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77">
  <p:sldMasterIdLst>
    <p:sldMasterId id="2147483660" r:id="rId4"/>
    <p:sldMasterId id="2147483672" r:id="rId5"/>
  </p:sldMasterIdLst>
  <p:notesMasterIdLst>
    <p:notesMasterId r:id="rId88"/>
  </p:notesMasterIdLst>
  <p:sldIdLst>
    <p:sldId id="299" r:id="rId6"/>
    <p:sldId id="268" r:id="rId7"/>
    <p:sldId id="352" r:id="rId8"/>
    <p:sldId id="351" r:id="rId9"/>
    <p:sldId id="300" r:id="rId10"/>
    <p:sldId id="356" r:id="rId11"/>
    <p:sldId id="447" r:id="rId12"/>
    <p:sldId id="448" r:id="rId13"/>
    <p:sldId id="463" r:id="rId14"/>
    <p:sldId id="450" r:id="rId15"/>
    <p:sldId id="468" r:id="rId16"/>
    <p:sldId id="460" r:id="rId17"/>
    <p:sldId id="473" r:id="rId18"/>
    <p:sldId id="464" r:id="rId19"/>
    <p:sldId id="451" r:id="rId20"/>
    <p:sldId id="452" r:id="rId21"/>
    <p:sldId id="457" r:id="rId22"/>
    <p:sldId id="355" r:id="rId23"/>
    <p:sldId id="362" r:id="rId24"/>
    <p:sldId id="360" r:id="rId25"/>
    <p:sldId id="365" r:id="rId26"/>
    <p:sldId id="364" r:id="rId27"/>
    <p:sldId id="354" r:id="rId28"/>
    <p:sldId id="369" r:id="rId29"/>
    <p:sldId id="372" r:id="rId30"/>
    <p:sldId id="368" r:id="rId31"/>
    <p:sldId id="378" r:id="rId32"/>
    <p:sldId id="461" r:id="rId33"/>
    <p:sldId id="437" r:id="rId34"/>
    <p:sldId id="376" r:id="rId35"/>
    <p:sldId id="366" r:id="rId36"/>
    <p:sldId id="353" r:id="rId37"/>
    <p:sldId id="381" r:id="rId38"/>
    <p:sldId id="380" r:id="rId39"/>
    <p:sldId id="379" r:id="rId40"/>
    <p:sldId id="383" r:id="rId41"/>
    <p:sldId id="377" r:id="rId42"/>
    <p:sldId id="387" r:id="rId43"/>
    <p:sldId id="458" r:id="rId44"/>
    <p:sldId id="465" r:id="rId45"/>
    <p:sldId id="427" r:id="rId46"/>
    <p:sldId id="388" r:id="rId47"/>
    <p:sldId id="391" r:id="rId48"/>
    <p:sldId id="392" r:id="rId49"/>
    <p:sldId id="393" r:id="rId50"/>
    <p:sldId id="394" r:id="rId51"/>
    <p:sldId id="445" r:id="rId52"/>
    <p:sldId id="386" r:id="rId53"/>
    <p:sldId id="396" r:id="rId54"/>
    <p:sldId id="397" r:id="rId55"/>
    <p:sldId id="398" r:id="rId56"/>
    <p:sldId id="399" r:id="rId57"/>
    <p:sldId id="402" r:id="rId58"/>
    <p:sldId id="400" r:id="rId59"/>
    <p:sldId id="401" r:id="rId60"/>
    <p:sldId id="422" r:id="rId61"/>
    <p:sldId id="407" r:id="rId62"/>
    <p:sldId id="406" r:id="rId63"/>
    <p:sldId id="414" r:id="rId64"/>
    <p:sldId id="405" r:id="rId65"/>
    <p:sldId id="413" r:id="rId66"/>
    <p:sldId id="404" r:id="rId67"/>
    <p:sldId id="415" r:id="rId68"/>
    <p:sldId id="412" r:id="rId69"/>
    <p:sldId id="403" r:id="rId70"/>
    <p:sldId id="411" r:id="rId71"/>
    <p:sldId id="432" r:id="rId72"/>
    <p:sldId id="469" r:id="rId73"/>
    <p:sldId id="256" r:id="rId74"/>
    <p:sldId id="470" r:id="rId75"/>
    <p:sldId id="418" r:id="rId76"/>
    <p:sldId id="429" r:id="rId77"/>
    <p:sldId id="433" r:id="rId78"/>
    <p:sldId id="419" r:id="rId79"/>
    <p:sldId id="420" r:id="rId80"/>
    <p:sldId id="417" r:id="rId81"/>
    <p:sldId id="421" r:id="rId82"/>
    <p:sldId id="416" r:id="rId83"/>
    <p:sldId id="425" r:id="rId84"/>
    <p:sldId id="423" r:id="rId85"/>
    <p:sldId id="424" r:id="rId86"/>
    <p:sldId id="272"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03D2667-A97C-4EDF-87FE-C8D5329D2669}">
          <p14:sldIdLst>
            <p14:sldId id="299"/>
            <p14:sldId id="268"/>
            <p14:sldId id="352"/>
            <p14:sldId id="351"/>
            <p14:sldId id="300"/>
            <p14:sldId id="356"/>
            <p14:sldId id="447"/>
          </p14:sldIdLst>
        </p14:section>
        <p14:section name="Untitled Section" id="{303904CB-C0CB-4E2A-A0BD-0831A73AF669}">
          <p14:sldIdLst>
            <p14:sldId id="448"/>
            <p14:sldId id="463"/>
            <p14:sldId id="450"/>
            <p14:sldId id="468"/>
            <p14:sldId id="460"/>
            <p14:sldId id="473"/>
            <p14:sldId id="464"/>
            <p14:sldId id="451"/>
            <p14:sldId id="452"/>
            <p14:sldId id="457"/>
            <p14:sldId id="355"/>
            <p14:sldId id="362"/>
            <p14:sldId id="360"/>
            <p14:sldId id="365"/>
            <p14:sldId id="364"/>
            <p14:sldId id="354"/>
            <p14:sldId id="369"/>
            <p14:sldId id="372"/>
            <p14:sldId id="368"/>
            <p14:sldId id="378"/>
            <p14:sldId id="461"/>
            <p14:sldId id="437"/>
            <p14:sldId id="376"/>
            <p14:sldId id="366"/>
            <p14:sldId id="353"/>
            <p14:sldId id="381"/>
            <p14:sldId id="380"/>
            <p14:sldId id="379"/>
            <p14:sldId id="383"/>
            <p14:sldId id="377"/>
            <p14:sldId id="387"/>
            <p14:sldId id="458"/>
            <p14:sldId id="465"/>
            <p14:sldId id="427"/>
            <p14:sldId id="388"/>
            <p14:sldId id="391"/>
            <p14:sldId id="392"/>
            <p14:sldId id="393"/>
            <p14:sldId id="394"/>
            <p14:sldId id="445"/>
            <p14:sldId id="386"/>
            <p14:sldId id="396"/>
            <p14:sldId id="397"/>
            <p14:sldId id="398"/>
            <p14:sldId id="399"/>
            <p14:sldId id="402"/>
            <p14:sldId id="400"/>
            <p14:sldId id="401"/>
            <p14:sldId id="422"/>
            <p14:sldId id="407"/>
            <p14:sldId id="406"/>
            <p14:sldId id="414"/>
            <p14:sldId id="405"/>
            <p14:sldId id="413"/>
            <p14:sldId id="404"/>
            <p14:sldId id="415"/>
            <p14:sldId id="412"/>
            <p14:sldId id="403"/>
            <p14:sldId id="411"/>
            <p14:sldId id="432"/>
            <p14:sldId id="469"/>
            <p14:sldId id="256"/>
            <p14:sldId id="470"/>
            <p14:sldId id="418"/>
            <p14:sldId id="429"/>
            <p14:sldId id="433"/>
            <p14:sldId id="419"/>
            <p14:sldId id="420"/>
            <p14:sldId id="417"/>
            <p14:sldId id="421"/>
            <p14:sldId id="416"/>
            <p14:sldId id="425"/>
            <p14:sldId id="423"/>
            <p14:sldId id="424"/>
            <p14:sldId id="27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so Musovic" initials="M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A76F"/>
    <a:srgbClr val="003366"/>
    <a:srgbClr val="197EC6"/>
    <a:srgbClr val="FC08FC"/>
    <a:srgbClr val="05670A"/>
    <a:srgbClr val="30A03D"/>
    <a:srgbClr val="36CA02"/>
    <a:srgbClr val="63A5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DE12A3-2667-42C4-B9DE-4DC3B7E929F0}" v="12" dt="2022-09-01T00:14:03.4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02" d="100"/>
          <a:sy n="102" d="100"/>
        </p:scale>
        <p:origin x="127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commentAuthors" Target="commentAuthor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presProps" Target="presProps.xml"/><Relationship Id="rId95" Type="http://schemas.microsoft.com/office/2015/10/relationships/revisionInfo" Target="revisionInfo.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wen Training Office" userId="5a90e6cc-7b3e-4dc7-93e6-c34e4df81088" providerId="ADAL" clId="{34DE12A3-2667-42C4-B9DE-4DC3B7E929F0}"/>
    <pc:docChg chg="undo custSel addSld delSld modSld modSection">
      <pc:chgData name="Bowen Training Office" userId="5a90e6cc-7b3e-4dc7-93e6-c34e4df81088" providerId="ADAL" clId="{34DE12A3-2667-42C4-B9DE-4DC3B7E929F0}" dt="2022-09-01T01:07:14.782" v="530" actId="20577"/>
      <pc:docMkLst>
        <pc:docMk/>
      </pc:docMkLst>
      <pc:sldChg chg="modSp mod">
        <pc:chgData name="Bowen Training Office" userId="5a90e6cc-7b3e-4dc7-93e6-c34e4df81088" providerId="ADAL" clId="{34DE12A3-2667-42C4-B9DE-4DC3B7E929F0}" dt="2022-08-31T23:56:51.929" v="34" actId="1076"/>
        <pc:sldMkLst>
          <pc:docMk/>
          <pc:sldMk cId="745220628" sldId="299"/>
        </pc:sldMkLst>
        <pc:spChg chg="mod">
          <ac:chgData name="Bowen Training Office" userId="5a90e6cc-7b3e-4dc7-93e6-c34e4df81088" providerId="ADAL" clId="{34DE12A3-2667-42C4-B9DE-4DC3B7E929F0}" dt="2022-08-31T23:56:51.929" v="34" actId="1076"/>
          <ac:spMkLst>
            <pc:docMk/>
            <pc:sldMk cId="745220628" sldId="299"/>
            <ac:spMk id="7" creationId="{00000000-0000-0000-0000-000000000000}"/>
          </ac:spMkLst>
        </pc:spChg>
      </pc:sldChg>
      <pc:sldChg chg="modSp mod">
        <pc:chgData name="Bowen Training Office" userId="5a90e6cc-7b3e-4dc7-93e6-c34e4df81088" providerId="ADAL" clId="{34DE12A3-2667-42C4-B9DE-4DC3B7E929F0}" dt="2022-09-01T00:53:19.550" v="470" actId="6549"/>
        <pc:sldMkLst>
          <pc:docMk/>
          <pc:sldMk cId="590081548" sldId="424"/>
        </pc:sldMkLst>
        <pc:spChg chg="mod">
          <ac:chgData name="Bowen Training Office" userId="5a90e6cc-7b3e-4dc7-93e6-c34e4df81088" providerId="ADAL" clId="{34DE12A3-2667-42C4-B9DE-4DC3B7E929F0}" dt="2022-09-01T00:53:19.550" v="470" actId="6549"/>
          <ac:spMkLst>
            <pc:docMk/>
            <pc:sldMk cId="590081548" sldId="424"/>
            <ac:spMk id="10" creationId="{00000000-0000-0000-0000-000000000000}"/>
          </ac:spMkLst>
        </pc:spChg>
      </pc:sldChg>
      <pc:sldChg chg="modSp mod modNotesTx">
        <pc:chgData name="Bowen Training Office" userId="5a90e6cc-7b3e-4dc7-93e6-c34e4df81088" providerId="ADAL" clId="{34DE12A3-2667-42C4-B9DE-4DC3B7E929F0}" dt="2022-09-01T01:07:14.782" v="530" actId="20577"/>
        <pc:sldMkLst>
          <pc:docMk/>
          <pc:sldMk cId="285195389" sldId="447"/>
        </pc:sldMkLst>
        <pc:spChg chg="mod">
          <ac:chgData name="Bowen Training Office" userId="5a90e6cc-7b3e-4dc7-93e6-c34e4df81088" providerId="ADAL" clId="{34DE12A3-2667-42C4-B9DE-4DC3B7E929F0}" dt="2022-08-31T23:57:38.785" v="70" actId="6549"/>
          <ac:spMkLst>
            <pc:docMk/>
            <pc:sldMk cId="285195389" sldId="447"/>
            <ac:spMk id="2" creationId="{00000000-0000-0000-0000-000000000000}"/>
          </ac:spMkLst>
        </pc:spChg>
      </pc:sldChg>
      <pc:sldChg chg="modSp mod">
        <pc:chgData name="Bowen Training Office" userId="5a90e6cc-7b3e-4dc7-93e6-c34e4df81088" providerId="ADAL" clId="{34DE12A3-2667-42C4-B9DE-4DC3B7E929F0}" dt="2022-09-01T00:49:29.391" v="469" actId="6549"/>
        <pc:sldMkLst>
          <pc:docMk/>
          <pc:sldMk cId="2000394333" sldId="448"/>
        </pc:sldMkLst>
        <pc:spChg chg="mod">
          <ac:chgData name="Bowen Training Office" userId="5a90e6cc-7b3e-4dc7-93e6-c34e4df81088" providerId="ADAL" clId="{34DE12A3-2667-42C4-B9DE-4DC3B7E929F0}" dt="2022-09-01T00:49:29.391" v="469" actId="6549"/>
          <ac:spMkLst>
            <pc:docMk/>
            <pc:sldMk cId="2000394333" sldId="448"/>
            <ac:spMk id="9" creationId="{6E3F3F66-6005-E0CB-18D2-581BA24F6381}"/>
          </ac:spMkLst>
        </pc:spChg>
      </pc:sldChg>
      <pc:sldChg chg="modSp mod modNotesTx">
        <pc:chgData name="Bowen Training Office" userId="5a90e6cc-7b3e-4dc7-93e6-c34e4df81088" providerId="ADAL" clId="{34DE12A3-2667-42C4-B9DE-4DC3B7E929F0}" dt="2022-09-01T00:18:27.958" v="463" actId="6549"/>
        <pc:sldMkLst>
          <pc:docMk/>
          <pc:sldMk cId="2338421462" sldId="450"/>
        </pc:sldMkLst>
        <pc:spChg chg="mod">
          <ac:chgData name="Bowen Training Office" userId="5a90e6cc-7b3e-4dc7-93e6-c34e4df81088" providerId="ADAL" clId="{34DE12A3-2667-42C4-B9DE-4DC3B7E929F0}" dt="2022-09-01T00:02:25.218" v="186" actId="27636"/>
          <ac:spMkLst>
            <pc:docMk/>
            <pc:sldMk cId="2338421462" sldId="450"/>
            <ac:spMk id="2" creationId="{00000000-0000-0000-0000-000000000000}"/>
          </ac:spMkLst>
        </pc:spChg>
        <pc:spChg chg="mod">
          <ac:chgData name="Bowen Training Office" userId="5a90e6cc-7b3e-4dc7-93e6-c34e4df81088" providerId="ADAL" clId="{34DE12A3-2667-42C4-B9DE-4DC3B7E929F0}" dt="2022-09-01T00:00:41.530" v="130" actId="6549"/>
          <ac:spMkLst>
            <pc:docMk/>
            <pc:sldMk cId="2338421462" sldId="450"/>
            <ac:spMk id="4" creationId="{00000000-0000-0000-0000-000000000000}"/>
          </ac:spMkLst>
        </pc:spChg>
        <pc:spChg chg="mod">
          <ac:chgData name="Bowen Training Office" userId="5a90e6cc-7b3e-4dc7-93e6-c34e4df81088" providerId="ADAL" clId="{34DE12A3-2667-42C4-B9DE-4DC3B7E929F0}" dt="2022-09-01T00:17:16.762" v="336" actId="6549"/>
          <ac:spMkLst>
            <pc:docMk/>
            <pc:sldMk cId="2338421462" sldId="450"/>
            <ac:spMk id="10" creationId="{00000000-0000-0000-0000-000000000000}"/>
          </ac:spMkLst>
        </pc:spChg>
      </pc:sldChg>
      <pc:sldChg chg="modSp mod modNotesTx">
        <pc:chgData name="Bowen Training Office" userId="5a90e6cc-7b3e-4dc7-93e6-c34e4df81088" providerId="ADAL" clId="{34DE12A3-2667-42C4-B9DE-4DC3B7E929F0}" dt="2022-09-01T00:15:58.273" v="321" actId="20577"/>
        <pc:sldMkLst>
          <pc:docMk/>
          <pc:sldMk cId="2291995495" sldId="451"/>
        </pc:sldMkLst>
        <pc:spChg chg="mod">
          <ac:chgData name="Bowen Training Office" userId="5a90e6cc-7b3e-4dc7-93e6-c34e4df81088" providerId="ADAL" clId="{34DE12A3-2667-42C4-B9DE-4DC3B7E929F0}" dt="2022-09-01T00:15:25.857" v="296" actId="14100"/>
          <ac:spMkLst>
            <pc:docMk/>
            <pc:sldMk cId="2291995495" sldId="451"/>
            <ac:spMk id="4" creationId="{00000000-0000-0000-0000-000000000000}"/>
          </ac:spMkLst>
        </pc:spChg>
      </pc:sldChg>
      <pc:sldChg chg="modSp mod">
        <pc:chgData name="Bowen Training Office" userId="5a90e6cc-7b3e-4dc7-93e6-c34e4df81088" providerId="ADAL" clId="{34DE12A3-2667-42C4-B9DE-4DC3B7E929F0}" dt="2022-09-01T00:16:30.121" v="335" actId="20577"/>
        <pc:sldMkLst>
          <pc:docMk/>
          <pc:sldMk cId="709771260" sldId="452"/>
        </pc:sldMkLst>
        <pc:spChg chg="mod">
          <ac:chgData name="Bowen Training Office" userId="5a90e6cc-7b3e-4dc7-93e6-c34e4df81088" providerId="ADAL" clId="{34DE12A3-2667-42C4-B9DE-4DC3B7E929F0}" dt="2022-09-01T00:16:30.121" v="335" actId="20577"/>
          <ac:spMkLst>
            <pc:docMk/>
            <pc:sldMk cId="709771260" sldId="452"/>
            <ac:spMk id="4" creationId="{00000000-0000-0000-0000-000000000000}"/>
          </ac:spMkLst>
        </pc:spChg>
      </pc:sldChg>
      <pc:sldChg chg="modSp mod">
        <pc:chgData name="Bowen Training Office" userId="5a90e6cc-7b3e-4dc7-93e6-c34e4df81088" providerId="ADAL" clId="{34DE12A3-2667-42C4-B9DE-4DC3B7E929F0}" dt="2022-09-01T00:07:56.025" v="215" actId="207"/>
        <pc:sldMkLst>
          <pc:docMk/>
          <pc:sldMk cId="4016660067" sldId="460"/>
        </pc:sldMkLst>
        <pc:spChg chg="mod">
          <ac:chgData name="Bowen Training Office" userId="5a90e6cc-7b3e-4dc7-93e6-c34e4df81088" providerId="ADAL" clId="{34DE12A3-2667-42C4-B9DE-4DC3B7E929F0}" dt="2022-09-01T00:05:11.901" v="204" actId="404"/>
          <ac:spMkLst>
            <pc:docMk/>
            <pc:sldMk cId="4016660067" sldId="460"/>
            <ac:spMk id="2" creationId="{00000000-0000-0000-0000-000000000000}"/>
          </ac:spMkLst>
        </pc:spChg>
        <pc:spChg chg="mod">
          <ac:chgData name="Bowen Training Office" userId="5a90e6cc-7b3e-4dc7-93e6-c34e4df81088" providerId="ADAL" clId="{34DE12A3-2667-42C4-B9DE-4DC3B7E929F0}" dt="2022-09-01T00:07:56.025" v="215" actId="207"/>
          <ac:spMkLst>
            <pc:docMk/>
            <pc:sldMk cId="4016660067" sldId="460"/>
            <ac:spMk id="8" creationId="{00000000-0000-0000-0000-000000000000}"/>
          </ac:spMkLst>
        </pc:spChg>
      </pc:sldChg>
      <pc:sldChg chg="addSp delSp modSp mod">
        <pc:chgData name="Bowen Training Office" userId="5a90e6cc-7b3e-4dc7-93e6-c34e4df81088" providerId="ADAL" clId="{34DE12A3-2667-42C4-B9DE-4DC3B7E929F0}" dt="2022-09-01T00:19:08.097" v="466" actId="14100"/>
        <pc:sldMkLst>
          <pc:docMk/>
          <pc:sldMk cId="877276076" sldId="463"/>
        </pc:sldMkLst>
        <pc:spChg chg="mod">
          <ac:chgData name="Bowen Training Office" userId="5a90e6cc-7b3e-4dc7-93e6-c34e4df81088" providerId="ADAL" clId="{34DE12A3-2667-42C4-B9DE-4DC3B7E929F0}" dt="2022-09-01T00:19:08.097" v="466" actId="14100"/>
          <ac:spMkLst>
            <pc:docMk/>
            <pc:sldMk cId="877276076" sldId="463"/>
            <ac:spMk id="2" creationId="{00000000-0000-0000-0000-000000000000}"/>
          </ac:spMkLst>
        </pc:spChg>
        <pc:spChg chg="mod">
          <ac:chgData name="Bowen Training Office" userId="5a90e6cc-7b3e-4dc7-93e6-c34e4df81088" providerId="ADAL" clId="{34DE12A3-2667-42C4-B9DE-4DC3B7E929F0}" dt="2022-09-01T00:00:10.831" v="127" actId="5793"/>
          <ac:spMkLst>
            <pc:docMk/>
            <pc:sldMk cId="877276076" sldId="463"/>
            <ac:spMk id="13" creationId="{00000000-0000-0000-0000-000000000000}"/>
          </ac:spMkLst>
        </pc:spChg>
        <pc:graphicFrameChg chg="del">
          <ac:chgData name="Bowen Training Office" userId="5a90e6cc-7b3e-4dc7-93e6-c34e4df81088" providerId="ADAL" clId="{34DE12A3-2667-42C4-B9DE-4DC3B7E929F0}" dt="2022-08-31T23:58:41.150" v="112" actId="478"/>
          <ac:graphicFrameMkLst>
            <pc:docMk/>
            <pc:sldMk cId="877276076" sldId="463"/>
            <ac:graphicFrameMk id="9" creationId="{00000000-0000-0000-0000-000000000000}"/>
          </ac:graphicFrameMkLst>
        </pc:graphicFrameChg>
        <pc:picChg chg="add mod modCrop">
          <ac:chgData name="Bowen Training Office" userId="5a90e6cc-7b3e-4dc7-93e6-c34e4df81088" providerId="ADAL" clId="{34DE12A3-2667-42C4-B9DE-4DC3B7E929F0}" dt="2022-09-01T00:00:23.813" v="129" actId="1076"/>
          <ac:picMkLst>
            <pc:docMk/>
            <pc:sldMk cId="877276076" sldId="463"/>
            <ac:picMk id="5" creationId="{41C357E1-B973-97C9-966D-A70788EE4006}"/>
          </ac:picMkLst>
        </pc:picChg>
      </pc:sldChg>
      <pc:sldChg chg="modSp mod">
        <pc:chgData name="Bowen Training Office" userId="5a90e6cc-7b3e-4dc7-93e6-c34e4df81088" providerId="ADAL" clId="{34DE12A3-2667-42C4-B9DE-4DC3B7E929F0}" dt="2022-09-01T00:14:48.166" v="257" actId="1076"/>
        <pc:sldMkLst>
          <pc:docMk/>
          <pc:sldMk cId="698234505" sldId="464"/>
        </pc:sldMkLst>
        <pc:spChg chg="mod">
          <ac:chgData name="Bowen Training Office" userId="5a90e6cc-7b3e-4dc7-93e6-c34e4df81088" providerId="ADAL" clId="{34DE12A3-2667-42C4-B9DE-4DC3B7E929F0}" dt="2022-09-01T00:09:38.664" v="224" actId="1076"/>
          <ac:spMkLst>
            <pc:docMk/>
            <pc:sldMk cId="698234505" sldId="464"/>
            <ac:spMk id="2" creationId="{00000000-0000-0000-0000-000000000000}"/>
          </ac:spMkLst>
        </pc:spChg>
        <pc:spChg chg="mod">
          <ac:chgData name="Bowen Training Office" userId="5a90e6cc-7b3e-4dc7-93e6-c34e4df81088" providerId="ADAL" clId="{34DE12A3-2667-42C4-B9DE-4DC3B7E929F0}" dt="2022-09-01T00:11:00.654" v="226" actId="1076"/>
          <ac:spMkLst>
            <pc:docMk/>
            <pc:sldMk cId="698234505" sldId="464"/>
            <ac:spMk id="10" creationId="{00000000-0000-0000-0000-000000000000}"/>
          </ac:spMkLst>
        </pc:spChg>
        <pc:graphicFrameChg chg="mod modGraphic">
          <ac:chgData name="Bowen Training Office" userId="5a90e6cc-7b3e-4dc7-93e6-c34e4df81088" providerId="ADAL" clId="{34DE12A3-2667-42C4-B9DE-4DC3B7E929F0}" dt="2022-09-01T00:14:48.166" v="257" actId="1076"/>
          <ac:graphicFrameMkLst>
            <pc:docMk/>
            <pc:sldMk cId="698234505" sldId="464"/>
            <ac:graphicFrameMk id="5" creationId="{00000000-0000-0000-0000-000000000000}"/>
          </ac:graphicFrameMkLst>
        </pc:graphicFrameChg>
      </pc:sldChg>
      <pc:sldChg chg="addSp delSp modSp mod">
        <pc:chgData name="Bowen Training Office" userId="5a90e6cc-7b3e-4dc7-93e6-c34e4df81088" providerId="ADAL" clId="{34DE12A3-2667-42C4-B9DE-4DC3B7E929F0}" dt="2022-09-01T00:04:22.422" v="198" actId="14100"/>
        <pc:sldMkLst>
          <pc:docMk/>
          <pc:sldMk cId="107718748" sldId="468"/>
        </pc:sldMkLst>
        <pc:spChg chg="mod">
          <ac:chgData name="Bowen Training Office" userId="5a90e6cc-7b3e-4dc7-93e6-c34e4df81088" providerId="ADAL" clId="{34DE12A3-2667-42C4-B9DE-4DC3B7E929F0}" dt="2022-09-01T00:02:42.600" v="187"/>
          <ac:spMkLst>
            <pc:docMk/>
            <pc:sldMk cId="107718748" sldId="468"/>
            <ac:spMk id="2" creationId="{00000000-0000-0000-0000-000000000000}"/>
          </ac:spMkLst>
        </pc:spChg>
        <pc:picChg chg="del">
          <ac:chgData name="Bowen Training Office" userId="5a90e6cc-7b3e-4dc7-93e6-c34e4df81088" providerId="ADAL" clId="{34DE12A3-2667-42C4-B9DE-4DC3B7E929F0}" dt="2022-09-01T00:02:45.597" v="188" actId="478"/>
          <ac:picMkLst>
            <pc:docMk/>
            <pc:sldMk cId="107718748" sldId="468"/>
            <ac:picMk id="5" creationId="{FA080796-4387-43F0-BF67-D092CF6FF02F}"/>
          </ac:picMkLst>
        </pc:picChg>
        <pc:picChg chg="add mod">
          <ac:chgData name="Bowen Training Office" userId="5a90e6cc-7b3e-4dc7-93e6-c34e4df81088" providerId="ADAL" clId="{34DE12A3-2667-42C4-B9DE-4DC3B7E929F0}" dt="2022-09-01T00:04:22.422" v="198" actId="14100"/>
          <ac:picMkLst>
            <pc:docMk/>
            <pc:sldMk cId="107718748" sldId="468"/>
            <ac:picMk id="7" creationId="{958CC385-DB41-F6A0-8F47-D64F80AAC992}"/>
          </ac:picMkLst>
        </pc:picChg>
      </pc:sldChg>
      <pc:sldChg chg="modSp mod">
        <pc:chgData name="Bowen Training Office" userId="5a90e6cc-7b3e-4dc7-93e6-c34e4df81088" providerId="ADAL" clId="{34DE12A3-2667-42C4-B9DE-4DC3B7E929F0}" dt="2022-09-01T01:06:47.740" v="498" actId="6549"/>
        <pc:sldMkLst>
          <pc:docMk/>
          <pc:sldMk cId="1027137253" sldId="469"/>
        </pc:sldMkLst>
        <pc:spChg chg="mod">
          <ac:chgData name="Bowen Training Office" userId="5a90e6cc-7b3e-4dc7-93e6-c34e4df81088" providerId="ADAL" clId="{34DE12A3-2667-42C4-B9DE-4DC3B7E929F0}" dt="2022-09-01T01:06:47.740" v="498" actId="6549"/>
          <ac:spMkLst>
            <pc:docMk/>
            <pc:sldMk cId="1027137253" sldId="469"/>
            <ac:spMk id="5" creationId="{00000000-0000-0000-0000-000000000000}"/>
          </ac:spMkLst>
        </pc:spChg>
      </pc:sldChg>
      <pc:sldChg chg="del">
        <pc:chgData name="Bowen Training Office" userId="5a90e6cc-7b3e-4dc7-93e6-c34e4df81088" providerId="ADAL" clId="{34DE12A3-2667-42C4-B9DE-4DC3B7E929F0}" dt="2022-09-01T00:04:34.321" v="199" actId="47"/>
        <pc:sldMkLst>
          <pc:docMk/>
          <pc:sldMk cId="2179196155" sldId="472"/>
        </pc:sldMkLst>
      </pc:sldChg>
      <pc:sldChg chg="modSp mod">
        <pc:chgData name="Bowen Training Office" userId="5a90e6cc-7b3e-4dc7-93e6-c34e4df81088" providerId="ADAL" clId="{34DE12A3-2667-42C4-B9DE-4DC3B7E929F0}" dt="2022-09-01T00:08:52.633" v="220" actId="404"/>
        <pc:sldMkLst>
          <pc:docMk/>
          <pc:sldMk cId="1086838223" sldId="473"/>
        </pc:sldMkLst>
        <pc:spChg chg="mod">
          <ac:chgData name="Bowen Training Office" userId="5a90e6cc-7b3e-4dc7-93e6-c34e4df81088" providerId="ADAL" clId="{34DE12A3-2667-42C4-B9DE-4DC3B7E929F0}" dt="2022-09-01T00:08:52.633" v="220" actId="404"/>
          <ac:spMkLst>
            <pc:docMk/>
            <pc:sldMk cId="1086838223" sldId="473"/>
            <ac:spMk id="2" creationId="{00000000-0000-0000-0000-000000000000}"/>
          </ac:spMkLst>
        </pc:spChg>
      </pc:sldChg>
      <pc:sldChg chg="new del">
        <pc:chgData name="Bowen Training Office" userId="5a90e6cc-7b3e-4dc7-93e6-c34e4df81088" providerId="ADAL" clId="{34DE12A3-2667-42C4-B9DE-4DC3B7E929F0}" dt="2022-09-01T00:48:07.610" v="468" actId="47"/>
        <pc:sldMkLst>
          <pc:docMk/>
          <pc:sldMk cId="1078802939" sldId="474"/>
        </pc:sldMkLst>
      </pc:sldChg>
    </pc:docChg>
  </pc:docChgLst>
  <pc:docChgLst>
    <pc:chgData name="Michael Alcott" userId="5073eaa9-5dde-44a2-943b-83791825ddcb" providerId="ADAL" clId="{85599CEC-B4E7-4649-8EE8-A6498815004E}"/>
    <pc:docChg chg="undo custSel modSld addSection">
      <pc:chgData name="Michael Alcott" userId="5073eaa9-5dde-44a2-943b-83791825ddcb" providerId="ADAL" clId="{85599CEC-B4E7-4649-8EE8-A6498815004E}" dt="2022-08-10T05:36:21.650" v="485" actId="20577"/>
      <pc:docMkLst>
        <pc:docMk/>
      </pc:docMkLst>
      <pc:sldChg chg="modSp mod">
        <pc:chgData name="Michael Alcott" userId="5073eaa9-5dde-44a2-943b-83791825ddcb" providerId="ADAL" clId="{85599CEC-B4E7-4649-8EE8-A6498815004E}" dt="2022-08-10T05:34:31.185" v="483" actId="313"/>
        <pc:sldMkLst>
          <pc:docMk/>
          <pc:sldMk cId="4206742603" sldId="386"/>
        </pc:sldMkLst>
        <pc:spChg chg="mod">
          <ac:chgData name="Michael Alcott" userId="5073eaa9-5dde-44a2-943b-83791825ddcb" providerId="ADAL" clId="{85599CEC-B4E7-4649-8EE8-A6498815004E}" dt="2022-08-10T05:34:31.185" v="483" actId="313"/>
          <ac:spMkLst>
            <pc:docMk/>
            <pc:sldMk cId="4206742603" sldId="386"/>
            <ac:spMk id="4" creationId="{00000000-0000-0000-0000-000000000000}"/>
          </ac:spMkLst>
        </pc:spChg>
      </pc:sldChg>
      <pc:sldChg chg="modSp mod">
        <pc:chgData name="Michael Alcott" userId="5073eaa9-5dde-44a2-943b-83791825ddcb" providerId="ADAL" clId="{85599CEC-B4E7-4649-8EE8-A6498815004E}" dt="2022-08-10T05:36:21.650" v="485" actId="20577"/>
        <pc:sldMkLst>
          <pc:docMk/>
          <pc:sldMk cId="29449858" sldId="411"/>
        </pc:sldMkLst>
        <pc:spChg chg="mod">
          <ac:chgData name="Michael Alcott" userId="5073eaa9-5dde-44a2-943b-83791825ddcb" providerId="ADAL" clId="{85599CEC-B4E7-4649-8EE8-A6498815004E}" dt="2022-08-10T05:36:21.650" v="485" actId="20577"/>
          <ac:spMkLst>
            <pc:docMk/>
            <pc:sldMk cId="29449858" sldId="411"/>
            <ac:spMk id="4" creationId="{00000000-0000-0000-0000-000000000000}"/>
          </ac:spMkLst>
        </pc:spChg>
      </pc:sldChg>
      <pc:sldChg chg="addSp delSp modSp mod modClrScheme chgLayout modNotesTx">
        <pc:chgData name="Michael Alcott" userId="5073eaa9-5dde-44a2-943b-83791825ddcb" providerId="ADAL" clId="{85599CEC-B4E7-4649-8EE8-A6498815004E}" dt="2022-08-10T05:26:24.079" v="476" actId="12"/>
        <pc:sldMkLst>
          <pc:docMk/>
          <pc:sldMk cId="2000394333" sldId="448"/>
        </pc:sldMkLst>
        <pc:spChg chg="add del mod ord">
          <ac:chgData name="Michael Alcott" userId="5073eaa9-5dde-44a2-943b-83791825ddcb" providerId="ADAL" clId="{85599CEC-B4E7-4649-8EE8-A6498815004E}" dt="2022-08-10T03:33:11.946" v="4" actId="700"/>
          <ac:spMkLst>
            <pc:docMk/>
            <pc:sldMk cId="2000394333" sldId="448"/>
            <ac:spMk id="2" creationId="{21139753-8310-3D28-85F4-EA8873E99A99}"/>
          </ac:spMkLst>
        </pc:spChg>
        <pc:spChg chg="add del mod ord">
          <ac:chgData name="Michael Alcott" userId="5073eaa9-5dde-44a2-943b-83791825ddcb" providerId="ADAL" clId="{85599CEC-B4E7-4649-8EE8-A6498815004E}" dt="2022-08-10T03:33:11.946" v="4" actId="700"/>
          <ac:spMkLst>
            <pc:docMk/>
            <pc:sldMk cId="2000394333" sldId="448"/>
            <ac:spMk id="3" creationId="{436CB3D3-DE8D-BDF5-789C-B544F4F3B6CA}"/>
          </ac:spMkLst>
        </pc:spChg>
        <pc:spChg chg="add del mod">
          <ac:chgData name="Michael Alcott" userId="5073eaa9-5dde-44a2-943b-83791825ddcb" providerId="ADAL" clId="{85599CEC-B4E7-4649-8EE8-A6498815004E}" dt="2022-08-10T03:35:06.959" v="10"/>
          <ac:spMkLst>
            <pc:docMk/>
            <pc:sldMk cId="2000394333" sldId="448"/>
            <ac:spMk id="5" creationId="{3877C503-BF4A-1541-52E4-976162C3E88B}"/>
          </ac:spMkLst>
        </pc:spChg>
        <pc:spChg chg="mod">
          <ac:chgData name="Michael Alcott" userId="5073eaa9-5dde-44a2-943b-83791825ddcb" providerId="ADAL" clId="{85599CEC-B4E7-4649-8EE8-A6498815004E}" dt="2022-08-10T05:25:35.825" v="473" actId="20577"/>
          <ac:spMkLst>
            <pc:docMk/>
            <pc:sldMk cId="2000394333" sldId="448"/>
            <ac:spMk id="7" creationId="{00000000-0000-0000-0000-000000000000}"/>
          </ac:spMkLst>
        </pc:spChg>
        <pc:spChg chg="add del mod ord">
          <ac:chgData name="Michael Alcott" userId="5073eaa9-5dde-44a2-943b-83791825ddcb" providerId="ADAL" clId="{85599CEC-B4E7-4649-8EE8-A6498815004E}" dt="2022-08-10T05:24:47.059" v="463" actId="478"/>
          <ac:spMkLst>
            <pc:docMk/>
            <pc:sldMk cId="2000394333" sldId="448"/>
            <ac:spMk id="8" creationId="{9CCDD631-C7A9-4CD9-C3F5-F24D162C68DD}"/>
          </ac:spMkLst>
        </pc:spChg>
        <pc:spChg chg="add mod ord">
          <ac:chgData name="Michael Alcott" userId="5073eaa9-5dde-44a2-943b-83791825ddcb" providerId="ADAL" clId="{85599CEC-B4E7-4649-8EE8-A6498815004E}" dt="2022-08-10T05:26:24.079" v="476" actId="12"/>
          <ac:spMkLst>
            <pc:docMk/>
            <pc:sldMk cId="2000394333" sldId="448"/>
            <ac:spMk id="9" creationId="{6E3F3F66-6005-E0CB-18D2-581BA24F6381}"/>
          </ac:spMkLst>
        </pc:spChg>
        <pc:spChg chg="del mod">
          <ac:chgData name="Michael Alcott" userId="5073eaa9-5dde-44a2-943b-83791825ddcb" providerId="ADAL" clId="{85599CEC-B4E7-4649-8EE8-A6498815004E}" dt="2022-08-10T03:32:35.731" v="2" actId="478"/>
          <ac:spMkLst>
            <pc:docMk/>
            <pc:sldMk cId="2000394333" sldId="448"/>
            <ac:spMk id="10" creationId="{F832382D-A9C9-429B-9699-8A01CD05A1CA}"/>
          </ac:spMkLst>
        </pc:spChg>
        <pc:spChg chg="del mod">
          <ac:chgData name="Michael Alcott" userId="5073eaa9-5dde-44a2-943b-83791825ddcb" providerId="ADAL" clId="{85599CEC-B4E7-4649-8EE8-A6498815004E}" dt="2022-08-10T05:24:42.865" v="461" actId="478"/>
          <ac:spMkLst>
            <pc:docMk/>
            <pc:sldMk cId="2000394333" sldId="448"/>
            <ac:spMk id="13" creationId="{00000000-0000-0000-0000-000000000000}"/>
          </ac:spMkLst>
        </pc:spChg>
      </pc:sldChg>
      <pc:sldChg chg="modSp mod">
        <pc:chgData name="Michael Alcott" userId="5073eaa9-5dde-44a2-943b-83791825ddcb" providerId="ADAL" clId="{85599CEC-B4E7-4649-8EE8-A6498815004E}" dt="2022-08-10T05:33:23.862" v="481" actId="20577"/>
        <pc:sldMkLst>
          <pc:docMk/>
          <pc:sldMk cId="3194307469" sldId="461"/>
        </pc:sldMkLst>
        <pc:spChg chg="mod">
          <ac:chgData name="Michael Alcott" userId="5073eaa9-5dde-44a2-943b-83791825ddcb" providerId="ADAL" clId="{85599CEC-B4E7-4649-8EE8-A6498815004E}" dt="2022-08-10T05:33:23.862" v="481" actId="20577"/>
          <ac:spMkLst>
            <pc:docMk/>
            <pc:sldMk cId="3194307469" sldId="461"/>
            <ac:spMk id="11" creationId="{61544096-E9CF-44B6-BBF8-9400C65340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8DA315-487E-41B9-912C-426174192312}" type="datetimeFigureOut">
              <a:rPr lang="en-US" smtClean="0"/>
              <a:pPr/>
              <a:t>9/1/2022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DFC00-5725-4269-BD20-45209B38CD9F}" type="slidenum">
              <a:rPr lang="en-US" smtClean="0"/>
              <a:pPr/>
              <a:t>‹#›</a:t>
            </a:fld>
            <a:endParaRPr lang="en-US"/>
          </a:p>
        </p:txBody>
      </p:sp>
    </p:spTree>
    <p:extLst>
      <p:ext uri="{BB962C8B-B14F-4D97-AF65-F5344CB8AC3E}">
        <p14:creationId xmlns:p14="http://schemas.microsoft.com/office/powerpoint/2010/main" val="1703191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Display on arrival</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a:t>
            </a:fld>
            <a:endParaRPr lang="en-US"/>
          </a:p>
        </p:txBody>
      </p:sp>
    </p:spTree>
    <p:extLst>
      <p:ext uri="{BB962C8B-B14F-4D97-AF65-F5344CB8AC3E}">
        <p14:creationId xmlns:p14="http://schemas.microsoft.com/office/powerpoint/2010/main" val="3395233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Run through basic housekeeping. Flow of day for breaks etc.</a:t>
            </a:r>
          </a:p>
        </p:txBody>
      </p:sp>
      <p:sp>
        <p:nvSpPr>
          <p:cNvPr id="4" name="Slide Number Placeholder 3"/>
          <p:cNvSpPr>
            <a:spLocks noGrp="1"/>
          </p:cNvSpPr>
          <p:nvPr>
            <p:ph type="sldNum" sz="quarter" idx="10"/>
          </p:nvPr>
        </p:nvSpPr>
        <p:spPr/>
        <p:txBody>
          <a:bodyPr/>
          <a:lstStyle/>
          <a:p>
            <a:fld id="{DE0DFC00-5725-4269-BD20-45209B38CD9F}" type="slidenum">
              <a:rPr lang="en-US" smtClean="0"/>
              <a:pPr/>
              <a:t>2</a:t>
            </a:fld>
            <a:endParaRPr lang="en-US"/>
          </a:p>
        </p:txBody>
      </p:sp>
    </p:spTree>
    <p:extLst>
      <p:ext uri="{BB962C8B-B14F-4D97-AF65-F5344CB8AC3E}">
        <p14:creationId xmlns:p14="http://schemas.microsoft.com/office/powerpoint/2010/main" val="1686970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Ice breaker to get them up and chatting, wake</a:t>
            </a:r>
            <a:r>
              <a:rPr lang="en-AU" baseline="0"/>
              <a:t> them up get comfortable with each other, could use line method demonstrated at Burleigh Heads if you prefer.</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a:t>
            </a:fld>
            <a:endParaRPr lang="en-US"/>
          </a:p>
        </p:txBody>
      </p:sp>
    </p:spTree>
    <p:extLst>
      <p:ext uri="{BB962C8B-B14F-4D97-AF65-F5344CB8AC3E}">
        <p14:creationId xmlns:p14="http://schemas.microsoft.com/office/powerpoint/2010/main" val="3716402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Quick introduction</a:t>
            </a:r>
            <a:r>
              <a:rPr lang="en-AU" baseline="0"/>
              <a:t> of yourself and students </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a:t>
            </a:fld>
            <a:endParaRPr lang="en-US"/>
          </a:p>
        </p:txBody>
      </p:sp>
    </p:spTree>
    <p:extLst>
      <p:ext uri="{BB962C8B-B14F-4D97-AF65-F5344CB8AC3E}">
        <p14:creationId xmlns:p14="http://schemas.microsoft.com/office/powerpoint/2010/main" val="1907749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a:t>Thank students for committing their time to be here this weekend. Acknowledge that they are investing their time, energy and money to be here.</a:t>
            </a:r>
          </a:p>
          <a:p>
            <a:r>
              <a:rPr lang="en-AU" baseline="0"/>
              <a:t>Explain we will be a mixed bunch of personalities and learning styles and we have different tools and ways to show students. Explain people have different nail types. Some are short to the quick some are long all the way to end of finger. Harder for those type as even if cut short can still poke people.</a:t>
            </a:r>
          </a:p>
          <a:p>
            <a:r>
              <a:rPr lang="en-AU" baseline="0"/>
              <a:t>Ask to be respectful of where each other are at. Some students will have other skills perhaps massage or naturopathy which is fantastic but remember we are here to focus and learn Bowen. </a:t>
            </a:r>
          </a:p>
          <a:p>
            <a:r>
              <a:rPr lang="en-AU" baseline="0"/>
              <a:t>Questions are encouraged but sometimes also trust that your questions will be answered in time. Sometimes good to hold question in back of your head and wait to see if its just about to be answered. If not still answered please ask.</a:t>
            </a:r>
          </a:p>
        </p:txBody>
      </p:sp>
      <p:sp>
        <p:nvSpPr>
          <p:cNvPr id="4" name="Slide Number Placeholder 3"/>
          <p:cNvSpPr>
            <a:spLocks noGrp="1"/>
          </p:cNvSpPr>
          <p:nvPr>
            <p:ph type="sldNum" sz="quarter" idx="10"/>
          </p:nvPr>
        </p:nvSpPr>
        <p:spPr/>
        <p:txBody>
          <a:bodyPr/>
          <a:lstStyle/>
          <a:p>
            <a:fld id="{DE0DFC00-5725-4269-BD20-45209B38CD9F}" type="slidenum">
              <a:rPr lang="en-US" smtClean="0"/>
              <a:pPr/>
              <a:t>5</a:t>
            </a:fld>
            <a:endParaRPr lang="en-US"/>
          </a:p>
        </p:txBody>
      </p:sp>
    </p:spTree>
    <p:extLst>
      <p:ext uri="{BB962C8B-B14F-4D97-AF65-F5344CB8AC3E}">
        <p14:creationId xmlns:p14="http://schemas.microsoft.com/office/powerpoint/2010/main" val="626504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Begin Orientation. Explain to students where </a:t>
            </a:r>
            <a:r>
              <a:rPr lang="en-AU"/>
              <a:t>Office is</a:t>
            </a:r>
            <a:r>
              <a:rPr lang="en-AU" baseline="0"/>
              <a:t>. </a:t>
            </a:r>
            <a:r>
              <a:rPr lang="en-AU" baseline="0" dirty="0"/>
              <a:t>Staff have specific roles and responsibilities. Audited to meet with legal requirements for government skills assessment. Express that it is a professional establishment with high standards to ensure they get the best training possible.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7</a:t>
            </a:fld>
            <a:endParaRPr lang="en-US"/>
          </a:p>
        </p:txBody>
      </p:sp>
    </p:spTree>
    <p:extLst>
      <p:ext uri="{BB962C8B-B14F-4D97-AF65-F5344CB8AC3E}">
        <p14:creationId xmlns:p14="http://schemas.microsoft.com/office/powerpoint/2010/main" val="1654155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All students are emailed the handbook with their enrolment kit. This is just to familiarise them with the contents.</a:t>
            </a:r>
          </a:p>
        </p:txBody>
      </p:sp>
      <p:sp>
        <p:nvSpPr>
          <p:cNvPr id="4" name="Slide Number Placeholder 3"/>
          <p:cNvSpPr>
            <a:spLocks noGrp="1"/>
          </p:cNvSpPr>
          <p:nvPr>
            <p:ph type="sldNum" sz="quarter" idx="10"/>
          </p:nvPr>
        </p:nvSpPr>
        <p:spPr/>
        <p:txBody>
          <a:bodyPr/>
          <a:lstStyle/>
          <a:p>
            <a:fld id="{DE0DFC00-5725-4269-BD20-45209B38CD9F}" type="slidenum">
              <a:rPr lang="en-US" smtClean="0"/>
              <a:pPr/>
              <a:t>8</a:t>
            </a:fld>
            <a:endParaRPr lang="en-US"/>
          </a:p>
        </p:txBody>
      </p:sp>
    </p:spTree>
    <p:extLst>
      <p:ext uri="{BB962C8B-B14F-4D97-AF65-F5344CB8AC3E}">
        <p14:creationId xmlns:p14="http://schemas.microsoft.com/office/powerpoint/2010/main" val="3385196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6389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the training units to be completed via distance learning (available online.) Explain </a:t>
            </a:r>
            <a:r>
              <a:rPr lang="en-AU" baseline="0" dirty="0"/>
              <a:t>RPL. Students need to go to contact BTA to discuss process. </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10</a:t>
            </a:fld>
            <a:endParaRPr lang="en-US"/>
          </a:p>
        </p:txBody>
      </p:sp>
    </p:spTree>
    <p:extLst>
      <p:ext uri="{BB962C8B-B14F-4D97-AF65-F5344CB8AC3E}">
        <p14:creationId xmlns:p14="http://schemas.microsoft.com/office/powerpoint/2010/main" val="2414764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11</a:t>
            </a:fld>
            <a:endParaRPr lang="en-US"/>
          </a:p>
        </p:txBody>
      </p:sp>
    </p:spTree>
    <p:extLst>
      <p:ext uri="{BB962C8B-B14F-4D97-AF65-F5344CB8AC3E}">
        <p14:creationId xmlns:p14="http://schemas.microsoft.com/office/powerpoint/2010/main" val="1433817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Explain the training units to be completed online. Explain the difference</a:t>
            </a:r>
            <a:r>
              <a:rPr lang="en-AU" baseline="0"/>
              <a:t> between direct credit and RPL. Both need to go to BTA website and download form. Send back with JP certified copies of evidence. </a:t>
            </a:r>
            <a:r>
              <a:rPr lang="en-AU" baseline="0" err="1"/>
              <a:t>Muscolino</a:t>
            </a:r>
            <a:r>
              <a:rPr lang="en-AU" baseline="0"/>
              <a:t> login and great interactive information</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12</a:t>
            </a:fld>
            <a:endParaRPr lang="en-US"/>
          </a:p>
        </p:txBody>
      </p:sp>
    </p:spTree>
    <p:extLst>
      <p:ext uri="{BB962C8B-B14F-4D97-AF65-F5344CB8AC3E}">
        <p14:creationId xmlns:p14="http://schemas.microsoft.com/office/powerpoint/2010/main" val="898881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Explain the training units to be completed online. Explain the difference</a:t>
            </a:r>
            <a:r>
              <a:rPr lang="en-AU" baseline="0"/>
              <a:t> between direct credit and RPL. Both need to go to BTA website and download form. Send back with JP certified copies of evidence. </a:t>
            </a:r>
            <a:r>
              <a:rPr lang="en-AU" baseline="0" err="1"/>
              <a:t>Muscolino</a:t>
            </a:r>
            <a:r>
              <a:rPr lang="en-AU" baseline="0"/>
              <a:t> login and great interactive information</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13</a:t>
            </a:fld>
            <a:endParaRPr lang="en-US"/>
          </a:p>
        </p:txBody>
      </p:sp>
    </p:spTree>
    <p:extLst>
      <p:ext uri="{BB962C8B-B14F-4D97-AF65-F5344CB8AC3E}">
        <p14:creationId xmlns:p14="http://schemas.microsoft.com/office/powerpoint/2010/main" val="4266171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351460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Cover all the</a:t>
            </a:r>
            <a:r>
              <a:rPr lang="en-AU" baseline="0" dirty="0"/>
              <a:t> requirements to complete the International Certificate. Make sure they know the workload. Explain it takes more than just attending the modules. Clarify with students if unclear.</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15</a:t>
            </a:fld>
            <a:endParaRPr lang="en-US"/>
          </a:p>
        </p:txBody>
      </p:sp>
    </p:spTree>
    <p:extLst>
      <p:ext uri="{BB962C8B-B14F-4D97-AF65-F5344CB8AC3E}">
        <p14:creationId xmlns:p14="http://schemas.microsoft.com/office/powerpoint/2010/main" val="945730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Logbook – suggest to treat each client only 5 times, no longer than 1 hour. Progressively monitored by instructor demonstrating practice of all procedures learned with constructive feedback between modules. Must not charge for practice sessions and only advertising free ‘Student Practice Sessions’.</a:t>
            </a:r>
          </a:p>
          <a:p>
            <a:r>
              <a:rPr lang="en-AU"/>
              <a:t>Case Study hours cannot be used for logbook records.</a:t>
            </a:r>
          </a:p>
        </p:txBody>
      </p:sp>
      <p:sp>
        <p:nvSpPr>
          <p:cNvPr id="4" name="Slide Number Placeholder 3"/>
          <p:cNvSpPr>
            <a:spLocks noGrp="1"/>
          </p:cNvSpPr>
          <p:nvPr>
            <p:ph type="sldNum" sz="quarter" idx="10"/>
          </p:nvPr>
        </p:nvSpPr>
        <p:spPr/>
        <p:txBody>
          <a:bodyPr/>
          <a:lstStyle/>
          <a:p>
            <a:fld id="{DE0DFC00-5725-4269-BD20-45209B38CD9F}" type="slidenum">
              <a:rPr lang="en-US" smtClean="0"/>
              <a:pPr/>
              <a:t>16</a:t>
            </a:fld>
            <a:endParaRPr lang="en-US"/>
          </a:p>
        </p:txBody>
      </p:sp>
    </p:spTree>
    <p:extLst>
      <p:ext uri="{BB962C8B-B14F-4D97-AF65-F5344CB8AC3E}">
        <p14:creationId xmlns:p14="http://schemas.microsoft.com/office/powerpoint/2010/main" val="1725281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Can go to morning tea</a:t>
            </a:r>
            <a:r>
              <a:rPr lang="en-AU" baseline="0"/>
              <a:t> - ALL paperwork &amp; payment must be completed at morning tea break. </a:t>
            </a:r>
          </a:p>
          <a:p>
            <a:r>
              <a:rPr lang="en-AU" baseline="0"/>
              <a:t>USI number application online for enrolment</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17</a:t>
            </a:fld>
            <a:endParaRPr lang="en-US"/>
          </a:p>
        </p:txBody>
      </p:sp>
    </p:spTree>
    <p:extLst>
      <p:ext uri="{BB962C8B-B14F-4D97-AF65-F5344CB8AC3E}">
        <p14:creationId xmlns:p14="http://schemas.microsoft.com/office/powerpoint/2010/main" val="1140238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u="none"/>
              <a:t>Refer to introduction</a:t>
            </a:r>
            <a:r>
              <a:rPr lang="en-AU" u="none" baseline="0"/>
              <a:t> on page vii. Explain in your own words the introduction to the Bowen technique. </a:t>
            </a:r>
            <a:endParaRPr lang="en-AU" u="none"/>
          </a:p>
        </p:txBody>
      </p:sp>
      <p:sp>
        <p:nvSpPr>
          <p:cNvPr id="4" name="Slide Number Placeholder 3"/>
          <p:cNvSpPr>
            <a:spLocks noGrp="1"/>
          </p:cNvSpPr>
          <p:nvPr>
            <p:ph type="sldNum" sz="quarter" idx="10"/>
          </p:nvPr>
        </p:nvSpPr>
        <p:spPr/>
        <p:txBody>
          <a:bodyPr/>
          <a:lstStyle/>
          <a:p>
            <a:fld id="{DE0DFC00-5725-4269-BD20-45209B38CD9F}" type="slidenum">
              <a:rPr lang="en-US" smtClean="0"/>
              <a:pPr/>
              <a:t>18</a:t>
            </a:fld>
            <a:endParaRPr lang="en-US"/>
          </a:p>
        </p:txBody>
      </p:sp>
    </p:spTree>
    <p:extLst>
      <p:ext uri="{BB962C8B-B14F-4D97-AF65-F5344CB8AC3E}">
        <p14:creationId xmlns:p14="http://schemas.microsoft.com/office/powerpoint/2010/main" val="3204854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Refer</a:t>
            </a:r>
            <a:r>
              <a:rPr lang="en-AU" baseline="0"/>
              <a:t> to manual ANS info page vii. Controls over 80% bodily functions. External Stressors. Explain difference between sympathetic and parasympathetic and how Bowen catalysts this shift to allow healing. Use your own analogy. </a:t>
            </a:r>
            <a:r>
              <a:rPr lang="en-AU" baseline="0" err="1"/>
              <a:t>Eg</a:t>
            </a:r>
            <a:r>
              <a:rPr lang="en-AU" baseline="0"/>
              <a:t> 4WD vehicle can be put into 4WD (sympathetic, extra get up and go) then can be taken out of 4WD or just idle, not using much fuel etc. </a:t>
            </a:r>
            <a:r>
              <a:rPr lang="en-AU" baseline="0" err="1"/>
              <a:t>Eg</a:t>
            </a:r>
            <a:r>
              <a:rPr lang="en-AU" baseline="0"/>
              <a:t>, zebra being </a:t>
            </a:r>
            <a:r>
              <a:rPr lang="en-AU" baseline="0" err="1"/>
              <a:t>chsed</a:t>
            </a:r>
            <a:r>
              <a:rPr lang="en-AU" baseline="0"/>
              <a:t> by a lion, then relaxes once chase is over.</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19</a:t>
            </a:fld>
            <a:endParaRPr lang="en-US"/>
          </a:p>
        </p:txBody>
      </p:sp>
    </p:spTree>
    <p:extLst>
      <p:ext uri="{BB962C8B-B14F-4D97-AF65-F5344CB8AC3E}">
        <p14:creationId xmlns:p14="http://schemas.microsoft.com/office/powerpoint/2010/main" val="2647076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Expand on above points and</a:t>
            </a:r>
            <a:r>
              <a:rPr lang="en-AU" baseline="0"/>
              <a:t> refer back to manual.</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20</a:t>
            </a:fld>
            <a:endParaRPr lang="en-US"/>
          </a:p>
        </p:txBody>
      </p:sp>
    </p:spTree>
    <p:extLst>
      <p:ext uri="{BB962C8B-B14F-4D97-AF65-F5344CB8AC3E}">
        <p14:creationId xmlns:p14="http://schemas.microsoft.com/office/powerpoint/2010/main" val="1960831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Use your own descriptions to discuss the unique way Bowen works. Explain the difference with Bowen. How the moves send signals for the nervous system to respond to. We have a natural</a:t>
            </a:r>
            <a:r>
              <a:rPr lang="en-AU" baseline="0"/>
              <a:t> inbuilt ability to heal ourselves. EG broken bone, cut skin. Bowen works with this part of the body. Homeostatic regulation? Homeostasis – The body’s programming to check in and make changes to maintain optimal function and performance. Blueprint of optimal health.</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21</a:t>
            </a:fld>
            <a:endParaRPr lang="en-US"/>
          </a:p>
        </p:txBody>
      </p:sp>
    </p:spTree>
    <p:extLst>
      <p:ext uri="{BB962C8B-B14F-4D97-AF65-F5344CB8AC3E}">
        <p14:creationId xmlns:p14="http://schemas.microsoft.com/office/powerpoint/2010/main" val="3126266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Introduce Mr Bowen in your own words and refer back to manual for students to</a:t>
            </a:r>
            <a:r>
              <a:rPr lang="en-AU" baseline="0"/>
              <a:t> read</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22</a:t>
            </a:fld>
            <a:endParaRPr lang="en-US"/>
          </a:p>
        </p:txBody>
      </p:sp>
    </p:spTree>
    <p:extLst>
      <p:ext uri="{BB962C8B-B14F-4D97-AF65-F5344CB8AC3E}">
        <p14:creationId xmlns:p14="http://schemas.microsoft.com/office/powerpoint/2010/main" val="2926827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a:t>Explain </a:t>
            </a:r>
            <a:r>
              <a:rPr lang="en-AU" err="1"/>
              <a:t>Bowtech</a:t>
            </a:r>
            <a:r>
              <a:rPr lang="en-AU"/>
              <a:t>, Ossie and Elaine and enrol</a:t>
            </a:r>
            <a:r>
              <a:rPr lang="en-AU" baseline="0"/>
              <a:t> to BTAA, also hand out </a:t>
            </a:r>
            <a:r>
              <a:rPr lang="en-AU" baseline="0" err="1"/>
              <a:t>Bowenhands</a:t>
            </a:r>
            <a:r>
              <a:rPr lang="en-AU" baseline="0"/>
              <a:t>, </a:t>
            </a:r>
            <a:r>
              <a:rPr lang="en-AU" baseline="0" err="1"/>
              <a:t>Bowtech</a:t>
            </a:r>
            <a:r>
              <a:rPr lang="en-AU" baseline="0"/>
              <a:t> enrolment form. Can show “Good morning New Zealand” to meet Ossie &amp; Elaine</a:t>
            </a:r>
            <a:endParaRPr lang="en-AU"/>
          </a:p>
          <a:p>
            <a:endParaRPr lang="en-US"/>
          </a:p>
        </p:txBody>
      </p:sp>
      <p:sp>
        <p:nvSpPr>
          <p:cNvPr id="4" name="Slide Number Placeholder 3"/>
          <p:cNvSpPr>
            <a:spLocks noGrp="1"/>
          </p:cNvSpPr>
          <p:nvPr>
            <p:ph type="sldNum" sz="quarter" idx="10"/>
          </p:nvPr>
        </p:nvSpPr>
        <p:spPr/>
        <p:txBody>
          <a:bodyPr/>
          <a:lstStyle/>
          <a:p>
            <a:fld id="{DE0DFC00-5725-4269-BD20-45209B38CD9F}" type="slidenum">
              <a:rPr lang="en-US" smtClean="0"/>
              <a:pPr/>
              <a:t>23</a:t>
            </a:fld>
            <a:endParaRPr lang="en-US"/>
          </a:p>
        </p:txBody>
      </p:sp>
    </p:spTree>
    <p:extLst>
      <p:ext uri="{BB962C8B-B14F-4D97-AF65-F5344CB8AC3E}">
        <p14:creationId xmlns:p14="http://schemas.microsoft.com/office/powerpoint/2010/main" val="1715837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a:t>Explain in your own words how Bowen</a:t>
            </a:r>
            <a:r>
              <a:rPr lang="en-AU" baseline="0"/>
              <a:t> works to each point above. Refer back to manual</a:t>
            </a:r>
            <a:endParaRPr lang="en-AU"/>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24</a:t>
            </a:fld>
            <a:endParaRPr lang="en-US"/>
          </a:p>
        </p:txBody>
      </p:sp>
    </p:spTree>
    <p:extLst>
      <p:ext uri="{BB962C8B-B14F-4D97-AF65-F5344CB8AC3E}">
        <p14:creationId xmlns:p14="http://schemas.microsoft.com/office/powerpoint/2010/main" val="3007166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Just note the information and research regarding Fascia</a:t>
            </a:r>
            <a:r>
              <a:rPr lang="en-US" baseline="0"/>
              <a:t> is relatively new, last 15-20 years. </a:t>
            </a:r>
          </a:p>
          <a:p>
            <a:r>
              <a:rPr lang="en-US" baseline="0"/>
              <a:t>This research is beginning to explain another one of the reasons Bowen works as well as it does </a:t>
            </a:r>
            <a:r>
              <a:rPr lang="en-US" baseline="0">
                <a:sym typeface="Wingdings" panose="05000000000000000000" pitchFamily="2" charset="2"/>
              </a:rPr>
              <a:t> </a:t>
            </a:r>
          </a:p>
          <a:p>
            <a:r>
              <a:rPr lang="en-US" baseline="0">
                <a:sym typeface="Wingdings" panose="05000000000000000000" pitchFamily="2" charset="2"/>
              </a:rPr>
              <a:t>Simply touch on or explain Lymphatics and Meridians.</a:t>
            </a:r>
            <a:endParaRPr lang="en-US"/>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25</a:t>
            </a:fld>
            <a:endParaRPr lang="en-US"/>
          </a:p>
        </p:txBody>
      </p:sp>
    </p:spTree>
    <p:extLst>
      <p:ext uri="{BB962C8B-B14F-4D97-AF65-F5344CB8AC3E}">
        <p14:creationId xmlns:p14="http://schemas.microsoft.com/office/powerpoint/2010/main" val="678449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Explain that Bowen is best performed on skin, you can see body imbalances</a:t>
            </a:r>
            <a:r>
              <a:rPr lang="en-US" baseline="0"/>
              <a:t> and feel tension much better. </a:t>
            </a:r>
          </a:p>
          <a:p>
            <a:r>
              <a:rPr lang="en-US" baseline="0"/>
              <a:t>However the fantastic thing is how versatile the Bowen can be, given through light clothing, seated, standing, practically anywhere, anytime.</a:t>
            </a:r>
          </a:p>
          <a:p>
            <a:r>
              <a:rPr lang="en-US" baseline="0"/>
              <a:t>But in class we will be learning on the skin. Discuss options for modesty, wear swimsuit, suitable underpants. They will be learning professional draping to feel secure in class. If any one has any concerns disrobing to let me know.</a:t>
            </a:r>
            <a:endParaRPr lang="en-US"/>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27</a:t>
            </a:fld>
            <a:endParaRPr lang="en-US"/>
          </a:p>
        </p:txBody>
      </p:sp>
    </p:spTree>
    <p:extLst>
      <p:ext uri="{BB962C8B-B14F-4D97-AF65-F5344CB8AC3E}">
        <p14:creationId xmlns:p14="http://schemas.microsoft.com/office/powerpoint/2010/main" val="36710012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a:t>Expand on the importance of Infection Control standards, practice protocols in preparation to working in clinic!</a:t>
            </a:r>
          </a:p>
          <a:p>
            <a:r>
              <a:rPr lang="en-AU" baseline="0"/>
              <a:t>Explain elements of infection control being used during training. Using your own linen, paper towel under face, hand washing. </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28</a:t>
            </a:fld>
            <a:endParaRPr lang="en-US"/>
          </a:p>
        </p:txBody>
      </p:sp>
    </p:spTree>
    <p:extLst>
      <p:ext uri="{BB962C8B-B14F-4D97-AF65-F5344CB8AC3E}">
        <p14:creationId xmlns:p14="http://schemas.microsoft.com/office/powerpoint/2010/main" val="28882886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Hand</a:t>
            </a:r>
            <a:r>
              <a:rPr lang="en-AU" baseline="0"/>
              <a:t> out handwashing flyer and also display in training room. Explain elements of infection control being used during training. Using your own linen, paper towel under face, hand washing. </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29</a:t>
            </a:fld>
            <a:endParaRPr lang="en-US"/>
          </a:p>
        </p:txBody>
      </p:sp>
    </p:spTree>
    <p:extLst>
      <p:ext uri="{BB962C8B-B14F-4D97-AF65-F5344CB8AC3E}">
        <p14:creationId xmlns:p14="http://schemas.microsoft.com/office/powerpoint/2010/main" val="2047521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Hand</a:t>
            </a:r>
            <a:r>
              <a:rPr lang="en-AU" baseline="0"/>
              <a:t> out handwashing flyer and also display in training room. Explain elements of infection control being used during training. Using your own linen, paper towel under face, hand washing. </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30</a:t>
            </a:fld>
            <a:endParaRPr lang="en-US"/>
          </a:p>
        </p:txBody>
      </p:sp>
    </p:spTree>
    <p:extLst>
      <p:ext uri="{BB962C8B-B14F-4D97-AF65-F5344CB8AC3E}">
        <p14:creationId xmlns:p14="http://schemas.microsoft.com/office/powerpoint/2010/main" val="2043497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Explain</a:t>
            </a:r>
            <a:r>
              <a:rPr lang="en-AU" baseline="0"/>
              <a:t> the over view of the Bowen move</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31</a:t>
            </a:fld>
            <a:endParaRPr lang="en-US"/>
          </a:p>
        </p:txBody>
      </p:sp>
    </p:spTree>
    <p:extLst>
      <p:ext uri="{BB962C8B-B14F-4D97-AF65-F5344CB8AC3E}">
        <p14:creationId xmlns:p14="http://schemas.microsoft.com/office/powerpoint/2010/main" val="367504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Discuss the crest of a muscle</a:t>
            </a:r>
            <a:r>
              <a:rPr lang="en-US" baseline="0"/>
              <a:t>, show how to find</a:t>
            </a:r>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32</a:t>
            </a:fld>
            <a:endParaRPr lang="en-US"/>
          </a:p>
        </p:txBody>
      </p:sp>
    </p:spTree>
    <p:extLst>
      <p:ext uri="{BB962C8B-B14F-4D97-AF65-F5344CB8AC3E}">
        <p14:creationId xmlns:p14="http://schemas.microsoft.com/office/powerpoint/2010/main" val="708427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 why we take the slack, for what purpose.</a:t>
            </a:r>
          </a:p>
          <a:p>
            <a:r>
              <a:rPr lang="en-US"/>
              <a:t>Discuss no pressure during the slack</a:t>
            </a:r>
            <a:r>
              <a:rPr lang="en-US" baseline="0"/>
              <a:t> stage, it does not disturb structures beneath the skin whilst taking slack. </a:t>
            </a:r>
          </a:p>
          <a:p>
            <a:r>
              <a:rPr lang="en-US" baseline="0"/>
              <a:t>Sticky Spider fingers, just enough to take skin across the body but no pressure into the body.</a:t>
            </a:r>
          </a:p>
          <a:p>
            <a:r>
              <a:rPr lang="en-US" baseline="0"/>
              <a:t>You can use your whole hand to take slack not just the fingers making the move.</a:t>
            </a:r>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33</a:t>
            </a:fld>
            <a:endParaRPr lang="en-US"/>
          </a:p>
        </p:txBody>
      </p:sp>
    </p:spTree>
    <p:extLst>
      <p:ext uri="{BB962C8B-B14F-4D97-AF65-F5344CB8AC3E}">
        <p14:creationId xmlns:p14="http://schemas.microsoft.com/office/powerpoint/2010/main" val="22682658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much</a:t>
            </a:r>
            <a:r>
              <a:rPr lang="en-US" baseline="0"/>
              <a:t> pressure for challenge?</a:t>
            </a:r>
          </a:p>
          <a:p>
            <a:r>
              <a:rPr lang="en-US" baseline="0"/>
              <a:t>Discuss the body letting you drop in rather than forcing in?</a:t>
            </a:r>
          </a:p>
          <a:p>
            <a:r>
              <a:rPr lang="en-US" baseline="0"/>
              <a:t>Enough pressure to stretch the muscle fibers but not so much to induce a protection response or flinch.</a:t>
            </a:r>
          </a:p>
          <a:p>
            <a:r>
              <a:rPr lang="en-US" baseline="0"/>
              <a:t>Meeting the same pressure within the body, if it relaxes more you can challenge a little more.</a:t>
            </a:r>
          </a:p>
          <a:p>
            <a:r>
              <a:rPr lang="en-US" baseline="0"/>
              <a:t>Use RTL analogy of someone knocking on your front door. Hard smash at front door you don’t want to let them in. Nice gentle tap sounds friendly. You have to ask nicely, so the body lets you in. Not to much force or it wants to shut you out. This tissue sense will come with time. First we will learn the technique and locations, then later your tissue sense will increase</a:t>
            </a:r>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34</a:t>
            </a:fld>
            <a:endParaRPr lang="en-US"/>
          </a:p>
        </p:txBody>
      </p:sp>
    </p:spTree>
    <p:extLst>
      <p:ext uri="{BB962C8B-B14F-4D97-AF65-F5344CB8AC3E}">
        <p14:creationId xmlns:p14="http://schemas.microsoft.com/office/powerpoint/2010/main" val="2866513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MQ demonstration – get students to gently slide finger over surface of skin (tickle like) on forearm and ask what they can feel? This pressure is too light for Bowen just skimming over the skin.</a:t>
            </a:r>
          </a:p>
          <a:p>
            <a:r>
              <a:rPr lang="en-US" baseline="0"/>
              <a:t>Ask students to push finger tip hard into forearm and move back and forward, ask what they can feel? It may be poky or painful and might feel tendons either side.</a:t>
            </a:r>
          </a:p>
          <a:p>
            <a:r>
              <a:rPr lang="en-US" baseline="0"/>
              <a:t>Place finger pad on forearm and move back and forward taking skin slack with you, ask what they can feel? Should be able to feel structures beneath the skin, tendons, tension. This is the pressure we are looking for the Bowen move. Like goldilocks, not too heavy, not too light, but just right. This may change for each client but looking to influence structures beneath skin but not aggravate them. This skill will also come with practice.</a:t>
            </a:r>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35</a:t>
            </a:fld>
            <a:endParaRPr lang="en-US"/>
          </a:p>
        </p:txBody>
      </p:sp>
    </p:spTree>
    <p:extLst>
      <p:ext uri="{BB962C8B-B14F-4D97-AF65-F5344CB8AC3E}">
        <p14:creationId xmlns:p14="http://schemas.microsoft.com/office/powerpoint/2010/main" val="3369287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Demonstrate</a:t>
            </a:r>
            <a:r>
              <a:rPr lang="en-US" baseline="0"/>
              <a:t> all 4 parts of move and get students to practice on their own leg to get feel for movement at wrists for each part of move.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a:t>Emphasize the rolling of the wrists rather than shoving off the thumbs and fingers. Ask students to visualize what works for them. Rolling pin, thumb print at police station, steam roller. </a:t>
            </a:r>
            <a:endParaRPr lang="en-US"/>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36</a:t>
            </a:fld>
            <a:endParaRPr lang="en-US"/>
          </a:p>
        </p:txBody>
      </p:sp>
    </p:spTree>
    <p:extLst>
      <p:ext uri="{BB962C8B-B14F-4D97-AF65-F5344CB8AC3E}">
        <p14:creationId xmlns:p14="http://schemas.microsoft.com/office/powerpoint/2010/main" val="36597138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Practice on table,</a:t>
            </a:r>
            <a:r>
              <a:rPr lang="en-AU" baseline="0"/>
              <a:t> on leg for students to get the basic feel of rolling the wrists. Or what ever current technique you are using. Practise on a partner prone somewhere that is easy for the students to work and find. Top stopper location is easier to get a roll for first practice than bottom stoppers. Just let students feel and play with the Bowen move over erector spinae between the shoulder blades before we begin BRM 1</a:t>
            </a:r>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37</a:t>
            </a:fld>
            <a:endParaRPr lang="en-US"/>
          </a:p>
        </p:txBody>
      </p:sp>
    </p:spTree>
    <p:extLst>
      <p:ext uri="{BB962C8B-B14F-4D97-AF65-F5344CB8AC3E}">
        <p14:creationId xmlns:p14="http://schemas.microsoft.com/office/powerpoint/2010/main" val="2293500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Explain</a:t>
            </a:r>
            <a:r>
              <a:rPr lang="en-AU" baseline="0"/>
              <a:t> the need to know directional terms. Start A&amp;P as soon as possible. Also can refer to glossary in back of manual page 2.21</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38</a:t>
            </a:fld>
            <a:endParaRPr lang="en-US"/>
          </a:p>
        </p:txBody>
      </p:sp>
    </p:spTree>
    <p:extLst>
      <p:ext uri="{BB962C8B-B14F-4D97-AF65-F5344CB8AC3E}">
        <p14:creationId xmlns:p14="http://schemas.microsoft.com/office/powerpoint/2010/main" val="16094947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Hand out draping information and explain I will be demonstrating correct draping for each procedure.  ‘T’ Towel</a:t>
            </a:r>
          </a:p>
        </p:txBody>
      </p:sp>
      <p:sp>
        <p:nvSpPr>
          <p:cNvPr id="4" name="Slide Number Placeholder 3"/>
          <p:cNvSpPr>
            <a:spLocks noGrp="1"/>
          </p:cNvSpPr>
          <p:nvPr>
            <p:ph type="sldNum" sz="quarter" idx="10"/>
          </p:nvPr>
        </p:nvSpPr>
        <p:spPr/>
        <p:txBody>
          <a:bodyPr/>
          <a:lstStyle/>
          <a:p>
            <a:fld id="{DE0DFC00-5725-4269-BD20-45209B38CD9F}" type="slidenum">
              <a:rPr lang="en-US" smtClean="0"/>
              <a:pPr/>
              <a:t>39</a:t>
            </a:fld>
            <a:endParaRPr lang="en-US"/>
          </a:p>
        </p:txBody>
      </p:sp>
    </p:spTree>
    <p:extLst>
      <p:ext uri="{BB962C8B-B14F-4D97-AF65-F5344CB8AC3E}">
        <p14:creationId xmlns:p14="http://schemas.microsoft.com/office/powerpoint/2010/main" val="705230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Introduce</a:t>
            </a:r>
            <a:r>
              <a:rPr lang="en-AU" baseline="0"/>
              <a:t> students to concept of BRM’s Bowen Relaxation Moves. Show how to position a client ready for treatment. Introduce concept of standing on and working prone from the clients left side. Explain what are indications and how we use them. Introduce concept of prerequisites. </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41</a:t>
            </a:fld>
            <a:endParaRPr lang="en-US"/>
          </a:p>
        </p:txBody>
      </p:sp>
    </p:spTree>
    <p:extLst>
      <p:ext uri="{BB962C8B-B14F-4D97-AF65-F5344CB8AC3E}">
        <p14:creationId xmlns:p14="http://schemas.microsoft.com/office/powerpoint/2010/main" val="16094947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Demonstrate and practice</a:t>
            </a:r>
            <a:r>
              <a:rPr lang="en-US" baseline="0"/>
              <a:t> moves 1 &amp; 2 in detail, inform students to pay attention to what sensations they experience, where, what it felt like, did it move or stay. (stoppers) </a:t>
            </a:r>
            <a:endParaRPr lang="en-US"/>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42</a:t>
            </a:fld>
            <a:endParaRPr lang="en-US"/>
          </a:p>
        </p:txBody>
      </p:sp>
    </p:spTree>
    <p:extLst>
      <p:ext uri="{BB962C8B-B14F-4D97-AF65-F5344CB8AC3E}">
        <p14:creationId xmlns:p14="http://schemas.microsoft.com/office/powerpoint/2010/main" val="10453957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43</a:t>
            </a:fld>
            <a:endParaRPr lang="en-US"/>
          </a:p>
        </p:txBody>
      </p:sp>
    </p:spTree>
    <p:extLst>
      <p:ext uri="{BB962C8B-B14F-4D97-AF65-F5344CB8AC3E}">
        <p14:creationId xmlns:p14="http://schemas.microsoft.com/office/powerpoint/2010/main" val="37701432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44</a:t>
            </a:fld>
            <a:endParaRPr lang="en-US"/>
          </a:p>
        </p:txBody>
      </p:sp>
    </p:spTree>
    <p:extLst>
      <p:ext uri="{BB962C8B-B14F-4D97-AF65-F5344CB8AC3E}">
        <p14:creationId xmlns:p14="http://schemas.microsoft.com/office/powerpoint/2010/main" val="8440198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45</a:t>
            </a:fld>
            <a:endParaRPr lang="en-US"/>
          </a:p>
        </p:txBody>
      </p:sp>
    </p:spTree>
    <p:extLst>
      <p:ext uri="{BB962C8B-B14F-4D97-AF65-F5344CB8AC3E}">
        <p14:creationId xmlns:p14="http://schemas.microsoft.com/office/powerpoint/2010/main" val="3197412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46</a:t>
            </a:fld>
            <a:endParaRPr lang="en-US"/>
          </a:p>
        </p:txBody>
      </p:sp>
    </p:spTree>
    <p:extLst>
      <p:ext uri="{BB962C8B-B14F-4D97-AF65-F5344CB8AC3E}">
        <p14:creationId xmlns:p14="http://schemas.microsoft.com/office/powerpoint/2010/main" val="4227227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Explain to students</a:t>
            </a:r>
            <a:r>
              <a:rPr lang="en-AU" baseline="0"/>
              <a:t> how to put together a clinic/class kit. What they need to bring to each class.  Nail clippers, water bottle</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47</a:t>
            </a:fld>
            <a:endParaRPr lang="en-US"/>
          </a:p>
        </p:txBody>
      </p:sp>
    </p:spTree>
    <p:extLst>
      <p:ext uri="{BB962C8B-B14F-4D97-AF65-F5344CB8AC3E}">
        <p14:creationId xmlns:p14="http://schemas.microsoft.com/office/powerpoint/2010/main" val="42278826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hit the </a:t>
            </a:r>
            <a:r>
              <a:rPr lang="en-US" err="1"/>
              <a:t>lat</a:t>
            </a:r>
            <a:r>
              <a:rPr lang="en-US" baseline="0"/>
              <a:t> doesn’t go first time, wait 5 minutes then try again. </a:t>
            </a:r>
          </a:p>
          <a:p>
            <a:r>
              <a:rPr lang="en-US" baseline="0"/>
              <a:t>Sometimes if the leg is externally rotated it is hard to hit the </a:t>
            </a:r>
            <a:r>
              <a:rPr lang="en-US" baseline="0" err="1"/>
              <a:t>lat</a:t>
            </a:r>
            <a:r>
              <a:rPr lang="en-US" baseline="0"/>
              <a:t>, best to support leg in anatomical position if heavy external rotation to perform hit the </a:t>
            </a:r>
            <a:r>
              <a:rPr lang="en-US" baseline="0" err="1"/>
              <a:t>lat</a:t>
            </a:r>
            <a:endParaRPr lang="en-US"/>
          </a:p>
        </p:txBody>
      </p:sp>
      <p:sp>
        <p:nvSpPr>
          <p:cNvPr id="4" name="Slide Number Placeholder 3"/>
          <p:cNvSpPr>
            <a:spLocks noGrp="1"/>
          </p:cNvSpPr>
          <p:nvPr>
            <p:ph type="sldNum" sz="quarter" idx="10"/>
          </p:nvPr>
        </p:nvSpPr>
        <p:spPr/>
        <p:txBody>
          <a:bodyPr/>
          <a:lstStyle/>
          <a:p>
            <a:fld id="{DE0DFC00-5725-4269-BD20-45209B38CD9F}" type="slidenum">
              <a:rPr lang="en-US" smtClean="0"/>
              <a:pPr/>
              <a:t>57</a:t>
            </a:fld>
            <a:endParaRPr lang="en-US"/>
          </a:p>
        </p:txBody>
      </p:sp>
    </p:spTree>
    <p:extLst>
      <p:ext uri="{BB962C8B-B14F-4D97-AF65-F5344CB8AC3E}">
        <p14:creationId xmlns:p14="http://schemas.microsoft.com/office/powerpoint/2010/main" val="27016056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Explain</a:t>
            </a:r>
            <a:r>
              <a:rPr lang="en-US" baseline="0"/>
              <a:t> the significance of bottom stoppers, what function they have and how they can be used. Explain it is like jump starting your car, you only need to do it once, you don’t do it over and over again.</a:t>
            </a:r>
            <a:endParaRPr lang="en-US"/>
          </a:p>
          <a:p>
            <a:endParaRPr lang="en-AU"/>
          </a:p>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58</a:t>
            </a:fld>
            <a:endParaRPr lang="en-US"/>
          </a:p>
        </p:txBody>
      </p:sp>
    </p:spTree>
    <p:extLst>
      <p:ext uri="{BB962C8B-B14F-4D97-AF65-F5344CB8AC3E}">
        <p14:creationId xmlns:p14="http://schemas.microsoft.com/office/powerpoint/2010/main" val="942771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all signed forms been handed up?</a:t>
            </a:r>
          </a:p>
        </p:txBody>
      </p:sp>
      <p:sp>
        <p:nvSpPr>
          <p:cNvPr id="4" name="Slide Number Placeholder 3"/>
          <p:cNvSpPr>
            <a:spLocks noGrp="1"/>
          </p:cNvSpPr>
          <p:nvPr>
            <p:ph type="sldNum" sz="quarter" idx="10"/>
          </p:nvPr>
        </p:nvSpPr>
        <p:spPr/>
        <p:txBody>
          <a:bodyPr/>
          <a:lstStyle/>
          <a:p>
            <a:fld id="{DE0DFC00-5725-4269-BD20-45209B38CD9F}" type="slidenum">
              <a:rPr lang="en-US" smtClean="0"/>
              <a:pPr/>
              <a:t>59</a:t>
            </a:fld>
            <a:endParaRPr lang="en-US"/>
          </a:p>
        </p:txBody>
      </p:sp>
    </p:spTree>
    <p:extLst>
      <p:ext uri="{BB962C8B-B14F-4D97-AF65-F5344CB8AC3E}">
        <p14:creationId xmlns:p14="http://schemas.microsoft.com/office/powerpoint/2010/main" val="38634970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60</a:t>
            </a:fld>
            <a:endParaRPr lang="en-US"/>
          </a:p>
        </p:txBody>
      </p:sp>
    </p:spTree>
    <p:extLst>
      <p:ext uri="{BB962C8B-B14F-4D97-AF65-F5344CB8AC3E}">
        <p14:creationId xmlns:p14="http://schemas.microsoft.com/office/powerpoint/2010/main" val="39775798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61</a:t>
            </a:fld>
            <a:endParaRPr lang="en-US"/>
          </a:p>
        </p:txBody>
      </p:sp>
    </p:spTree>
    <p:extLst>
      <p:ext uri="{BB962C8B-B14F-4D97-AF65-F5344CB8AC3E}">
        <p14:creationId xmlns:p14="http://schemas.microsoft.com/office/powerpoint/2010/main" val="33593280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62</a:t>
            </a:fld>
            <a:endParaRPr lang="en-US"/>
          </a:p>
        </p:txBody>
      </p:sp>
    </p:spTree>
    <p:extLst>
      <p:ext uri="{BB962C8B-B14F-4D97-AF65-F5344CB8AC3E}">
        <p14:creationId xmlns:p14="http://schemas.microsoft.com/office/powerpoint/2010/main" val="223532658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Moves 3 &amp; 4 activate detox and regulates blood pressure</a:t>
            </a:r>
          </a:p>
        </p:txBody>
      </p:sp>
      <p:sp>
        <p:nvSpPr>
          <p:cNvPr id="4" name="Slide Number Placeholder 3"/>
          <p:cNvSpPr>
            <a:spLocks noGrp="1"/>
          </p:cNvSpPr>
          <p:nvPr>
            <p:ph type="sldNum" sz="quarter" idx="10"/>
          </p:nvPr>
        </p:nvSpPr>
        <p:spPr/>
        <p:txBody>
          <a:bodyPr/>
          <a:lstStyle/>
          <a:p>
            <a:fld id="{DE0DFC00-5725-4269-BD20-45209B38CD9F}" type="slidenum">
              <a:rPr lang="en-US" smtClean="0"/>
              <a:pPr/>
              <a:t>63</a:t>
            </a:fld>
            <a:endParaRPr lang="en-US"/>
          </a:p>
        </p:txBody>
      </p:sp>
    </p:spTree>
    <p:extLst>
      <p:ext uri="{BB962C8B-B14F-4D97-AF65-F5344CB8AC3E}">
        <p14:creationId xmlns:p14="http://schemas.microsoft.com/office/powerpoint/2010/main" val="38055023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64</a:t>
            </a:fld>
            <a:endParaRPr lang="en-US"/>
          </a:p>
        </p:txBody>
      </p:sp>
    </p:spTree>
    <p:extLst>
      <p:ext uri="{BB962C8B-B14F-4D97-AF65-F5344CB8AC3E}">
        <p14:creationId xmlns:p14="http://schemas.microsoft.com/office/powerpoint/2010/main" val="21513936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65</a:t>
            </a:fld>
            <a:endParaRPr lang="en-US"/>
          </a:p>
        </p:txBody>
      </p:sp>
    </p:spTree>
    <p:extLst>
      <p:ext uri="{BB962C8B-B14F-4D97-AF65-F5344CB8AC3E}">
        <p14:creationId xmlns:p14="http://schemas.microsoft.com/office/powerpoint/2010/main" val="21822176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Expand and</a:t>
            </a:r>
            <a:r>
              <a:rPr lang="en-AU" baseline="0"/>
              <a:t> explain above points. Students to refer back to manual.</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66</a:t>
            </a:fld>
            <a:endParaRPr lang="en-US"/>
          </a:p>
        </p:txBody>
      </p:sp>
    </p:spTree>
    <p:extLst>
      <p:ext uri="{BB962C8B-B14F-4D97-AF65-F5344CB8AC3E}">
        <p14:creationId xmlns:p14="http://schemas.microsoft.com/office/powerpoint/2010/main" val="348711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Expand and</a:t>
            </a:r>
            <a:r>
              <a:rPr lang="en-AU" baseline="0"/>
              <a:t> explain above points. Students to refer back to manual. Avoid other forms of bodywork for next 7 days (best to schedule 3 consecutive Bowen sessions)</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67</a:t>
            </a:fld>
            <a:endParaRPr lang="en-US"/>
          </a:p>
        </p:txBody>
      </p:sp>
    </p:spTree>
    <p:extLst>
      <p:ext uri="{BB962C8B-B14F-4D97-AF65-F5344CB8AC3E}">
        <p14:creationId xmlns:p14="http://schemas.microsoft.com/office/powerpoint/2010/main" val="6387430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Hand out and explain the log hours and case study assessment</a:t>
            </a:r>
            <a:r>
              <a:rPr lang="en-AU" baseline="0" dirty="0"/>
              <a:t> requirements. Make students aware that they are not permitted to charge for their practice sessions, until Certificate is attained.</a:t>
            </a:r>
            <a:endParaRPr lang="en-AU" dirty="0"/>
          </a:p>
        </p:txBody>
      </p:sp>
      <p:sp>
        <p:nvSpPr>
          <p:cNvPr id="4" name="Slide Number Placeholder 3"/>
          <p:cNvSpPr>
            <a:spLocks noGrp="1"/>
          </p:cNvSpPr>
          <p:nvPr>
            <p:ph type="sldNum" sz="quarter" idx="10"/>
          </p:nvPr>
        </p:nvSpPr>
        <p:spPr/>
        <p:txBody>
          <a:bodyPr/>
          <a:lstStyle/>
          <a:p>
            <a:fld id="{DE0DFC00-5725-4269-BD20-45209B38CD9F}" type="slidenum">
              <a:rPr lang="en-US" smtClean="0"/>
              <a:pPr/>
              <a:t>68</a:t>
            </a:fld>
            <a:endParaRPr lang="en-US"/>
          </a:p>
        </p:txBody>
      </p:sp>
    </p:spTree>
    <p:extLst>
      <p:ext uri="{BB962C8B-B14F-4D97-AF65-F5344CB8AC3E}">
        <p14:creationId xmlns:p14="http://schemas.microsoft.com/office/powerpoint/2010/main" val="24754476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Run through basic housekeeping. Flow of day for breaks etc.</a:t>
            </a:r>
          </a:p>
        </p:txBody>
      </p:sp>
      <p:sp>
        <p:nvSpPr>
          <p:cNvPr id="4" name="Slide Number Placeholder 3"/>
          <p:cNvSpPr>
            <a:spLocks noGrp="1"/>
          </p:cNvSpPr>
          <p:nvPr>
            <p:ph type="sldNum" sz="quarter" idx="10"/>
          </p:nvPr>
        </p:nvSpPr>
        <p:spPr/>
        <p:txBody>
          <a:bodyPr/>
          <a:lstStyle/>
          <a:p>
            <a:fld id="{DE0DFC00-5725-4269-BD20-45209B38CD9F}" type="slidenum">
              <a:rPr lang="en-US" smtClean="0"/>
              <a:pPr/>
              <a:t>71</a:t>
            </a:fld>
            <a:endParaRPr lang="en-US"/>
          </a:p>
        </p:txBody>
      </p:sp>
    </p:spTree>
    <p:extLst>
      <p:ext uri="{BB962C8B-B14F-4D97-AF65-F5344CB8AC3E}">
        <p14:creationId xmlns:p14="http://schemas.microsoft.com/office/powerpoint/2010/main" val="3415156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72</a:t>
            </a:fld>
            <a:endParaRPr lang="en-US"/>
          </a:p>
        </p:txBody>
      </p:sp>
    </p:spTree>
    <p:extLst>
      <p:ext uri="{BB962C8B-B14F-4D97-AF65-F5344CB8AC3E}">
        <p14:creationId xmlns:p14="http://schemas.microsoft.com/office/powerpoint/2010/main" val="23279289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73</a:t>
            </a:fld>
            <a:endParaRPr lang="en-US"/>
          </a:p>
        </p:txBody>
      </p:sp>
    </p:spTree>
    <p:extLst>
      <p:ext uri="{BB962C8B-B14F-4D97-AF65-F5344CB8AC3E}">
        <p14:creationId xmlns:p14="http://schemas.microsoft.com/office/powerpoint/2010/main" val="30962355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74</a:t>
            </a:fld>
            <a:endParaRPr lang="en-US"/>
          </a:p>
        </p:txBody>
      </p:sp>
    </p:spTree>
    <p:extLst>
      <p:ext uri="{BB962C8B-B14F-4D97-AF65-F5344CB8AC3E}">
        <p14:creationId xmlns:p14="http://schemas.microsoft.com/office/powerpoint/2010/main" val="27619838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75</a:t>
            </a:fld>
            <a:endParaRPr lang="en-US"/>
          </a:p>
        </p:txBody>
      </p:sp>
    </p:spTree>
    <p:extLst>
      <p:ext uri="{BB962C8B-B14F-4D97-AF65-F5344CB8AC3E}">
        <p14:creationId xmlns:p14="http://schemas.microsoft.com/office/powerpoint/2010/main" val="384028488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76</a:t>
            </a:fld>
            <a:endParaRPr lang="en-US"/>
          </a:p>
        </p:txBody>
      </p:sp>
    </p:spTree>
    <p:extLst>
      <p:ext uri="{BB962C8B-B14F-4D97-AF65-F5344CB8AC3E}">
        <p14:creationId xmlns:p14="http://schemas.microsoft.com/office/powerpoint/2010/main" val="633535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77</a:t>
            </a:fld>
            <a:endParaRPr lang="en-US"/>
          </a:p>
        </p:txBody>
      </p:sp>
    </p:spTree>
    <p:extLst>
      <p:ext uri="{BB962C8B-B14F-4D97-AF65-F5344CB8AC3E}">
        <p14:creationId xmlns:p14="http://schemas.microsoft.com/office/powerpoint/2010/main" val="25122550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Discuss timing, whole body balance,</a:t>
            </a:r>
            <a:r>
              <a:rPr lang="en-AU" baseline="0"/>
              <a:t> give out practice suggestions</a:t>
            </a:r>
          </a:p>
          <a:p>
            <a:r>
              <a:rPr lang="en-AU" baseline="0"/>
              <a:t>Hand out and discuss student practice suggestions</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78</a:t>
            </a:fld>
            <a:endParaRPr lang="en-US"/>
          </a:p>
        </p:txBody>
      </p:sp>
    </p:spTree>
    <p:extLst>
      <p:ext uri="{BB962C8B-B14F-4D97-AF65-F5344CB8AC3E}">
        <p14:creationId xmlns:p14="http://schemas.microsoft.com/office/powerpoint/2010/main" val="21107940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Discuss</a:t>
            </a:r>
            <a:r>
              <a:rPr lang="en-AU" baseline="0"/>
              <a:t> variables when looking to buy a massage table. Give the students an idea of options and suggest best option for practice use.</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79</a:t>
            </a:fld>
            <a:endParaRPr lang="en-US"/>
          </a:p>
        </p:txBody>
      </p:sp>
    </p:spTree>
    <p:extLst>
      <p:ext uri="{BB962C8B-B14F-4D97-AF65-F5344CB8AC3E}">
        <p14:creationId xmlns:p14="http://schemas.microsoft.com/office/powerpoint/2010/main" val="32404962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Discuss timing, whole body balance,</a:t>
            </a:r>
            <a:r>
              <a:rPr lang="en-AU" baseline="0"/>
              <a:t> give out practice suggestions</a:t>
            </a:r>
            <a:endParaRPr lang="en-AU"/>
          </a:p>
        </p:txBody>
      </p:sp>
      <p:sp>
        <p:nvSpPr>
          <p:cNvPr id="4" name="Slide Number Placeholder 3"/>
          <p:cNvSpPr>
            <a:spLocks noGrp="1"/>
          </p:cNvSpPr>
          <p:nvPr>
            <p:ph type="sldNum" sz="quarter" idx="10"/>
          </p:nvPr>
        </p:nvSpPr>
        <p:spPr/>
        <p:txBody>
          <a:bodyPr/>
          <a:lstStyle/>
          <a:p>
            <a:fld id="{DE0DFC00-5725-4269-BD20-45209B38CD9F}" type="slidenum">
              <a:rPr lang="en-US" smtClean="0"/>
              <a:pPr/>
              <a:t>81</a:t>
            </a:fld>
            <a:endParaRPr lang="en-US"/>
          </a:p>
        </p:txBody>
      </p:sp>
    </p:spTree>
    <p:extLst>
      <p:ext uri="{BB962C8B-B14F-4D97-AF65-F5344CB8AC3E}">
        <p14:creationId xmlns:p14="http://schemas.microsoft.com/office/powerpoint/2010/main" val="334366207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Practice makes Professional!</a:t>
            </a:r>
          </a:p>
        </p:txBody>
      </p:sp>
      <p:sp>
        <p:nvSpPr>
          <p:cNvPr id="4" name="Slide Number Placeholder 3"/>
          <p:cNvSpPr>
            <a:spLocks noGrp="1"/>
          </p:cNvSpPr>
          <p:nvPr>
            <p:ph type="sldNum" sz="quarter" idx="10"/>
          </p:nvPr>
        </p:nvSpPr>
        <p:spPr/>
        <p:txBody>
          <a:bodyPr/>
          <a:lstStyle/>
          <a:p>
            <a:fld id="{DE0DFC00-5725-4269-BD20-45209B38CD9F}" type="slidenum">
              <a:rPr lang="en-US" smtClean="0"/>
              <a:pPr/>
              <a:t>82</a:t>
            </a:fld>
            <a:endParaRPr lang="en-US"/>
          </a:p>
        </p:txBody>
      </p:sp>
    </p:spTree>
    <p:extLst>
      <p:ext uri="{BB962C8B-B14F-4D97-AF65-F5344CB8AC3E}">
        <p14:creationId xmlns:p14="http://schemas.microsoft.com/office/powerpoint/2010/main" val="1043229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0640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70207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978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3632479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168909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E8B71A-CCEA-4C51-8277-8CF172DCE97E}" type="datetimeFigureOut">
              <a:rPr lang="en-US" smtClean="0"/>
              <a:pPr/>
              <a:t>9/1/2022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3890980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E8B71A-CCEA-4C51-8277-8CF172DCE97E}" type="datetimeFigureOut">
              <a:rPr lang="en-US" smtClean="0"/>
              <a:pPr/>
              <a:t>9/1/2022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110357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80E8B71A-CCEA-4C51-8277-8CF172DCE97E}" type="datetimeFigureOut">
              <a:rPr lang="en-US" smtClean="0"/>
              <a:pPr/>
              <a:t>9/1/2022</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A36A2F4-AE51-49C0-B33D-37713147A4FE}" type="slidenum">
              <a:rPr lang="en-US" smtClean="0"/>
              <a:pPr/>
              <a:t>‹#›</a:t>
            </a:fld>
            <a:endParaRPr lang="en-US"/>
          </a:p>
        </p:txBody>
      </p:sp>
    </p:spTree>
    <p:extLst>
      <p:ext uri="{BB962C8B-B14F-4D97-AF65-F5344CB8AC3E}">
        <p14:creationId xmlns:p14="http://schemas.microsoft.com/office/powerpoint/2010/main" val="180886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E8B71A-CCEA-4C51-8277-8CF172DCE97E}" type="datetimeFigureOut">
              <a:rPr lang="en-US" smtClean="0"/>
              <a:pPr/>
              <a:t>9/1/2022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513320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2032235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8B71A-CCEA-4C51-8277-8CF172DCE97E}" type="datetimeFigureOut">
              <a:rPr lang="en-US" smtClean="0"/>
              <a:pPr/>
              <a:t>9/1/2022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6A2F4-AE51-49C0-B33D-37713147A4FE}" type="slidenum">
              <a:rPr lang="en-US" smtClean="0"/>
              <a:pPr/>
              <a:t>‹#›</a:t>
            </a:fld>
            <a:endParaRPr lang="en-US"/>
          </a:p>
        </p:txBody>
      </p:sp>
    </p:spTree>
    <p:extLst>
      <p:ext uri="{BB962C8B-B14F-4D97-AF65-F5344CB8AC3E}">
        <p14:creationId xmlns:p14="http://schemas.microsoft.com/office/powerpoint/2010/main" val="32273633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23FEE-61AA-4D9D-A5AB-E4733D74801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AU"/>
          </a:p>
        </p:txBody>
      </p:sp>
      <p:sp>
        <p:nvSpPr>
          <p:cNvPr id="3" name="Subtitle 2">
            <a:extLst>
              <a:ext uri="{FF2B5EF4-FFF2-40B4-BE49-F238E27FC236}">
                <a16:creationId xmlns:a16="http://schemas.microsoft.com/office/drawing/2014/main" id="{BBE652A9-2ACF-453C-90EF-47F65C1CFEB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399C5B8E-474E-486B-89E4-C999A3E7A6FD}"/>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5" name="Footer Placeholder 4">
            <a:extLst>
              <a:ext uri="{FF2B5EF4-FFF2-40B4-BE49-F238E27FC236}">
                <a16:creationId xmlns:a16="http://schemas.microsoft.com/office/drawing/2014/main" id="{8840E2E9-0FF1-4929-9BB2-341AA79FCD2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9F1100B-0D58-46BA-BE14-7CAA48809C98}"/>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219581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363AA-F1A7-47B6-84B9-301613BF6E4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002C464-2A17-4F8D-93B1-55A86B8A8A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59A1A0F-D19E-4942-8981-8AFD0504580E}"/>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5" name="Footer Placeholder 4">
            <a:extLst>
              <a:ext uri="{FF2B5EF4-FFF2-40B4-BE49-F238E27FC236}">
                <a16:creationId xmlns:a16="http://schemas.microsoft.com/office/drawing/2014/main" id="{379F0F4C-3FDB-45E4-A382-BB49CF3961B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82B2283-C812-4B26-A04F-40900583D9B1}"/>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2413436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F6518-C57D-4E5B-A224-CA6311EEA46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DB14BC1B-5E05-4A9E-A5BF-756D4853363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66FB7F-A136-49FF-83D9-E09EE3A9DE67}"/>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5" name="Footer Placeholder 4">
            <a:extLst>
              <a:ext uri="{FF2B5EF4-FFF2-40B4-BE49-F238E27FC236}">
                <a16:creationId xmlns:a16="http://schemas.microsoft.com/office/drawing/2014/main" id="{917BEDA6-F3BE-43C6-8501-0B097E3CE41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9ED7DFF-D675-45BE-BB72-073F93DFF028}"/>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135752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A7ABC-2CAA-4AB8-893D-E972EAEB349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23DC725-ED79-47C9-937E-495326DE671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26FE20B-E1C5-4B64-8C53-B4F3B43F4F13}"/>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B49A0BB-EA33-4FA5-8F71-3AC0FC3155F4}"/>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6" name="Footer Placeholder 5">
            <a:extLst>
              <a:ext uri="{FF2B5EF4-FFF2-40B4-BE49-F238E27FC236}">
                <a16:creationId xmlns:a16="http://schemas.microsoft.com/office/drawing/2014/main" id="{E8160E30-DC82-45CF-94E4-594746F34BA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BD3E1987-9AA1-4F74-AD1E-71D57C0C3937}"/>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3247898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249A1-981A-4B6E-A9C7-174C6401EC7A}"/>
              </a:ext>
            </a:extLst>
          </p:cNvPr>
          <p:cNvSpPr>
            <a:spLocks noGrp="1"/>
          </p:cNvSpPr>
          <p:nvPr>
            <p:ph type="title"/>
          </p:nvPr>
        </p:nvSpPr>
        <p:spPr>
          <a:xfrm>
            <a:off x="629841" y="365126"/>
            <a:ext cx="78867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F0E1F2C-4DD1-4859-BB9B-2415CD265A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D824DE8-0062-4A58-8EE9-77AA763079D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1889C6DE-6CB1-4CA4-97C5-8C196FCB7C9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58ACEA1-44BA-4224-B8B5-8BD284EDA9B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7A2D118-135C-4754-87EC-5CA3F5974E26}"/>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8" name="Footer Placeholder 7">
            <a:extLst>
              <a:ext uri="{FF2B5EF4-FFF2-40B4-BE49-F238E27FC236}">
                <a16:creationId xmlns:a16="http://schemas.microsoft.com/office/drawing/2014/main" id="{72E1AD25-CF24-42BF-BD3A-8DFC6691DD61}"/>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C40E026-5A4F-4D0B-AEAF-D6057C22EB92}"/>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2188041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8561-921D-4E06-AC2C-1B79BAAECB37}"/>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7ECB9340-F9DD-49D1-9C0F-3A3CE127A416}"/>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4" name="Footer Placeholder 3">
            <a:extLst>
              <a:ext uri="{FF2B5EF4-FFF2-40B4-BE49-F238E27FC236}">
                <a16:creationId xmlns:a16="http://schemas.microsoft.com/office/drawing/2014/main" id="{C1326D5E-E054-4D94-9CDC-B4CF463A6261}"/>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EFCA722-AA7E-4316-805E-71B8A574E713}"/>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3312237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333110-6F7C-4A96-947A-E74EBCB2F127}"/>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3" name="Footer Placeholder 2">
            <a:extLst>
              <a:ext uri="{FF2B5EF4-FFF2-40B4-BE49-F238E27FC236}">
                <a16:creationId xmlns:a16="http://schemas.microsoft.com/office/drawing/2014/main" id="{CB38F1C0-A3F9-43C0-BBA0-C786AC05110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5F6C3915-E3DD-4445-AE4B-8A9C930E66E7}"/>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25997920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34B1-2496-44A7-ADF2-A89C77ABFA8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EF5622FB-280B-4662-A6E6-29780F0D60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055AE71B-DB30-45DA-9044-41A26421EE7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8D386C6-D76B-46C4-AAEC-0554295AE4E7}"/>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6" name="Footer Placeholder 5">
            <a:extLst>
              <a:ext uri="{FF2B5EF4-FFF2-40B4-BE49-F238E27FC236}">
                <a16:creationId xmlns:a16="http://schemas.microsoft.com/office/drawing/2014/main" id="{47A9C3DA-7AF1-4F2F-AEB0-4C794B39C02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F15B6E4-2A17-4FB1-BDB2-147FF0E2C089}"/>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14336590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063B-B6F3-410E-AF08-FD615EBD8EB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1C8D62-6643-44B8-9292-D041A4C3C069}"/>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a:p>
        </p:txBody>
      </p:sp>
      <p:sp>
        <p:nvSpPr>
          <p:cNvPr id="4" name="Text Placeholder 3">
            <a:extLst>
              <a:ext uri="{FF2B5EF4-FFF2-40B4-BE49-F238E27FC236}">
                <a16:creationId xmlns:a16="http://schemas.microsoft.com/office/drawing/2014/main" id="{1AB1E33A-27FE-4A5B-9822-56CE10F37DB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B06C5B4-48F3-4FBE-9C07-3382CC8288AB}"/>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6" name="Footer Placeholder 5">
            <a:extLst>
              <a:ext uri="{FF2B5EF4-FFF2-40B4-BE49-F238E27FC236}">
                <a16:creationId xmlns:a16="http://schemas.microsoft.com/office/drawing/2014/main" id="{DA559EE4-09D1-4426-9687-53FF1EAE56F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8FF1480-203A-4C53-8984-0B980786FCA3}"/>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40640694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B576-08B4-4725-A85D-FC03007B593A}"/>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7171657-7F70-4993-A3D8-559A2AF022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63636B0-772B-4063-B00F-636D68E33FA9}"/>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5" name="Footer Placeholder 4">
            <a:extLst>
              <a:ext uri="{FF2B5EF4-FFF2-40B4-BE49-F238E27FC236}">
                <a16:creationId xmlns:a16="http://schemas.microsoft.com/office/drawing/2014/main" id="{11C10B32-E2C2-4CB3-B576-1EBEF754055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D9459D7-AF22-4050-AA6B-7EDDA3FEB10C}"/>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3849945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8A9E7A-528A-477B-95BB-3A7E61234CD0}"/>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F1B36C7-022C-4264-BD24-A9750D25AE3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4E89284-57A4-4382-966B-499F6FCE3803}"/>
              </a:ext>
            </a:extLst>
          </p:cNvPr>
          <p:cNvSpPr>
            <a:spLocks noGrp="1"/>
          </p:cNvSpPr>
          <p:nvPr>
            <p:ph type="dt" sz="half" idx="10"/>
          </p:nvPr>
        </p:nvSpPr>
        <p:spPr/>
        <p:txBody>
          <a:bodyPr/>
          <a:lstStyle/>
          <a:p>
            <a:fld id="{907243AF-BF0D-4E20-854C-F52EC379795A}" type="datetimeFigureOut">
              <a:rPr lang="en-AU" smtClean="0"/>
              <a:t>1/09/2022</a:t>
            </a:fld>
            <a:endParaRPr lang="en-AU"/>
          </a:p>
        </p:txBody>
      </p:sp>
      <p:sp>
        <p:nvSpPr>
          <p:cNvPr id="5" name="Footer Placeholder 4">
            <a:extLst>
              <a:ext uri="{FF2B5EF4-FFF2-40B4-BE49-F238E27FC236}">
                <a16:creationId xmlns:a16="http://schemas.microsoft.com/office/drawing/2014/main" id="{9A299E66-2424-44B3-BFA1-2299498E0B1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AD905F4-5D53-4F4A-B406-D12F0E224FD3}"/>
              </a:ext>
            </a:extLst>
          </p:cNvPr>
          <p:cNvSpPr>
            <a:spLocks noGrp="1"/>
          </p:cNvSpPr>
          <p:nvPr>
            <p:ph type="sldNum" sz="quarter" idx="12"/>
          </p:nvPr>
        </p:nvSpPr>
        <p:spPr/>
        <p:txBody>
          <a:bodyPr/>
          <a:lstStyle/>
          <a:p>
            <a:fld id="{35B5B4AC-4522-4E3B-9BC3-BDB04822CDE2}" type="slidenum">
              <a:rPr lang="en-AU" smtClean="0"/>
              <a:t>‹#›</a:t>
            </a:fld>
            <a:endParaRPr lang="en-AU"/>
          </a:p>
        </p:txBody>
      </p:sp>
    </p:spTree>
    <p:extLst>
      <p:ext uri="{BB962C8B-B14F-4D97-AF65-F5344CB8AC3E}">
        <p14:creationId xmlns:p14="http://schemas.microsoft.com/office/powerpoint/2010/main" val="3417729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80E8B71A-CCEA-4C51-8277-8CF172DCE97E}" type="datetimeFigureOut">
              <a:rPr lang="en-US" smtClean="0"/>
              <a:pPr/>
              <a:t>9/1/2022</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A36A2F4-AE51-49C0-B33D-37713147A4FE}"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8766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4B5F68-CB9A-4DEA-B170-E17369EC355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AA490F3-495B-4FDE-9934-2F67B1F7BAB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90E2DAC-F23E-4CB2-8228-B44C99F2948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07243AF-BF0D-4E20-854C-F52EC379795A}" type="datetimeFigureOut">
              <a:rPr lang="en-AU" smtClean="0"/>
              <a:t>1/09/2022</a:t>
            </a:fld>
            <a:endParaRPr lang="en-AU"/>
          </a:p>
        </p:txBody>
      </p:sp>
      <p:sp>
        <p:nvSpPr>
          <p:cNvPr id="5" name="Footer Placeholder 4">
            <a:extLst>
              <a:ext uri="{FF2B5EF4-FFF2-40B4-BE49-F238E27FC236}">
                <a16:creationId xmlns:a16="http://schemas.microsoft.com/office/drawing/2014/main" id="{6A686A15-146E-4BB4-84D9-8B0294AC333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1CDDD309-2B62-4653-B9C2-4D1D6A55BCC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B5B4AC-4522-4E3B-9BC3-BDB04822CDE2}" type="slidenum">
              <a:rPr lang="en-AU" smtClean="0"/>
              <a:t>‹#›</a:t>
            </a:fld>
            <a:endParaRPr lang="en-AU"/>
          </a:p>
        </p:txBody>
      </p:sp>
    </p:spTree>
    <p:extLst>
      <p:ext uri="{BB962C8B-B14F-4D97-AF65-F5344CB8AC3E}">
        <p14:creationId xmlns:p14="http://schemas.microsoft.com/office/powerpoint/2010/main" val="40380938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hyperlink" Target="mailto:assessments@bowentraining.com.au" TargetMode="Externa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hyperlink" Target="https://bowentraining.com.au/our-shop/" TargetMode="Externa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8" Type="http://schemas.openxmlformats.org/officeDocument/2006/relationships/hyperlink" Target="http://www.booktopia.com.au/" TargetMode="External"/><Relationship Id="rId3" Type="http://schemas.openxmlformats.org/officeDocument/2006/relationships/image" Target="../media/image3.jpeg"/><Relationship Id="rId7" Type="http://schemas.openxmlformats.org/officeDocument/2006/relationships/hyperlink" Target="https://www.bookdepository.com/"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cid:image002.jpg@01D24EF9.85AB8780" TargetMode="External"/><Relationship Id="rId11" Type="http://schemas.openxmlformats.org/officeDocument/2006/relationships/image" Target="../media/image18.png"/><Relationship Id="rId5" Type="http://schemas.openxmlformats.org/officeDocument/2006/relationships/image" Target="../media/image16.jpeg"/><Relationship Id="rId10" Type="http://schemas.openxmlformats.org/officeDocument/2006/relationships/image" Target="../media/image17.png"/><Relationship Id="rId4" Type="http://schemas.openxmlformats.org/officeDocument/2006/relationships/image" Target="../media/image4.jpeg"/><Relationship Id="rId9" Type="http://schemas.openxmlformats.org/officeDocument/2006/relationships/hyperlink" Target="https://www.elsevierhealth.com.au/the-muscular-system-manual-9780323327701.html"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jpe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cid:image002.jpg@01D24EF9.85AB8780" TargetMode="External"/><Relationship Id="rId5" Type="http://schemas.openxmlformats.org/officeDocument/2006/relationships/image" Target="../media/image16.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3.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6.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28.jpeg"/><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hyperlink" Target="http://www.bowtech.com/" TargetMode="External"/><Relationship Id="rId5" Type="http://schemas.openxmlformats.org/officeDocument/2006/relationships/image" Target="../media/image30.png"/><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jpeg"/><Relationship Id="rId7"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34.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39.jpeg"/><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jpeg"/></Relationships>
</file>

<file path=ppt/slides/_rels/slide3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jpeg"/><Relationship Id="rId7"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0.png"/><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48.png"/><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microsoft.com/office/2007/relationships/hdphoto" Target="../media/hdphoto4.wdp"/><Relationship Id="rId5" Type="http://schemas.openxmlformats.org/officeDocument/2006/relationships/image" Target="../media/image50.png"/><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jpeg"/><Relationship Id="rId7" Type="http://schemas.openxmlformats.org/officeDocument/2006/relationships/image" Target="../media/image56.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jpeg"/><Relationship Id="rId9" Type="http://schemas.openxmlformats.org/officeDocument/2006/relationships/image" Target="../media/image58.png"/></Relationships>
</file>

<file path=ppt/slides/_rels/slide4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3.jpeg"/><Relationship Id="rId7"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4.jpeg"/><Relationship Id="rId9" Type="http://schemas.openxmlformats.org/officeDocument/2006/relationships/image" Target="../media/image63.png"/></Relationships>
</file>

<file path=ppt/slides/_rels/slide44.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72.png"/><Relationship Id="rId3" Type="http://schemas.openxmlformats.org/officeDocument/2006/relationships/image" Target="../media/image3.jpeg"/><Relationship Id="rId7" Type="http://schemas.openxmlformats.org/officeDocument/2006/relationships/image" Target="../media/image67.png"/><Relationship Id="rId12"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66.png"/><Relationship Id="rId11" Type="http://schemas.openxmlformats.org/officeDocument/2006/relationships/image" Target="../media/image70.png"/><Relationship Id="rId5" Type="http://schemas.openxmlformats.org/officeDocument/2006/relationships/image" Target="../media/image65.png"/><Relationship Id="rId10" Type="http://schemas.openxmlformats.org/officeDocument/2006/relationships/image" Target="../media/image69.png"/><Relationship Id="rId4" Type="http://schemas.openxmlformats.org/officeDocument/2006/relationships/image" Target="../media/image4.jpeg"/><Relationship Id="rId9" Type="http://schemas.openxmlformats.org/officeDocument/2006/relationships/image" Target="../media/image68.png"/></Relationships>
</file>

<file path=ppt/slides/_rels/slide45.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3.jpeg"/><Relationship Id="rId7" Type="http://schemas.openxmlformats.org/officeDocument/2006/relationships/image" Target="../media/image75.pn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3.jpeg"/><Relationship Id="rId7" Type="http://schemas.openxmlformats.org/officeDocument/2006/relationships/image" Target="../media/image79.pn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4.jpeg"/></Relationships>
</file>

<file path=ppt/slides/_rels/slide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4.xml"/><Relationship Id="rId1" Type="http://schemas.openxmlformats.org/officeDocument/2006/relationships/slideLayout" Target="../slideLayouts/slideLayout4.xml"/><Relationship Id="rId5" Type="http://schemas.openxmlformats.org/officeDocument/2006/relationships/image" Target="../media/image81.jpeg"/><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4.jpeg"/><Relationship Id="rId7" Type="http://schemas.openxmlformats.org/officeDocument/2006/relationships/image" Target="../media/image88.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87.png"/><Relationship Id="rId11" Type="http://schemas.openxmlformats.org/officeDocument/2006/relationships/image" Target="../media/image92.jpeg"/><Relationship Id="rId5" Type="http://schemas.openxmlformats.org/officeDocument/2006/relationships/image" Target="../media/image86.pn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51.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4.jpeg"/><Relationship Id="rId7" Type="http://schemas.openxmlformats.org/officeDocument/2006/relationships/image" Target="../media/image96.pn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1.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5" Type="http://schemas.microsoft.com/office/2007/relationships/hdphoto" Target="../media/hdphoto6.wdp"/><Relationship Id="rId4" Type="http://schemas.openxmlformats.org/officeDocument/2006/relationships/image" Target="../media/image102.jpeg"/></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03.jpe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104.jpeg"/></Relationships>
</file>

<file path=ppt/slides/_rels/slide56.xml.rels><?xml version="1.0" encoding="UTF-8" standalone="yes"?>
<Relationships xmlns="http://schemas.openxmlformats.org/package/2006/relationships"><Relationship Id="rId8" Type="http://schemas.openxmlformats.org/officeDocument/2006/relationships/image" Target="../media/image4.jpeg"/><Relationship Id="rId3" Type="http://schemas.microsoft.com/office/2007/relationships/hdphoto" Target="../media/hdphoto7.wdp"/><Relationship Id="rId7" Type="http://schemas.openxmlformats.org/officeDocument/2006/relationships/image" Target="../media/image108.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09.png"/></Relationships>
</file>

<file path=ppt/slides/_rels/slide57.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117.png"/><Relationship Id="rId3" Type="http://schemas.openxmlformats.org/officeDocument/2006/relationships/image" Target="../media/image3.jpeg"/><Relationship Id="rId7" Type="http://schemas.openxmlformats.org/officeDocument/2006/relationships/image" Target="../media/image112.png"/><Relationship Id="rId12" Type="http://schemas.openxmlformats.org/officeDocument/2006/relationships/image" Target="../media/image116.png"/><Relationship Id="rId2" Type="http://schemas.openxmlformats.org/officeDocument/2006/relationships/notesSlide" Target="../notesSlides/notesSlide45.xml"/><Relationship Id="rId16" Type="http://schemas.openxmlformats.org/officeDocument/2006/relationships/image" Target="../media/image76.png"/><Relationship Id="rId1" Type="http://schemas.openxmlformats.org/officeDocument/2006/relationships/slideLayout" Target="../slideLayouts/slideLayout4.xml"/><Relationship Id="rId6" Type="http://schemas.openxmlformats.org/officeDocument/2006/relationships/image" Target="../media/image111.png"/><Relationship Id="rId11" Type="http://schemas.openxmlformats.org/officeDocument/2006/relationships/image" Target="../media/image115.png"/><Relationship Id="rId5" Type="http://schemas.openxmlformats.org/officeDocument/2006/relationships/image" Target="../media/image110.png"/><Relationship Id="rId15" Type="http://schemas.openxmlformats.org/officeDocument/2006/relationships/image" Target="../media/image119.png"/><Relationship Id="rId10" Type="http://schemas.openxmlformats.org/officeDocument/2006/relationships/image" Target="../media/image114.png"/><Relationship Id="rId4" Type="http://schemas.openxmlformats.org/officeDocument/2006/relationships/image" Target="../media/image4.jpeg"/><Relationship Id="rId9" Type="http://schemas.openxmlformats.org/officeDocument/2006/relationships/image" Target="../media/image113.png"/><Relationship Id="rId14" Type="http://schemas.openxmlformats.org/officeDocument/2006/relationships/image" Target="../media/image118.png"/></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120.png"/><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121.jpeg"/><Relationship Id="rId4" Type="http://schemas.openxmlformats.org/officeDocument/2006/relationships/image" Target="../media/image4.jpeg"/></Relationships>
</file>

<file path=ppt/slides/_rels/slide6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3.jpeg"/><Relationship Id="rId7" Type="http://schemas.openxmlformats.org/officeDocument/2006/relationships/image" Target="../media/image124.jpeg"/><Relationship Id="rId12" Type="http://schemas.openxmlformats.org/officeDocument/2006/relationships/image" Target="../media/image101.jpeg"/><Relationship Id="rId2" Type="http://schemas.openxmlformats.org/officeDocument/2006/relationships/notesSlide" Target="../notesSlides/notesSlide48.xml"/><Relationship Id="rId1" Type="http://schemas.openxmlformats.org/officeDocument/2006/relationships/slideLayout" Target="../slideLayouts/slideLayout4.xml"/><Relationship Id="rId6" Type="http://schemas.openxmlformats.org/officeDocument/2006/relationships/image" Target="../media/image123.png"/><Relationship Id="rId11" Type="http://schemas.openxmlformats.org/officeDocument/2006/relationships/image" Target="../media/image97.png"/><Relationship Id="rId5" Type="http://schemas.openxmlformats.org/officeDocument/2006/relationships/image" Target="../media/image122.png"/><Relationship Id="rId10" Type="http://schemas.openxmlformats.org/officeDocument/2006/relationships/image" Target="../media/image125.png"/><Relationship Id="rId4" Type="http://schemas.openxmlformats.org/officeDocument/2006/relationships/image" Target="../media/image4.jpeg"/><Relationship Id="rId9" Type="http://schemas.openxmlformats.org/officeDocument/2006/relationships/image" Target="../media/image119.png"/></Relationships>
</file>

<file path=ppt/slides/_rels/slide61.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3.jpeg"/><Relationship Id="rId7" Type="http://schemas.openxmlformats.org/officeDocument/2006/relationships/image" Target="../media/image128.png"/><Relationship Id="rId2" Type="http://schemas.openxmlformats.org/officeDocument/2006/relationships/notesSlide" Target="../notesSlides/notesSlide49.xml"/><Relationship Id="rId1" Type="http://schemas.openxmlformats.org/officeDocument/2006/relationships/slideLayout" Target="../slideLayouts/slideLayout4.xml"/><Relationship Id="rId6" Type="http://schemas.openxmlformats.org/officeDocument/2006/relationships/image" Target="../media/image127.png"/><Relationship Id="rId11" Type="http://schemas.openxmlformats.org/officeDocument/2006/relationships/image" Target="../media/image132.png"/><Relationship Id="rId5" Type="http://schemas.openxmlformats.org/officeDocument/2006/relationships/image" Target="../media/image126.png"/><Relationship Id="rId10" Type="http://schemas.openxmlformats.org/officeDocument/2006/relationships/image" Target="../media/image131.png"/><Relationship Id="rId4" Type="http://schemas.openxmlformats.org/officeDocument/2006/relationships/image" Target="../media/image4.jpeg"/><Relationship Id="rId9" Type="http://schemas.openxmlformats.org/officeDocument/2006/relationships/image" Target="../media/image130.png"/></Relationships>
</file>

<file path=ppt/slides/_rels/slide6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35.png"/><Relationship Id="rId2" Type="http://schemas.openxmlformats.org/officeDocument/2006/relationships/notesSlide" Target="../notesSlides/notesSlide50.xml"/><Relationship Id="rId1" Type="http://schemas.openxmlformats.org/officeDocument/2006/relationships/slideLayout" Target="../slideLayouts/slideLayout4.xml"/><Relationship Id="rId6" Type="http://schemas.openxmlformats.org/officeDocument/2006/relationships/image" Target="../media/image134.png"/><Relationship Id="rId5" Type="http://schemas.openxmlformats.org/officeDocument/2006/relationships/image" Target="../media/image4.jpeg"/><Relationship Id="rId4" Type="http://schemas.openxmlformats.org/officeDocument/2006/relationships/image" Target="../media/image133.png"/></Relationships>
</file>

<file path=ppt/slides/_rels/slide63.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4.png"/><Relationship Id="rId3" Type="http://schemas.openxmlformats.org/officeDocument/2006/relationships/image" Target="../media/image3.jpeg"/><Relationship Id="rId7" Type="http://schemas.openxmlformats.org/officeDocument/2006/relationships/image" Target="../media/image138.png"/><Relationship Id="rId12" Type="http://schemas.openxmlformats.org/officeDocument/2006/relationships/image" Target="../media/image143.png"/><Relationship Id="rId2" Type="http://schemas.openxmlformats.org/officeDocument/2006/relationships/notesSlide" Target="../notesSlides/notesSlide51.xml"/><Relationship Id="rId1" Type="http://schemas.openxmlformats.org/officeDocument/2006/relationships/slideLayout" Target="../slideLayouts/slideLayout4.xml"/><Relationship Id="rId6" Type="http://schemas.openxmlformats.org/officeDocument/2006/relationships/image" Target="../media/image137.png"/><Relationship Id="rId11" Type="http://schemas.openxmlformats.org/officeDocument/2006/relationships/image" Target="../media/image142.png"/><Relationship Id="rId5" Type="http://schemas.openxmlformats.org/officeDocument/2006/relationships/image" Target="../media/image136.png"/><Relationship Id="rId10" Type="http://schemas.openxmlformats.org/officeDocument/2006/relationships/image" Target="../media/image141.png"/><Relationship Id="rId4" Type="http://schemas.openxmlformats.org/officeDocument/2006/relationships/image" Target="../media/image4.jpeg"/><Relationship Id="rId9" Type="http://schemas.openxmlformats.org/officeDocument/2006/relationships/image" Target="../media/image140.png"/></Relationships>
</file>

<file path=ppt/slides/_rels/slide64.xml.rels><?xml version="1.0" encoding="UTF-8" standalone="yes"?>
<Relationships xmlns="http://schemas.openxmlformats.org/package/2006/relationships"><Relationship Id="rId8" Type="http://schemas.openxmlformats.org/officeDocument/2006/relationships/image" Target="../media/image148.png"/><Relationship Id="rId13" Type="http://schemas.openxmlformats.org/officeDocument/2006/relationships/image" Target="../media/image153.png"/><Relationship Id="rId3" Type="http://schemas.openxmlformats.org/officeDocument/2006/relationships/image" Target="../media/image3.jpeg"/><Relationship Id="rId7" Type="http://schemas.openxmlformats.org/officeDocument/2006/relationships/image" Target="../media/image147.png"/><Relationship Id="rId12" Type="http://schemas.openxmlformats.org/officeDocument/2006/relationships/image" Target="../media/image152.png"/><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image" Target="../media/image146.png"/><Relationship Id="rId11" Type="http://schemas.openxmlformats.org/officeDocument/2006/relationships/image" Target="../media/image151.png"/><Relationship Id="rId5" Type="http://schemas.openxmlformats.org/officeDocument/2006/relationships/image" Target="../media/image145.png"/><Relationship Id="rId10" Type="http://schemas.openxmlformats.org/officeDocument/2006/relationships/image" Target="../media/image150.png"/><Relationship Id="rId4" Type="http://schemas.openxmlformats.org/officeDocument/2006/relationships/image" Target="../media/image4.jpeg"/><Relationship Id="rId9" Type="http://schemas.openxmlformats.org/officeDocument/2006/relationships/image" Target="../media/image149.png"/></Relationships>
</file>

<file path=ppt/slides/_rels/slide6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microsoft.com/office/2007/relationships/hdphoto" Target="../media/hdphoto9.wdp"/><Relationship Id="rId5" Type="http://schemas.openxmlformats.org/officeDocument/2006/relationships/image" Target="../media/image154.png"/><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4.xml"/><Relationship Id="rId1" Type="http://schemas.openxmlformats.org/officeDocument/2006/relationships/slideLayout" Target="../slideLayouts/slideLayout4.xml"/><Relationship Id="rId5" Type="http://schemas.openxmlformats.org/officeDocument/2006/relationships/image" Target="../media/image155.jpeg"/><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5.xml"/><Relationship Id="rId1" Type="http://schemas.openxmlformats.org/officeDocument/2006/relationships/slideLayout" Target="../slideLayouts/slideLayout4.xml"/><Relationship Id="rId5" Type="http://schemas.openxmlformats.org/officeDocument/2006/relationships/image" Target="../media/image156.jpeg"/><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6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57.png"/><Relationship Id="rId1" Type="http://schemas.openxmlformats.org/officeDocument/2006/relationships/slideLayout" Target="../slideLayouts/slideLayout12.xml"/><Relationship Id="rId4" Type="http://schemas.openxmlformats.org/officeDocument/2006/relationships/image" Target="../media/image158.png"/></Relationships>
</file>

<file path=ppt/slides/_rels/slide7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7.xml"/><Relationship Id="rId1" Type="http://schemas.openxmlformats.org/officeDocument/2006/relationships/slideLayout" Target="../slideLayouts/slideLayout4.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3.jpeg"/><Relationship Id="rId7" Type="http://schemas.microsoft.com/office/2007/relationships/hdphoto" Target="../media/hdphoto10.wdp"/><Relationship Id="rId2" Type="http://schemas.openxmlformats.org/officeDocument/2006/relationships/notesSlide" Target="../notesSlides/notesSlide58.xml"/><Relationship Id="rId1" Type="http://schemas.openxmlformats.org/officeDocument/2006/relationships/slideLayout" Target="../slideLayouts/slideLayout4.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8" Type="http://schemas.openxmlformats.org/officeDocument/2006/relationships/image" Target="../media/image167.jpeg"/><Relationship Id="rId3" Type="http://schemas.openxmlformats.org/officeDocument/2006/relationships/image" Target="../media/image3.jpeg"/><Relationship Id="rId7" Type="http://schemas.openxmlformats.org/officeDocument/2006/relationships/image" Target="../media/image166.jpeg"/><Relationship Id="rId2" Type="http://schemas.openxmlformats.org/officeDocument/2006/relationships/notesSlide" Target="../notesSlides/notesSlide59.xml"/><Relationship Id="rId1" Type="http://schemas.openxmlformats.org/officeDocument/2006/relationships/slideLayout" Target="../slideLayouts/slideLayout4.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4.jpeg"/></Relationships>
</file>

<file path=ppt/slides/_rels/slide74.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3.jpeg"/><Relationship Id="rId7" Type="http://schemas.openxmlformats.org/officeDocument/2006/relationships/image" Target="../media/image170.png"/><Relationship Id="rId2" Type="http://schemas.openxmlformats.org/officeDocument/2006/relationships/notesSlide" Target="../notesSlides/notesSlide60.xml"/><Relationship Id="rId1" Type="http://schemas.openxmlformats.org/officeDocument/2006/relationships/slideLayout" Target="../slideLayouts/slideLayout4.xml"/><Relationship Id="rId6" Type="http://schemas.openxmlformats.org/officeDocument/2006/relationships/image" Target="../media/image169.png"/><Relationship Id="rId11" Type="http://schemas.openxmlformats.org/officeDocument/2006/relationships/image" Target="../media/image167.jpeg"/><Relationship Id="rId5" Type="http://schemas.openxmlformats.org/officeDocument/2006/relationships/image" Target="../media/image168.png"/><Relationship Id="rId10" Type="http://schemas.openxmlformats.org/officeDocument/2006/relationships/image" Target="../media/image172.png"/><Relationship Id="rId4" Type="http://schemas.openxmlformats.org/officeDocument/2006/relationships/image" Target="../media/image4.jpeg"/><Relationship Id="rId9" Type="http://schemas.openxmlformats.org/officeDocument/2006/relationships/image" Target="../media/image171.png"/></Relationships>
</file>

<file path=ppt/slides/_rels/slide7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1.xml"/><Relationship Id="rId1" Type="http://schemas.openxmlformats.org/officeDocument/2006/relationships/slideLayout" Target="../slideLayouts/slideLayout4.xml"/><Relationship Id="rId6" Type="http://schemas.openxmlformats.org/officeDocument/2006/relationships/image" Target="../media/image174.jpeg"/><Relationship Id="rId5" Type="http://schemas.openxmlformats.org/officeDocument/2006/relationships/image" Target="../media/image173.png"/><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2.xml"/><Relationship Id="rId1" Type="http://schemas.openxmlformats.org/officeDocument/2006/relationships/slideLayout" Target="../slideLayouts/slideLayout4.xml"/><Relationship Id="rId6" Type="http://schemas.openxmlformats.org/officeDocument/2006/relationships/image" Target="../media/image176.png"/><Relationship Id="rId5" Type="http://schemas.openxmlformats.org/officeDocument/2006/relationships/image" Target="../media/image175.jpeg"/><Relationship Id="rId4" Type="http://schemas.openxmlformats.org/officeDocument/2006/relationships/image" Target="../media/image4.jpeg"/></Relationships>
</file>

<file path=ppt/slides/_rels/slide77.xml.rels><?xml version="1.0" encoding="UTF-8" standalone="yes"?>
<Relationships xmlns="http://schemas.openxmlformats.org/package/2006/relationships"><Relationship Id="rId8" Type="http://schemas.openxmlformats.org/officeDocument/2006/relationships/image" Target="../media/image180.png"/><Relationship Id="rId13" Type="http://schemas.openxmlformats.org/officeDocument/2006/relationships/image" Target="../media/image185.png"/><Relationship Id="rId3" Type="http://schemas.openxmlformats.org/officeDocument/2006/relationships/image" Target="../media/image3.jpeg"/><Relationship Id="rId7" Type="http://schemas.openxmlformats.org/officeDocument/2006/relationships/image" Target="../media/image179.png"/><Relationship Id="rId12" Type="http://schemas.openxmlformats.org/officeDocument/2006/relationships/image" Target="../media/image184.png"/><Relationship Id="rId2" Type="http://schemas.openxmlformats.org/officeDocument/2006/relationships/notesSlide" Target="../notesSlides/notesSlide63.xml"/><Relationship Id="rId1" Type="http://schemas.openxmlformats.org/officeDocument/2006/relationships/slideLayout" Target="../slideLayouts/slideLayout4.xml"/><Relationship Id="rId6" Type="http://schemas.openxmlformats.org/officeDocument/2006/relationships/image" Target="../media/image178.png"/><Relationship Id="rId11" Type="http://schemas.openxmlformats.org/officeDocument/2006/relationships/image" Target="../media/image183.png"/><Relationship Id="rId5" Type="http://schemas.openxmlformats.org/officeDocument/2006/relationships/image" Target="../media/image177.png"/><Relationship Id="rId15" Type="http://schemas.openxmlformats.org/officeDocument/2006/relationships/image" Target="../media/image187.png"/><Relationship Id="rId10" Type="http://schemas.openxmlformats.org/officeDocument/2006/relationships/image" Target="../media/image182.png"/><Relationship Id="rId4" Type="http://schemas.openxmlformats.org/officeDocument/2006/relationships/image" Target="../media/image4.jpeg"/><Relationship Id="rId9" Type="http://schemas.openxmlformats.org/officeDocument/2006/relationships/image" Target="../media/image181.png"/><Relationship Id="rId14" Type="http://schemas.openxmlformats.org/officeDocument/2006/relationships/image" Target="../media/image186.png"/></Relationships>
</file>

<file path=ppt/slides/_rels/slide7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4.xml"/><Relationship Id="rId1" Type="http://schemas.openxmlformats.org/officeDocument/2006/relationships/slideLayout" Target="../slideLayouts/slideLayout4.xml"/><Relationship Id="rId5" Type="http://schemas.openxmlformats.org/officeDocument/2006/relationships/image" Target="../media/image188.jpeg"/><Relationship Id="rId4" Type="http://schemas.openxmlformats.org/officeDocument/2006/relationships/image" Target="../media/image4.jpeg"/></Relationships>
</file>

<file path=ppt/slides/_rels/slide7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5.xml"/><Relationship Id="rId1" Type="http://schemas.openxmlformats.org/officeDocument/2006/relationships/slideLayout" Target="../slideLayouts/slideLayout4.xml"/><Relationship Id="rId5" Type="http://schemas.openxmlformats.org/officeDocument/2006/relationships/image" Target="../media/image81.jpeg"/><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89.jpe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190.png"/></Relationships>
</file>

<file path=ppt/slides/_rels/slide8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6.xml"/><Relationship Id="rId1" Type="http://schemas.openxmlformats.org/officeDocument/2006/relationships/slideLayout" Target="../slideLayouts/slideLayout4.xml"/><Relationship Id="rId5" Type="http://schemas.openxmlformats.org/officeDocument/2006/relationships/image" Target="../media/image191.png"/><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image" Target="../media/image193.jpeg"/><Relationship Id="rId5" Type="http://schemas.openxmlformats.org/officeDocument/2006/relationships/image" Target="../media/image192.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AU" sz="4800"/>
              <a:t> Module 1</a:t>
            </a:r>
          </a:p>
          <a:p>
            <a:pPr marL="0" indent="0" algn="ctr">
              <a:buNone/>
            </a:pPr>
            <a:r>
              <a:rPr lang="en-AU" sz="4800"/>
              <a:t> Welcome</a:t>
            </a:r>
          </a:p>
        </p:txBody>
      </p:sp>
      <p:sp>
        <p:nvSpPr>
          <p:cNvPr id="4" name="Text Placeholder 3"/>
          <p:cNvSpPr>
            <a:spLocks noGrp="1"/>
          </p:cNvSpPr>
          <p:nvPr>
            <p:ph type="body" sz="half" idx="2"/>
          </p:nvPr>
        </p:nvSpPr>
        <p:spPr>
          <a:solidFill>
            <a:schemeClr val="bg1"/>
          </a:solidFill>
        </p:spPr>
        <p:txBody>
          <a:bodyPr>
            <a:normAutofit fontScale="62500" lnSpcReduction="20000"/>
          </a:bodyPr>
          <a:lstStyle/>
          <a:p>
            <a:r>
              <a:rPr lang="en-AU" sz="2800"/>
              <a:t>Module 3</a:t>
            </a:r>
          </a:p>
          <a:p>
            <a:pPr marL="457200" indent="-457200">
              <a:buFont typeface="+mj-lt"/>
              <a:buAutoNum type="arabicPeriod"/>
            </a:pPr>
            <a:r>
              <a:rPr lang="en-AU" sz="2800">
                <a:solidFill>
                  <a:schemeClr val="bg2">
                    <a:lumMod val="10000"/>
                  </a:schemeClr>
                </a:solidFill>
              </a:rPr>
              <a:t>History of Bowen</a:t>
            </a:r>
          </a:p>
          <a:p>
            <a:pPr marL="457200" indent="-457200">
              <a:buFont typeface="+mj-lt"/>
              <a:buAutoNum type="arabicPeriod"/>
            </a:pPr>
            <a:r>
              <a:rPr lang="en-AU" sz="2800">
                <a:solidFill>
                  <a:schemeClr val="bg2">
                    <a:lumMod val="10000"/>
                  </a:schemeClr>
                </a:solidFill>
              </a:rPr>
              <a:t>The Bowen Technique</a:t>
            </a:r>
          </a:p>
          <a:p>
            <a:pPr marL="457200" indent="-457200">
              <a:buFont typeface="+mj-lt"/>
              <a:buAutoNum type="arabicPeriod"/>
            </a:pPr>
            <a:r>
              <a:rPr lang="en-AU" sz="2800">
                <a:solidFill>
                  <a:schemeClr val="bg2">
                    <a:lumMod val="10000"/>
                  </a:schemeClr>
                </a:solidFill>
              </a:rPr>
              <a:t>Lower &amp; Upper back</a:t>
            </a:r>
          </a:p>
          <a:p>
            <a:pPr marL="457200" indent="-457200">
              <a:buFont typeface="+mj-lt"/>
              <a:buAutoNum type="arabicPeriod"/>
            </a:pPr>
            <a:r>
              <a:rPr lang="en-AU" sz="2800">
                <a:solidFill>
                  <a:schemeClr val="bg2">
                    <a:lumMod val="10000"/>
                  </a:schemeClr>
                </a:solidFill>
              </a:rPr>
              <a:t>Neck &amp; Head</a:t>
            </a:r>
          </a:p>
          <a:p>
            <a:pPr marL="457200" indent="-457200">
              <a:buFont typeface="+mj-lt"/>
              <a:buAutoNum type="arabicPeriod"/>
            </a:pPr>
            <a:r>
              <a:rPr lang="en-AU" sz="2800">
                <a:solidFill>
                  <a:schemeClr val="bg2">
                    <a:lumMod val="10000"/>
                  </a:schemeClr>
                </a:solidFill>
              </a:rPr>
              <a:t>Kidney</a:t>
            </a:r>
          </a:p>
          <a:p>
            <a:pPr marL="457200" indent="-457200">
              <a:buFont typeface="+mj-lt"/>
              <a:buAutoNum type="arabicPeriod"/>
            </a:pPr>
            <a:r>
              <a:rPr lang="en-AU" sz="2800">
                <a:solidFill>
                  <a:schemeClr val="bg2">
                    <a:lumMod val="10000"/>
                  </a:schemeClr>
                </a:solidFill>
              </a:rPr>
              <a:t>Draping, Hygiene, WHS, Client Care</a:t>
            </a:r>
          </a:p>
          <a:p>
            <a:endParaRPr lang="en-AU"/>
          </a:p>
        </p:txBody>
      </p:sp>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8671" y="719510"/>
            <a:ext cx="1952815" cy="1811288"/>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88024" y="3965355"/>
            <a:ext cx="2973333" cy="2131389"/>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
        <p:nvSpPr>
          <p:cNvPr id="7" name="Rectangle 6"/>
          <p:cNvSpPr/>
          <p:nvPr/>
        </p:nvSpPr>
        <p:spPr>
          <a:xfrm>
            <a:off x="3819446" y="2621465"/>
            <a:ext cx="4431187" cy="892552"/>
          </a:xfrm>
          <a:prstGeom prst="rect">
            <a:avLst/>
          </a:prstGeom>
        </p:spPr>
        <p:txBody>
          <a:bodyPr wrap="square">
            <a:spAutoFit/>
          </a:bodyPr>
          <a:lstStyle/>
          <a:p>
            <a:pPr algn="ctr"/>
            <a:r>
              <a:rPr lang="en-US" sz="2600" dirty="0">
                <a:solidFill>
                  <a:srgbClr val="05670A"/>
                </a:solidFill>
              </a:rPr>
              <a:t>Certificate in Bowen Therapy - International</a:t>
            </a:r>
            <a:endParaRPr lang="en-US" sz="1400" dirty="0">
              <a:solidFill>
                <a:srgbClr val="05670A"/>
              </a:solidFill>
            </a:endParaRPr>
          </a:p>
        </p:txBody>
      </p:sp>
    </p:spTree>
    <p:extLst>
      <p:ext uri="{BB962C8B-B14F-4D97-AF65-F5344CB8AC3E}">
        <p14:creationId xmlns:p14="http://schemas.microsoft.com/office/powerpoint/2010/main" val="745220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t>Module 1 </a:t>
            </a:r>
            <a:br>
              <a:rPr lang="en-US" sz="2600"/>
            </a:br>
            <a:r>
              <a:rPr lang="en-US" sz="2600" spc="300">
                <a:solidFill>
                  <a:schemeClr val="tx1"/>
                </a:solidFill>
              </a:rPr>
              <a:t>Welcome &amp; Orientation</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65219" y="2334289"/>
            <a:ext cx="6336704" cy="3416320"/>
          </a:xfrm>
          <a:prstGeom prst="rect">
            <a:avLst/>
          </a:prstGeom>
        </p:spPr>
        <p:txBody>
          <a:bodyPr wrap="square">
            <a:spAutoFit/>
          </a:bodyPr>
          <a:lstStyle/>
          <a:p>
            <a:pPr marL="285750" indent="-285750">
              <a:lnSpc>
                <a:spcPct val="150000"/>
              </a:lnSpc>
              <a:buFont typeface="Arial" panose="020B0604020202020204" pitchFamily="34" charset="0"/>
              <a:buChar char="•"/>
            </a:pPr>
            <a:r>
              <a:rPr lang="en-US"/>
              <a:t>Sign in register &amp; nametags</a:t>
            </a:r>
          </a:p>
          <a:p>
            <a:pPr marL="285750" indent="-285750">
              <a:lnSpc>
                <a:spcPct val="150000"/>
              </a:lnSpc>
              <a:buFont typeface="Arial" panose="020B0604020202020204" pitchFamily="34" charset="0"/>
              <a:buChar char="•"/>
            </a:pPr>
            <a:r>
              <a:rPr lang="en-US">
                <a:solidFill>
                  <a:srgbClr val="0070C0"/>
                </a:solidFill>
              </a:rPr>
              <a:t>Payment &amp; receipts</a:t>
            </a:r>
          </a:p>
          <a:p>
            <a:pPr marL="285750" indent="-285750">
              <a:lnSpc>
                <a:spcPct val="150000"/>
              </a:lnSpc>
              <a:buFont typeface="Arial" panose="020B0604020202020204" pitchFamily="34" charset="0"/>
              <a:buChar char="•"/>
            </a:pPr>
            <a:r>
              <a:rPr lang="en-US">
                <a:solidFill>
                  <a:srgbClr val="C00000"/>
                </a:solidFill>
              </a:rPr>
              <a:t>Toilets &amp; breaks</a:t>
            </a:r>
          </a:p>
          <a:p>
            <a:pPr marL="285750" indent="-285750">
              <a:lnSpc>
                <a:spcPct val="150000"/>
              </a:lnSpc>
              <a:buFont typeface="Arial" panose="020B0604020202020204" pitchFamily="34" charset="0"/>
              <a:buChar char="•"/>
            </a:pPr>
            <a:r>
              <a:rPr lang="en-US">
                <a:solidFill>
                  <a:srgbClr val="05670A"/>
                </a:solidFill>
              </a:rPr>
              <a:t>Kitchen &amp; food</a:t>
            </a:r>
          </a:p>
          <a:p>
            <a:pPr marL="285750" indent="-285750">
              <a:lnSpc>
                <a:spcPct val="150000"/>
              </a:lnSpc>
              <a:buFont typeface="Arial" panose="020B0604020202020204" pitchFamily="34" charset="0"/>
              <a:buChar char="•"/>
            </a:pPr>
            <a:r>
              <a:rPr lang="en-US">
                <a:solidFill>
                  <a:schemeClr val="tx1">
                    <a:lumMod val="75000"/>
                    <a:lumOff val="25000"/>
                  </a:schemeClr>
                </a:solidFill>
              </a:rPr>
              <a:t>Phones off or on silent</a:t>
            </a:r>
          </a:p>
          <a:p>
            <a:pPr marL="285750" indent="-285750">
              <a:lnSpc>
                <a:spcPct val="150000"/>
              </a:lnSpc>
              <a:buFont typeface="Arial" panose="020B0604020202020204" pitchFamily="34" charset="0"/>
              <a:buChar char="•"/>
            </a:pPr>
            <a:r>
              <a:rPr lang="en-US">
                <a:solidFill>
                  <a:srgbClr val="7030A0"/>
                </a:solidFill>
              </a:rPr>
              <a:t>No recording, privacy</a:t>
            </a:r>
          </a:p>
          <a:p>
            <a:pPr marL="285750" indent="-285750">
              <a:lnSpc>
                <a:spcPct val="150000"/>
              </a:lnSpc>
              <a:buFont typeface="Arial" panose="020B0604020202020204" pitchFamily="34" charset="0"/>
              <a:buChar char="•"/>
            </a:pPr>
            <a:r>
              <a:rPr lang="en-US"/>
              <a:t>Exit and emergency meet point, fire extinguisher</a:t>
            </a:r>
          </a:p>
          <a:p>
            <a:pPr>
              <a:lnSpc>
                <a:spcPct val="150000"/>
              </a:lnSpc>
            </a:pPr>
            <a:endParaRPr lang="en-US"/>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38386" y="2564904"/>
            <a:ext cx="3067472" cy="2016223"/>
          </a:xfrm>
          <a:prstGeom prst="rect">
            <a:avLst/>
          </a:prstGeom>
          <a:solidFill>
            <a:srgbClr val="FFFFFF">
              <a:shade val="85000"/>
            </a:srgbClr>
          </a:solidFill>
          <a:ln w="381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55949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609599"/>
            <a:ext cx="6462464" cy="762001"/>
          </a:xfrm>
        </p:spPr>
        <p:txBody>
          <a:bodyPr>
            <a:noAutofit/>
          </a:bodyPr>
          <a:lstStyle/>
          <a:p>
            <a:r>
              <a:rPr lang="en-US" sz="2600" spc="300"/>
              <a:t>Module 1 </a:t>
            </a:r>
            <a:br>
              <a:rPr lang="en-US" sz="2600"/>
            </a:br>
            <a:r>
              <a:rPr lang="en-US" sz="2600" spc="300">
                <a:solidFill>
                  <a:schemeClr val="tx1"/>
                </a:solidFill>
              </a:rPr>
              <a:t>Some movement before we begin</a:t>
            </a:r>
            <a:endParaRPr lang="en-US" sz="2600" spc="0"/>
          </a:p>
        </p:txBody>
      </p:sp>
      <p:sp>
        <p:nvSpPr>
          <p:cNvPr id="9" name="Content Placeholder 2"/>
          <p:cNvSpPr>
            <a:spLocks noGrp="1"/>
          </p:cNvSpPr>
          <p:nvPr>
            <p:ph sz="half" idx="1"/>
          </p:nvPr>
        </p:nvSpPr>
        <p:spPr>
          <a:xfrm>
            <a:off x="1378423" y="2140729"/>
            <a:ext cx="6624736" cy="3664230"/>
          </a:xfrm>
        </p:spPr>
        <p:txBody>
          <a:bodyPr>
            <a:normAutofit/>
          </a:bodyPr>
          <a:lstStyle/>
          <a:p>
            <a:pPr marL="0" indent="0">
              <a:buNone/>
            </a:pPr>
            <a:r>
              <a:rPr lang="en-US" sz="1800">
                <a:solidFill>
                  <a:srgbClr val="05670A"/>
                </a:solidFill>
              </a:rPr>
              <a:t>Everyone please stand up</a:t>
            </a:r>
          </a:p>
          <a:p>
            <a:pPr marL="0" indent="0">
              <a:buNone/>
            </a:pPr>
            <a:r>
              <a:rPr lang="en-US" sz="1800">
                <a:solidFill>
                  <a:srgbClr val="05670A"/>
                </a:solidFill>
              </a:rPr>
              <a:t>In a moment group together with other students for below criteria</a:t>
            </a:r>
          </a:p>
          <a:p>
            <a:pPr marL="457200" indent="-457200">
              <a:buFont typeface="+mj-lt"/>
              <a:buAutoNum type="arabicPeriod"/>
            </a:pPr>
            <a:r>
              <a:rPr lang="en-US" sz="1800"/>
              <a:t>The area you live in</a:t>
            </a:r>
          </a:p>
          <a:p>
            <a:pPr marL="457200" indent="-457200">
              <a:buFont typeface="+mj-lt"/>
              <a:buAutoNum type="arabicPeriod"/>
            </a:pPr>
            <a:r>
              <a:rPr lang="en-US" sz="1800"/>
              <a:t>Your experience with bodywork</a:t>
            </a:r>
          </a:p>
          <a:p>
            <a:pPr marL="457200" indent="-457200">
              <a:buFont typeface="+mj-lt"/>
              <a:buAutoNum type="arabicPeriod"/>
            </a:pPr>
            <a:r>
              <a:rPr lang="en-US" sz="1800"/>
              <a:t>Your favorite food</a:t>
            </a:r>
          </a:p>
          <a:p>
            <a:pPr marL="457200" indent="-457200">
              <a:buFont typeface="+mj-lt"/>
              <a:buAutoNum type="arabicPeriod"/>
            </a:pPr>
            <a:r>
              <a:rPr lang="en-US" sz="1800"/>
              <a:t>What brings you to Bowen </a:t>
            </a:r>
          </a:p>
          <a:p>
            <a:pPr marL="457200" indent="-457200">
              <a:buFont typeface="+mj-lt"/>
              <a:buAutoNum type="arabicPeriod"/>
            </a:pPr>
            <a:r>
              <a:rPr lang="en-US" sz="1800"/>
              <a:t>Any particular interest you may have</a:t>
            </a:r>
          </a:p>
          <a:p>
            <a:pPr marL="0" indent="0">
              <a:buNone/>
            </a:pPr>
            <a:endParaRPr lang="en-US"/>
          </a:p>
          <a:p>
            <a:pPr marL="457200" indent="-457200">
              <a:buFont typeface="+mj-lt"/>
              <a:buAutoNum type="arabicPeriod"/>
            </a:pPr>
            <a:endParaRPr lang="en-US"/>
          </a:p>
          <a:p>
            <a:endParaRPr lang="en-AU"/>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03032" y="3356992"/>
            <a:ext cx="2041376" cy="2041376"/>
          </a:xfrm>
          <a:prstGeom prst="rect">
            <a:avLst/>
          </a:prstGeom>
        </p:spPr>
      </p:pic>
    </p:spTree>
    <p:extLst>
      <p:ext uri="{BB962C8B-B14F-4D97-AF65-F5344CB8AC3E}">
        <p14:creationId xmlns:p14="http://schemas.microsoft.com/office/powerpoint/2010/main" val="1363173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692695"/>
            <a:ext cx="5742384" cy="683766"/>
          </a:xfrm>
        </p:spPr>
        <p:txBody>
          <a:bodyPr>
            <a:normAutofit fontScale="90000"/>
          </a:bodyPr>
          <a:lstStyle/>
          <a:p>
            <a:r>
              <a:rPr lang="en-US" sz="2900" spc="300"/>
              <a:t>Module 1</a:t>
            </a:r>
            <a:br>
              <a:rPr lang="en-US" sz="2900"/>
            </a:br>
            <a:r>
              <a:rPr lang="en-US" sz="2900" spc="300">
                <a:solidFill>
                  <a:schemeClr val="tx1"/>
                </a:solidFill>
              </a:rPr>
              <a:t>Introductions</a:t>
            </a:r>
            <a:r>
              <a:rPr lang="en-US" sz="3200"/>
              <a:t>	                </a:t>
            </a:r>
            <a:endParaRPr lang="en-US" sz="2667" spc="0"/>
          </a:p>
        </p:txBody>
      </p:sp>
      <p:sp>
        <p:nvSpPr>
          <p:cNvPr id="10" name="Content Placeholder 2"/>
          <p:cNvSpPr>
            <a:spLocks noGrp="1"/>
          </p:cNvSpPr>
          <p:nvPr>
            <p:ph sz="half" idx="1"/>
          </p:nvPr>
        </p:nvSpPr>
        <p:spPr>
          <a:xfrm>
            <a:off x="1187624" y="2276872"/>
            <a:ext cx="3888432" cy="2806885"/>
          </a:xfrm>
        </p:spPr>
        <p:txBody>
          <a:bodyPr/>
          <a:lstStyle/>
          <a:p>
            <a:pPr marL="0" indent="0">
              <a:buNone/>
            </a:pPr>
            <a:endParaRPr lang="en-US">
              <a:solidFill>
                <a:srgbClr val="05670A"/>
              </a:solidFill>
            </a:endParaRPr>
          </a:p>
          <a:p>
            <a:pPr marL="0" indent="0">
              <a:buNone/>
            </a:pPr>
            <a:r>
              <a:rPr lang="en-US" sz="1800"/>
              <a:t>Please take a few minutes to introduce yourself and where you are from.</a:t>
            </a:r>
          </a:p>
          <a:p>
            <a:pPr marL="0" indent="0">
              <a:buNone/>
            </a:pPr>
            <a:r>
              <a:rPr lang="en-US" sz="1800"/>
              <a:t>Perhaps your work background whether you have body work experience, or this is the first time for you?</a:t>
            </a:r>
          </a:p>
          <a:p>
            <a:pPr marL="0" indent="0">
              <a:buNone/>
            </a:pPr>
            <a:r>
              <a:rPr lang="en-US" sz="1800"/>
              <a:t>How you came to this Bowen Class?</a:t>
            </a:r>
          </a:p>
          <a:p>
            <a:pPr marL="0" indent="0">
              <a:buNone/>
            </a:pPr>
            <a:endParaRPr lang="en-US"/>
          </a:p>
          <a:p>
            <a:pPr marL="0" indent="0">
              <a:buNone/>
            </a:pPr>
            <a:endParaRPr lang="en-US"/>
          </a:p>
          <a:p>
            <a:pPr marL="0" indent="0">
              <a:buNone/>
            </a:pPr>
            <a:endParaRPr lang="en-US"/>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descr="A picture containing thing&#10;&#10;Description generated with high confidence">
            <a:extLst>
              <a:ext uri="{FF2B5EF4-FFF2-40B4-BE49-F238E27FC236}">
                <a16:creationId xmlns:a16="http://schemas.microsoft.com/office/drawing/2014/main" id="{E087C7A7-FFFA-484C-9222-BA3538B863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25596" y="2306034"/>
            <a:ext cx="2998088" cy="2998088"/>
          </a:xfrm>
          <a:prstGeom prst="rect">
            <a:avLst/>
          </a:prstGeom>
        </p:spPr>
      </p:pic>
    </p:spTree>
    <p:extLst>
      <p:ext uri="{BB962C8B-B14F-4D97-AF65-F5344CB8AC3E}">
        <p14:creationId xmlns:p14="http://schemas.microsoft.com/office/powerpoint/2010/main" val="4054689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609599"/>
            <a:ext cx="5094312" cy="762001"/>
          </a:xfrm>
        </p:spPr>
        <p:txBody>
          <a:bodyPr>
            <a:normAutofit fontScale="90000"/>
          </a:bodyPr>
          <a:lstStyle/>
          <a:p>
            <a:r>
              <a:rPr lang="en-US" sz="2900" spc="300"/>
              <a:t>Module 1 </a:t>
            </a:r>
            <a:br>
              <a:rPr lang="en-US" sz="2900"/>
            </a:br>
            <a:r>
              <a:rPr lang="en-US" sz="2900" spc="300">
                <a:solidFill>
                  <a:schemeClr val="tx1"/>
                </a:solidFill>
              </a:rPr>
              <a:t>Our weekend together</a:t>
            </a:r>
            <a:r>
              <a:rPr lang="en-US" sz="3200"/>
              <a:t>	                </a:t>
            </a:r>
            <a:endParaRPr lang="en-US" sz="2667" spc="0"/>
          </a:p>
        </p:txBody>
      </p:sp>
      <p:sp>
        <p:nvSpPr>
          <p:cNvPr id="9" name="Content Placeholder 2"/>
          <p:cNvSpPr>
            <a:spLocks noGrp="1"/>
          </p:cNvSpPr>
          <p:nvPr>
            <p:ph sz="half" idx="1"/>
          </p:nvPr>
        </p:nvSpPr>
        <p:spPr>
          <a:xfrm>
            <a:off x="899592" y="2060848"/>
            <a:ext cx="5549609" cy="3960440"/>
          </a:xfrm>
        </p:spPr>
        <p:txBody>
          <a:bodyPr>
            <a:normAutofit lnSpcReduction="10000"/>
          </a:bodyPr>
          <a:lstStyle/>
          <a:p>
            <a:pPr marL="201168" lvl="1" indent="0">
              <a:buNone/>
            </a:pPr>
            <a:r>
              <a:rPr lang="en-US" sz="2400" b="1">
                <a:solidFill>
                  <a:srgbClr val="05670A"/>
                </a:solidFill>
              </a:rPr>
              <a:t>Thank you for your commitment to be here</a:t>
            </a:r>
            <a:endParaRPr lang="en-US" b="1">
              <a:solidFill>
                <a:srgbClr val="7030A0"/>
              </a:solidFill>
            </a:endParaRPr>
          </a:p>
          <a:p>
            <a:pPr marL="201168" lvl="1" indent="0">
              <a:buNone/>
            </a:pPr>
            <a:endParaRPr lang="en-US">
              <a:solidFill>
                <a:srgbClr val="7030A0"/>
              </a:solidFill>
            </a:endParaRPr>
          </a:p>
          <a:p>
            <a:pPr lvl="1">
              <a:lnSpc>
                <a:spcPct val="120000"/>
              </a:lnSpc>
              <a:buFont typeface="Arial" panose="020B0604020202020204" pitchFamily="34" charset="0"/>
              <a:buChar char="•"/>
            </a:pPr>
            <a:r>
              <a:rPr lang="en-US" sz="1900"/>
              <a:t>Mindful &amp; respectful to each other</a:t>
            </a:r>
          </a:p>
          <a:p>
            <a:pPr lvl="1">
              <a:lnSpc>
                <a:spcPct val="120000"/>
              </a:lnSpc>
              <a:buFont typeface="Arial" panose="020B0604020202020204" pitchFamily="34" charset="0"/>
              <a:buChar char="•"/>
            </a:pPr>
            <a:r>
              <a:rPr lang="en-US" sz="1900">
                <a:solidFill>
                  <a:srgbClr val="0070C0"/>
                </a:solidFill>
              </a:rPr>
              <a:t>Personal hygiene</a:t>
            </a:r>
          </a:p>
          <a:p>
            <a:pPr lvl="1">
              <a:lnSpc>
                <a:spcPct val="120000"/>
              </a:lnSpc>
              <a:buFont typeface="Arial" panose="020B0604020202020204" pitchFamily="34" charset="0"/>
              <a:buChar char="•"/>
            </a:pPr>
            <a:r>
              <a:rPr lang="en-US" sz="1900">
                <a:solidFill>
                  <a:srgbClr val="FC08FC"/>
                </a:solidFill>
              </a:rPr>
              <a:t>Short nails</a:t>
            </a:r>
          </a:p>
          <a:p>
            <a:pPr lvl="1">
              <a:lnSpc>
                <a:spcPct val="120000"/>
              </a:lnSpc>
              <a:buFont typeface="Arial" panose="020B0604020202020204" pitchFamily="34" charset="0"/>
              <a:buChar char="•"/>
            </a:pPr>
            <a:r>
              <a:rPr lang="en-US" sz="1900">
                <a:solidFill>
                  <a:srgbClr val="05670A"/>
                </a:solidFill>
              </a:rPr>
              <a:t>8.30 arrival for 9am start</a:t>
            </a:r>
          </a:p>
          <a:p>
            <a:pPr lvl="1">
              <a:lnSpc>
                <a:spcPct val="120000"/>
              </a:lnSpc>
              <a:buFont typeface="Arial" panose="020B0604020202020204" pitchFamily="34" charset="0"/>
              <a:buChar char="•"/>
            </a:pPr>
            <a:r>
              <a:rPr lang="en-US" sz="1900">
                <a:solidFill>
                  <a:srgbClr val="C00000"/>
                </a:solidFill>
              </a:rPr>
              <a:t>Different learning styles &amp; tools</a:t>
            </a:r>
          </a:p>
          <a:p>
            <a:pPr lvl="1">
              <a:lnSpc>
                <a:spcPct val="120000"/>
              </a:lnSpc>
              <a:buFont typeface="Arial" panose="020B0604020202020204" pitchFamily="34" charset="0"/>
              <a:buChar char="•"/>
            </a:pPr>
            <a:r>
              <a:rPr lang="en-US" sz="1900"/>
              <a:t>Any clarifications, problems or special </a:t>
            </a:r>
          </a:p>
          <a:p>
            <a:pPr marL="201168" lvl="1" indent="0">
              <a:lnSpc>
                <a:spcPct val="120000"/>
              </a:lnSpc>
              <a:buNone/>
            </a:pPr>
            <a:r>
              <a:rPr lang="en-US" sz="1900"/>
              <a:t>    needs -  please ask me </a:t>
            </a:r>
          </a:p>
          <a:p>
            <a:endParaRPr lang="en-AU"/>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5508104" y="3396607"/>
            <a:ext cx="2873896" cy="1616567"/>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885135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t>Module 1 </a:t>
            </a:r>
            <a:br>
              <a:rPr lang="en-US" sz="2600"/>
            </a:br>
            <a:r>
              <a:rPr lang="en-US" sz="2600" spc="300">
                <a:solidFill>
                  <a:schemeClr val="tx1"/>
                </a:solidFill>
              </a:rPr>
              <a:t>Daily schedule</a:t>
            </a:r>
            <a:r>
              <a:rPr lang="en-US" sz="2600"/>
              <a:t>	</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187624" y="2522514"/>
            <a:ext cx="2952328" cy="3308598"/>
          </a:xfrm>
          <a:prstGeom prst="rect">
            <a:avLst/>
          </a:prstGeom>
        </p:spPr>
        <p:txBody>
          <a:bodyPr wrap="square">
            <a:spAutoFit/>
          </a:bodyPr>
          <a:lstStyle/>
          <a:p>
            <a:pPr marL="342900" indent="-342900">
              <a:lnSpc>
                <a:spcPct val="150000"/>
              </a:lnSpc>
              <a:buClr>
                <a:srgbClr val="05670A"/>
              </a:buClr>
              <a:buFont typeface="Arial" panose="020B0604020202020204" pitchFamily="34" charset="0"/>
              <a:buChar char="•"/>
            </a:pPr>
            <a:r>
              <a:rPr lang="en-US" dirty="0">
                <a:solidFill>
                  <a:schemeClr val="tx1">
                    <a:lumMod val="75000"/>
                    <a:lumOff val="25000"/>
                  </a:schemeClr>
                </a:solidFill>
              </a:rPr>
              <a:t>History </a:t>
            </a:r>
          </a:p>
          <a:p>
            <a:pPr marL="342900" indent="-342900">
              <a:lnSpc>
                <a:spcPct val="150000"/>
              </a:lnSpc>
              <a:buClr>
                <a:srgbClr val="05670A"/>
              </a:buClr>
              <a:buFont typeface="Arial" panose="020B0604020202020204" pitchFamily="34" charset="0"/>
              <a:buChar char="•"/>
            </a:pPr>
            <a:r>
              <a:rPr lang="en-US" dirty="0">
                <a:solidFill>
                  <a:schemeClr val="tx1">
                    <a:lumMod val="75000"/>
                    <a:lumOff val="25000"/>
                  </a:schemeClr>
                </a:solidFill>
              </a:rPr>
              <a:t>Introduction</a:t>
            </a:r>
          </a:p>
          <a:p>
            <a:pPr marL="342900" indent="-342900">
              <a:lnSpc>
                <a:spcPct val="150000"/>
              </a:lnSpc>
              <a:buClr>
                <a:srgbClr val="05670A"/>
              </a:buClr>
              <a:buFont typeface="Arial" panose="020B0604020202020204" pitchFamily="34" charset="0"/>
              <a:buChar char="•"/>
            </a:pPr>
            <a:r>
              <a:rPr lang="en-US" dirty="0">
                <a:solidFill>
                  <a:schemeClr val="tx1">
                    <a:lumMod val="75000"/>
                    <a:lumOff val="25000"/>
                  </a:schemeClr>
                </a:solidFill>
              </a:rPr>
              <a:t>Draping and client care</a:t>
            </a:r>
          </a:p>
          <a:p>
            <a:pPr marL="342900" indent="-342900">
              <a:lnSpc>
                <a:spcPct val="150000"/>
              </a:lnSpc>
              <a:buClr>
                <a:srgbClr val="05670A"/>
              </a:buClr>
              <a:buFont typeface="Arial" panose="020B0604020202020204" pitchFamily="34" charset="0"/>
              <a:buChar char="•"/>
            </a:pPr>
            <a:r>
              <a:rPr lang="en-US" dirty="0">
                <a:solidFill>
                  <a:schemeClr val="tx1">
                    <a:lumMod val="75000"/>
                    <a:lumOff val="25000"/>
                  </a:schemeClr>
                </a:solidFill>
              </a:rPr>
              <a:t>The Bowen Move</a:t>
            </a:r>
          </a:p>
          <a:p>
            <a:pPr marL="342900" indent="-342900">
              <a:lnSpc>
                <a:spcPct val="150000"/>
              </a:lnSpc>
              <a:buClr>
                <a:srgbClr val="05670A"/>
              </a:buClr>
              <a:buFont typeface="Arial" panose="020B0604020202020204" pitchFamily="34" charset="0"/>
              <a:buChar char="•"/>
            </a:pPr>
            <a:r>
              <a:rPr lang="en-US" dirty="0">
                <a:solidFill>
                  <a:schemeClr val="tx1">
                    <a:lumMod val="75000"/>
                    <a:lumOff val="25000"/>
                  </a:schemeClr>
                </a:solidFill>
              </a:rPr>
              <a:t>Lower back</a:t>
            </a:r>
          </a:p>
          <a:p>
            <a:pPr marL="342900" indent="-342900">
              <a:lnSpc>
                <a:spcPct val="150000"/>
              </a:lnSpc>
              <a:buClr>
                <a:srgbClr val="05670A"/>
              </a:buClr>
              <a:buFont typeface="Arial" panose="020B0604020202020204" pitchFamily="34" charset="0"/>
              <a:buChar char="•"/>
            </a:pPr>
            <a:r>
              <a:rPr lang="en-US" dirty="0">
                <a:solidFill>
                  <a:schemeClr val="tx1">
                    <a:lumMod val="75000"/>
                    <a:lumOff val="25000"/>
                  </a:schemeClr>
                </a:solidFill>
              </a:rPr>
              <a:t>Upper back</a:t>
            </a:r>
          </a:p>
          <a:p>
            <a:pPr marL="342900" indent="-342900">
              <a:lnSpc>
                <a:spcPct val="150000"/>
              </a:lnSpc>
              <a:buClr>
                <a:srgbClr val="05670A"/>
              </a:buClr>
              <a:buFont typeface="Arial" panose="020B0604020202020204" pitchFamily="34" charset="0"/>
              <a:buChar char="•"/>
            </a:pPr>
            <a:r>
              <a:rPr lang="en-US" dirty="0">
                <a:solidFill>
                  <a:schemeClr val="tx1">
                    <a:lumMod val="75000"/>
                    <a:lumOff val="25000"/>
                  </a:schemeClr>
                </a:solidFill>
              </a:rPr>
              <a:t>Introduce Logbooks</a:t>
            </a:r>
          </a:p>
          <a:p>
            <a:r>
              <a:rPr lang="en-US" sz="2000" dirty="0">
                <a:solidFill>
                  <a:schemeClr val="tx1">
                    <a:lumMod val="75000"/>
                    <a:lumOff val="25000"/>
                  </a:schemeClr>
                </a:solidFill>
              </a:rPr>
              <a:t>     </a:t>
            </a:r>
          </a:p>
        </p:txBody>
      </p:sp>
      <p:sp>
        <p:nvSpPr>
          <p:cNvPr id="9" name="Rectangle 8"/>
          <p:cNvSpPr/>
          <p:nvPr/>
        </p:nvSpPr>
        <p:spPr>
          <a:xfrm>
            <a:off x="4993936" y="2522514"/>
            <a:ext cx="3024336" cy="3308598"/>
          </a:xfrm>
          <a:prstGeom prst="rect">
            <a:avLst/>
          </a:prstGeom>
        </p:spPr>
        <p:txBody>
          <a:bodyPr wrap="square">
            <a:spAutoFit/>
          </a:bodyPr>
          <a:lstStyle/>
          <a:p>
            <a:pPr marL="342900" indent="-342900">
              <a:lnSpc>
                <a:spcPct val="150000"/>
              </a:lnSpc>
              <a:buClr>
                <a:srgbClr val="05670A"/>
              </a:buClr>
              <a:buFont typeface="Arial" panose="020B0604020202020204" pitchFamily="34" charset="0"/>
              <a:buChar char="•"/>
            </a:pPr>
            <a:r>
              <a:rPr lang="en-US">
                <a:solidFill>
                  <a:schemeClr val="tx1">
                    <a:lumMod val="75000"/>
                    <a:lumOff val="25000"/>
                  </a:schemeClr>
                </a:solidFill>
              </a:rPr>
              <a:t>Lower back</a:t>
            </a:r>
          </a:p>
          <a:p>
            <a:pPr marL="342900" indent="-342900">
              <a:lnSpc>
                <a:spcPct val="150000"/>
              </a:lnSpc>
              <a:buClr>
                <a:srgbClr val="05670A"/>
              </a:buClr>
              <a:buFont typeface="Arial" panose="020B0604020202020204" pitchFamily="34" charset="0"/>
              <a:buChar char="•"/>
            </a:pPr>
            <a:r>
              <a:rPr lang="en-US">
                <a:solidFill>
                  <a:schemeClr val="tx1">
                    <a:lumMod val="75000"/>
                    <a:lumOff val="25000"/>
                  </a:schemeClr>
                </a:solidFill>
              </a:rPr>
              <a:t>Upper back</a:t>
            </a:r>
          </a:p>
          <a:p>
            <a:pPr marL="342900" indent="-342900">
              <a:lnSpc>
                <a:spcPct val="150000"/>
              </a:lnSpc>
              <a:buClr>
                <a:srgbClr val="05670A"/>
              </a:buClr>
              <a:buFont typeface="Arial" panose="020B0604020202020204" pitchFamily="34" charset="0"/>
              <a:buChar char="•"/>
            </a:pPr>
            <a:r>
              <a:rPr lang="en-US">
                <a:solidFill>
                  <a:schemeClr val="tx1">
                    <a:lumMod val="75000"/>
                    <a:lumOff val="25000"/>
                  </a:schemeClr>
                </a:solidFill>
              </a:rPr>
              <a:t>Neck</a:t>
            </a:r>
          </a:p>
          <a:p>
            <a:pPr marL="342900" indent="-342900">
              <a:lnSpc>
                <a:spcPct val="150000"/>
              </a:lnSpc>
              <a:buClr>
                <a:srgbClr val="05670A"/>
              </a:buClr>
              <a:buFont typeface="Arial" panose="020B0604020202020204" pitchFamily="34" charset="0"/>
              <a:buChar char="•"/>
            </a:pPr>
            <a:r>
              <a:rPr lang="en-US">
                <a:solidFill>
                  <a:schemeClr val="tx1">
                    <a:lumMod val="75000"/>
                    <a:lumOff val="25000"/>
                  </a:schemeClr>
                </a:solidFill>
              </a:rPr>
              <a:t>Working with a client</a:t>
            </a:r>
          </a:p>
          <a:p>
            <a:pPr marL="342900" indent="-342900">
              <a:lnSpc>
                <a:spcPct val="150000"/>
              </a:lnSpc>
              <a:buClr>
                <a:srgbClr val="05670A"/>
              </a:buClr>
              <a:buFont typeface="Arial" panose="020B0604020202020204" pitchFamily="34" charset="0"/>
              <a:buChar char="•"/>
            </a:pPr>
            <a:r>
              <a:rPr lang="en-US">
                <a:solidFill>
                  <a:schemeClr val="tx1">
                    <a:lumMod val="75000"/>
                    <a:lumOff val="25000"/>
                  </a:schemeClr>
                </a:solidFill>
              </a:rPr>
              <a:t>Kidney</a:t>
            </a:r>
          </a:p>
          <a:p>
            <a:pPr marL="342900" indent="-342900">
              <a:lnSpc>
                <a:spcPct val="150000"/>
              </a:lnSpc>
              <a:buClr>
                <a:srgbClr val="05670A"/>
              </a:buClr>
              <a:buFont typeface="Arial" panose="020B0604020202020204" pitchFamily="34" charset="0"/>
              <a:buChar char="•"/>
            </a:pPr>
            <a:r>
              <a:rPr lang="en-US">
                <a:solidFill>
                  <a:schemeClr val="tx1">
                    <a:lumMod val="75000"/>
                    <a:lumOff val="25000"/>
                  </a:schemeClr>
                </a:solidFill>
              </a:rPr>
              <a:t>Head</a:t>
            </a:r>
          </a:p>
          <a:p>
            <a:pPr marL="342900" indent="-342900">
              <a:lnSpc>
                <a:spcPct val="150000"/>
              </a:lnSpc>
              <a:buClr>
                <a:srgbClr val="05670A"/>
              </a:buClr>
              <a:buFont typeface="Arial" panose="020B0604020202020204" pitchFamily="34" charset="0"/>
              <a:buChar char="•"/>
            </a:pPr>
            <a:r>
              <a:rPr lang="en-US">
                <a:solidFill>
                  <a:schemeClr val="tx1">
                    <a:lumMod val="75000"/>
                    <a:lumOff val="25000"/>
                  </a:schemeClr>
                </a:solidFill>
              </a:rPr>
              <a:t>Satisfaction Survey</a:t>
            </a:r>
          </a:p>
          <a:p>
            <a:r>
              <a:rPr lang="en-US" sz="2000">
                <a:solidFill>
                  <a:schemeClr val="tx1">
                    <a:lumMod val="75000"/>
                    <a:lumOff val="25000"/>
                  </a:schemeClr>
                </a:solidFill>
              </a:rPr>
              <a:t>     </a:t>
            </a:r>
          </a:p>
        </p:txBody>
      </p:sp>
      <p:sp>
        <p:nvSpPr>
          <p:cNvPr id="5" name="Rectangle 4"/>
          <p:cNvSpPr/>
          <p:nvPr/>
        </p:nvSpPr>
        <p:spPr>
          <a:xfrm>
            <a:off x="1492025" y="2060849"/>
            <a:ext cx="895630" cy="461665"/>
          </a:xfrm>
          <a:prstGeom prst="rect">
            <a:avLst/>
          </a:prstGeom>
        </p:spPr>
        <p:txBody>
          <a:bodyPr wrap="none">
            <a:spAutoFit/>
          </a:bodyPr>
          <a:lstStyle/>
          <a:p>
            <a:r>
              <a:rPr lang="en-US" sz="2400" b="1">
                <a:solidFill>
                  <a:srgbClr val="05670A"/>
                </a:solidFill>
              </a:rPr>
              <a:t>Day 1</a:t>
            </a:r>
          </a:p>
        </p:txBody>
      </p:sp>
      <p:sp>
        <p:nvSpPr>
          <p:cNvPr id="10" name="Rectangle 9"/>
          <p:cNvSpPr/>
          <p:nvPr/>
        </p:nvSpPr>
        <p:spPr>
          <a:xfrm>
            <a:off x="5334000" y="2060848"/>
            <a:ext cx="895630" cy="461665"/>
          </a:xfrm>
          <a:prstGeom prst="rect">
            <a:avLst/>
          </a:prstGeom>
        </p:spPr>
        <p:txBody>
          <a:bodyPr wrap="none">
            <a:spAutoFit/>
          </a:bodyPr>
          <a:lstStyle/>
          <a:p>
            <a:r>
              <a:rPr lang="en-US" sz="2400" b="1">
                <a:solidFill>
                  <a:srgbClr val="05670A"/>
                </a:solidFill>
              </a:rPr>
              <a:t>Day 2</a:t>
            </a:r>
          </a:p>
        </p:txBody>
      </p:sp>
    </p:spTree>
    <p:extLst>
      <p:ext uri="{BB962C8B-B14F-4D97-AF65-F5344CB8AC3E}">
        <p14:creationId xmlns:p14="http://schemas.microsoft.com/office/powerpoint/2010/main" val="1645174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457201"/>
            <a:ext cx="6408712" cy="914400"/>
          </a:xfrm>
        </p:spPr>
        <p:txBody>
          <a:bodyPr>
            <a:normAutofit/>
          </a:bodyPr>
          <a:lstStyle/>
          <a:p>
            <a:r>
              <a:rPr lang="en-US" sz="2400" spc="300" dirty="0"/>
              <a:t>Orientation for Certificate in Bowen Therapy - International</a:t>
            </a:r>
            <a:endParaRPr lang="en-US" sz="2400"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1331640" y="1882878"/>
            <a:ext cx="4850815" cy="430887"/>
          </a:xfrm>
          <a:prstGeom prst="rect">
            <a:avLst/>
          </a:prstGeom>
          <a:noFill/>
        </p:spPr>
        <p:txBody>
          <a:bodyPr wrap="none" rtlCol="0">
            <a:spAutoFit/>
          </a:bodyPr>
          <a:lstStyle/>
          <a:p>
            <a:r>
              <a:rPr lang="en-AU" sz="2200" b="1">
                <a:solidFill>
                  <a:srgbClr val="05670A"/>
                </a:solidFill>
              </a:rPr>
              <a:t>Have you read your Student Handbook?</a:t>
            </a:r>
            <a:endParaRPr lang="en-AU" sz="2200" b="1" u="sng">
              <a:solidFill>
                <a:srgbClr val="05670A"/>
              </a:solidFill>
            </a:endParaRPr>
          </a:p>
        </p:txBody>
      </p:sp>
      <p:sp>
        <p:nvSpPr>
          <p:cNvPr id="10" name="TextBox 9"/>
          <p:cNvSpPr txBox="1"/>
          <p:nvPr/>
        </p:nvSpPr>
        <p:spPr>
          <a:xfrm>
            <a:off x="1331640" y="5041099"/>
            <a:ext cx="6181588" cy="830997"/>
          </a:xfrm>
          <a:prstGeom prst="rect">
            <a:avLst/>
          </a:prstGeom>
          <a:noFill/>
        </p:spPr>
        <p:txBody>
          <a:bodyPr wrap="square" rtlCol="0">
            <a:spAutoFit/>
          </a:bodyPr>
          <a:lstStyle/>
          <a:p>
            <a:pPr marL="285750" indent="-285750">
              <a:buFont typeface="Arial" panose="020B0604020202020204" pitchFamily="34" charset="0"/>
              <a:buChar char="•"/>
            </a:pPr>
            <a:r>
              <a:rPr lang="en-AU" sz="1600" dirty="0"/>
              <a:t>Student enquiries go to </a:t>
            </a:r>
            <a:r>
              <a:rPr lang="en-AU" sz="1600" dirty="0">
                <a:hlinkClick r:id="rId5"/>
              </a:rPr>
              <a:t>assessments@bowentraining.com.au</a:t>
            </a:r>
            <a:endParaRPr lang="en-AU" sz="1600" dirty="0"/>
          </a:p>
          <a:p>
            <a:pPr marL="285750" indent="-285750">
              <a:buFont typeface="Arial" panose="020B0604020202020204" pitchFamily="34" charset="0"/>
              <a:buChar char="•"/>
            </a:pPr>
            <a:r>
              <a:rPr lang="en-AU" sz="1600" dirty="0"/>
              <a:t>Don’t leave things to the last minute</a:t>
            </a:r>
          </a:p>
          <a:p>
            <a:pPr marL="285750" indent="-285750">
              <a:buFont typeface="Arial" panose="020B0604020202020204" pitchFamily="34" charset="0"/>
              <a:buChar char="•"/>
            </a:pPr>
            <a:r>
              <a:rPr lang="en-AU" sz="1600" dirty="0"/>
              <a:t>Be patient  </a:t>
            </a:r>
          </a:p>
        </p:txBody>
      </p:sp>
      <p:sp>
        <p:nvSpPr>
          <p:cNvPr id="12" name="TextBox 11"/>
          <p:cNvSpPr txBox="1"/>
          <p:nvPr/>
        </p:nvSpPr>
        <p:spPr>
          <a:xfrm>
            <a:off x="711715" y="6521872"/>
            <a:ext cx="5364089" cy="246221"/>
          </a:xfrm>
          <a:prstGeom prst="rect">
            <a:avLst/>
          </a:prstGeom>
          <a:noFill/>
        </p:spPr>
        <p:txBody>
          <a:bodyPr wrap="square" rtlCol="0">
            <a:spAutoFit/>
          </a:bodyPr>
          <a:lstStyle/>
          <a:p>
            <a:r>
              <a:rPr lang="en-US" sz="1000" i="1">
                <a:solidFill>
                  <a:schemeClr val="accent1">
                    <a:lumMod val="60000"/>
                    <a:lumOff val="40000"/>
                  </a:schemeClr>
                </a:solidFill>
              </a:rPr>
              <a:t>www.bowentraining.com.au</a:t>
            </a:r>
          </a:p>
        </p:txBody>
      </p:sp>
      <p:pic>
        <p:nvPicPr>
          <p:cNvPr id="16" name="Picture 15" descr="BTA Logo Colour 26 Oct 10 JPEG Hi Res 1200 ppi"/>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23728" y="2663237"/>
            <a:ext cx="476250" cy="476250"/>
          </a:xfrm>
          <a:prstGeom prst="rect">
            <a:avLst/>
          </a:prstGeom>
          <a:noFill/>
          <a:ln>
            <a:noFill/>
          </a:ln>
        </p:spPr>
      </p:pic>
      <p:pic>
        <p:nvPicPr>
          <p:cNvPr id="18" name="Picture 17" descr="BTA Logo Colour 26 Oct 10 JPEG Hi Res 1200 ppi"/>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57385" y="2748843"/>
            <a:ext cx="476250" cy="476250"/>
          </a:xfrm>
          <a:prstGeom prst="rect">
            <a:avLst/>
          </a:prstGeom>
          <a:noFill/>
          <a:ln>
            <a:noFill/>
          </a:ln>
        </p:spPr>
      </p:pic>
      <p:pic>
        <p:nvPicPr>
          <p:cNvPr id="7" name="Picture 6">
            <a:extLst>
              <a:ext uri="{FF2B5EF4-FFF2-40B4-BE49-F238E27FC236}">
                <a16:creationId xmlns:a16="http://schemas.microsoft.com/office/drawing/2014/main" id="{B66E49F8-34B0-459F-A8F2-5FD451F7F964}"/>
              </a:ext>
            </a:extLst>
          </p:cNvPr>
          <p:cNvPicPr>
            <a:picLocks noChangeAspect="1"/>
          </p:cNvPicPr>
          <p:nvPr/>
        </p:nvPicPr>
        <p:blipFill>
          <a:blip r:embed="rId7"/>
          <a:stretch>
            <a:fillRect/>
          </a:stretch>
        </p:blipFill>
        <p:spPr>
          <a:xfrm>
            <a:off x="2001381" y="2444122"/>
            <a:ext cx="1755666" cy="2501908"/>
          </a:xfrm>
          <a:prstGeom prst="rect">
            <a:avLst/>
          </a:prstGeom>
        </p:spPr>
      </p:pic>
      <p:pic>
        <p:nvPicPr>
          <p:cNvPr id="11" name="Picture 10">
            <a:extLst>
              <a:ext uri="{FF2B5EF4-FFF2-40B4-BE49-F238E27FC236}">
                <a16:creationId xmlns:a16="http://schemas.microsoft.com/office/drawing/2014/main" id="{DCBF9C58-7157-4EFA-8F1E-BD516396E923}"/>
              </a:ext>
            </a:extLst>
          </p:cNvPr>
          <p:cNvPicPr>
            <a:picLocks noChangeAspect="1"/>
          </p:cNvPicPr>
          <p:nvPr/>
        </p:nvPicPr>
        <p:blipFill>
          <a:blip r:embed="rId8"/>
          <a:stretch>
            <a:fillRect/>
          </a:stretch>
        </p:blipFill>
        <p:spPr>
          <a:xfrm>
            <a:off x="4293645" y="2408834"/>
            <a:ext cx="1782159" cy="2537196"/>
          </a:xfrm>
          <a:prstGeom prst="rect">
            <a:avLst/>
          </a:prstGeom>
        </p:spPr>
      </p:pic>
    </p:spTree>
    <p:extLst>
      <p:ext uri="{BB962C8B-B14F-4D97-AF65-F5344CB8AC3E}">
        <p14:creationId xmlns:p14="http://schemas.microsoft.com/office/powerpoint/2010/main" val="285195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2" name="TextBox 11"/>
          <p:cNvSpPr txBox="1"/>
          <p:nvPr/>
        </p:nvSpPr>
        <p:spPr>
          <a:xfrm>
            <a:off x="711715" y="6521872"/>
            <a:ext cx="5364089" cy="246221"/>
          </a:xfrm>
          <a:prstGeom prst="rect">
            <a:avLst/>
          </a:prstGeom>
          <a:noFill/>
        </p:spPr>
        <p:txBody>
          <a:bodyPr wrap="square" rtlCol="0">
            <a:spAutoFit/>
          </a:bodyPr>
          <a:lstStyle/>
          <a:p>
            <a:r>
              <a:rPr lang="en-US" sz="1000" i="1">
                <a:solidFill>
                  <a:schemeClr val="accent1">
                    <a:lumMod val="60000"/>
                    <a:lumOff val="40000"/>
                  </a:schemeClr>
                </a:solidFill>
              </a:rPr>
              <a:t>www.bowentraining.com.au</a:t>
            </a: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1025" name="Picture 1" descr="BTA Logo Colour 26 Oct 10 JPEG Hi Res 1200 ppi"/>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87624" y="228600"/>
            <a:ext cx="1468776" cy="146877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2105584" y="470286"/>
            <a:ext cx="5337348"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AU" altLang="en-US" sz="1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AU" altLang="en-US" sz="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AU" altLang="en-US" sz="16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Bowen Training Australia </a:t>
            </a:r>
            <a:endParaRPr kumimoji="0" lang="en-AU" altLang="en-US" sz="6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AU" altLang="en-US" sz="12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a:ln>
                  <a:noFill/>
                </a:ln>
                <a:solidFill>
                  <a:schemeClr val="tx1"/>
                </a:solidFill>
                <a:effectLst/>
              </a:rPr>
              <a:t>STUDENT  HANDBOOK</a:t>
            </a:r>
          </a:p>
        </p:txBody>
      </p:sp>
      <p:sp>
        <p:nvSpPr>
          <p:cNvPr id="9" name="Content Placeholder 8">
            <a:extLst>
              <a:ext uri="{FF2B5EF4-FFF2-40B4-BE49-F238E27FC236}">
                <a16:creationId xmlns:a16="http://schemas.microsoft.com/office/drawing/2014/main" id="{6E3F3F66-6005-E0CB-18D2-581BA24F6381}"/>
              </a:ext>
            </a:extLst>
          </p:cNvPr>
          <p:cNvSpPr>
            <a:spLocks noGrp="1"/>
          </p:cNvSpPr>
          <p:nvPr>
            <p:ph idx="1"/>
          </p:nvPr>
        </p:nvSpPr>
        <p:spPr>
          <a:xfrm>
            <a:off x="870584" y="2273546"/>
            <a:ext cx="7543801" cy="3672155"/>
          </a:xfrm>
        </p:spPr>
        <p:txBody>
          <a:bodyPr>
            <a:normAutofit/>
          </a:bodyPr>
          <a:lstStyle/>
          <a:p>
            <a:r>
              <a:rPr lang="en-US" sz="1800" dirty="0"/>
              <a:t>Some examples of the sort of information in your Student Handbook:</a:t>
            </a:r>
          </a:p>
          <a:p>
            <a:pPr>
              <a:buFont typeface="Courier New" panose="02070309020205020404" pitchFamily="49" charset="0"/>
              <a:buChar char="o"/>
            </a:pPr>
            <a:r>
              <a:rPr lang="en-US" sz="1800" dirty="0"/>
              <a:t>Privacy and Information Policy</a:t>
            </a:r>
          </a:p>
          <a:p>
            <a:pPr>
              <a:buFont typeface="Courier New" panose="02070309020205020404" pitchFamily="49" charset="0"/>
              <a:buChar char="o"/>
            </a:pPr>
            <a:r>
              <a:rPr lang="en-US" sz="1800" dirty="0"/>
              <a:t>Assessments information</a:t>
            </a:r>
          </a:p>
          <a:p>
            <a:pPr>
              <a:buFont typeface="Courier New" panose="02070309020205020404" pitchFamily="49" charset="0"/>
              <a:buChar char="o"/>
            </a:pPr>
            <a:r>
              <a:rPr lang="en-US" sz="1800" dirty="0"/>
              <a:t>Complaints and Appeals Policy</a:t>
            </a:r>
          </a:p>
          <a:p>
            <a:pPr>
              <a:buFont typeface="Courier New" panose="02070309020205020404" pitchFamily="49" charset="0"/>
              <a:buChar char="o"/>
            </a:pPr>
            <a:r>
              <a:rPr lang="en-US" sz="1800" dirty="0"/>
              <a:t>Student Protection Policy</a:t>
            </a:r>
          </a:p>
          <a:p>
            <a:pPr>
              <a:buFont typeface="Courier New" panose="02070309020205020404" pitchFamily="49" charset="0"/>
              <a:buChar char="o"/>
            </a:pPr>
            <a:r>
              <a:rPr lang="en-US" sz="1800" dirty="0"/>
              <a:t>Completion Policy</a:t>
            </a:r>
          </a:p>
          <a:p>
            <a:pPr>
              <a:buFont typeface="Courier New" panose="02070309020205020404" pitchFamily="49" charset="0"/>
              <a:buChar char="o"/>
            </a:pPr>
            <a:r>
              <a:rPr lang="en-US" sz="1800" dirty="0"/>
              <a:t>All student information and results are held for a period of 30 years after completion</a:t>
            </a:r>
            <a:endParaRPr lang="en-AU" sz="1800" dirty="0"/>
          </a:p>
        </p:txBody>
      </p:sp>
    </p:spTree>
    <p:extLst>
      <p:ext uri="{BB962C8B-B14F-4D97-AF65-F5344CB8AC3E}">
        <p14:creationId xmlns:p14="http://schemas.microsoft.com/office/powerpoint/2010/main" val="2000394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7530" y="814218"/>
            <a:ext cx="6127423" cy="685800"/>
          </a:xfrm>
        </p:spPr>
        <p:txBody>
          <a:bodyPr>
            <a:normAutofit fontScale="90000"/>
          </a:bodyPr>
          <a:lstStyle/>
          <a:p>
            <a:r>
              <a:rPr lang="en-US" sz="2200" spc="225" dirty="0"/>
              <a:t>Certificate in Bowen Therapy – International </a:t>
            </a:r>
            <a:r>
              <a:rPr lang="en-US" sz="2600" spc="225" dirty="0"/>
              <a:t> </a:t>
            </a:r>
            <a:br>
              <a:rPr lang="en-US" sz="2600" dirty="0"/>
            </a:br>
            <a:r>
              <a:rPr lang="en-US" sz="2600" spc="225" dirty="0">
                <a:solidFill>
                  <a:schemeClr val="tx1"/>
                </a:solidFill>
              </a:rPr>
              <a:t>Mode of Delivery</a:t>
            </a:r>
            <a:r>
              <a:rPr lang="en-US" sz="2400" dirty="0"/>
              <a:t>	                </a:t>
            </a:r>
            <a:endParaRPr lang="en-US" sz="2000"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6056" y="620687"/>
            <a:ext cx="1091688" cy="963983"/>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100392" y="6525344"/>
            <a:ext cx="742950" cy="205740"/>
          </a:xfrm>
          <a:prstGeom prst="rect">
            <a:avLst/>
          </a:prstGeom>
          <a:ln w="12700" cap="flat">
            <a:noFill/>
            <a:miter lim="400000"/>
          </a:ln>
          <a:effectLst/>
        </p:spPr>
      </p:pic>
      <p:sp>
        <p:nvSpPr>
          <p:cNvPr id="13" name="Rectangle 12"/>
          <p:cNvSpPr/>
          <p:nvPr/>
        </p:nvSpPr>
        <p:spPr>
          <a:xfrm>
            <a:off x="826784" y="1947075"/>
            <a:ext cx="7561640" cy="553998"/>
          </a:xfrm>
          <a:prstGeom prst="rect">
            <a:avLst/>
          </a:prstGeom>
        </p:spPr>
        <p:txBody>
          <a:bodyPr wrap="square">
            <a:spAutoFit/>
          </a:bodyPr>
          <a:lstStyle/>
          <a:p>
            <a:pPr marL="342900" lvl="0" indent="-342900">
              <a:spcAft>
                <a:spcPts val="0"/>
              </a:spcAft>
              <a:buAutoNum type="arabicPeriod"/>
            </a:pPr>
            <a:r>
              <a:rPr lang="en-AU" b="1" dirty="0">
                <a:solidFill>
                  <a:srgbClr val="006600"/>
                </a:solidFill>
                <a:latin typeface="Arial" panose="020B0604020202020204" pitchFamily="34" charset="0"/>
                <a:ea typeface="Arial Unicode MS" panose="020B0604020202020204" pitchFamily="34" charset="-128"/>
                <a:cs typeface="Arial Unicode MS" panose="020B0604020202020204" pitchFamily="34" charset="-128"/>
              </a:rPr>
              <a:t>Online Learning</a:t>
            </a:r>
          </a:p>
          <a:p>
            <a:pPr lvl="0">
              <a:spcAft>
                <a:spcPts val="0"/>
              </a:spcAft>
            </a:pPr>
            <a:r>
              <a:rPr lang="en-US" sz="1200" dirty="0"/>
              <a:t>There are 8 assessments to be completed via online learning:</a:t>
            </a:r>
            <a:endParaRPr lang="en-AU" sz="1200" dirty="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pic>
        <p:nvPicPr>
          <p:cNvPr id="5" name="Picture 4">
            <a:extLst>
              <a:ext uri="{FF2B5EF4-FFF2-40B4-BE49-F238E27FC236}">
                <a16:creationId xmlns:a16="http://schemas.microsoft.com/office/drawing/2014/main" id="{41C357E1-B973-97C9-966D-A70788EE4006}"/>
              </a:ext>
            </a:extLst>
          </p:cNvPr>
          <p:cNvPicPr>
            <a:picLocks noChangeAspect="1"/>
          </p:cNvPicPr>
          <p:nvPr/>
        </p:nvPicPr>
        <p:blipFill rotWithShape="1">
          <a:blip r:embed="rId5"/>
          <a:srcRect t="3241"/>
          <a:stretch/>
        </p:blipFill>
        <p:spPr>
          <a:xfrm>
            <a:off x="826784" y="2784808"/>
            <a:ext cx="7676912" cy="1304335"/>
          </a:xfrm>
          <a:prstGeom prst="rect">
            <a:avLst/>
          </a:prstGeom>
        </p:spPr>
      </p:pic>
    </p:spTree>
    <p:extLst>
      <p:ext uri="{BB962C8B-B14F-4D97-AF65-F5344CB8AC3E}">
        <p14:creationId xmlns:p14="http://schemas.microsoft.com/office/powerpoint/2010/main" val="877276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5616" y="457201"/>
            <a:ext cx="6973368" cy="914400"/>
          </a:xfrm>
        </p:spPr>
        <p:txBody>
          <a:bodyPr>
            <a:normAutofit/>
          </a:bodyPr>
          <a:lstStyle/>
          <a:p>
            <a:r>
              <a:rPr lang="en-US" sz="2700" spc="225" dirty="0"/>
              <a:t>Certificate in Bowen Therapy – International </a:t>
            </a:r>
            <a:r>
              <a:rPr lang="en-US" sz="1600" spc="225" dirty="0"/>
              <a:t> </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702218" y="1988840"/>
            <a:ext cx="2790056" cy="2126864"/>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solidFill>
                  <a:srgbClr val="05670A"/>
                </a:solidFill>
              </a:rPr>
              <a:t>Anatomy &amp; Physiology</a:t>
            </a:r>
          </a:p>
          <a:p>
            <a:pPr marL="285750" indent="-285750">
              <a:lnSpc>
                <a:spcPct val="150000"/>
              </a:lnSpc>
              <a:buFont typeface="Arial" panose="020B0604020202020204" pitchFamily="34" charset="0"/>
              <a:buChar char="•"/>
            </a:pPr>
            <a:r>
              <a:rPr lang="en-US" dirty="0"/>
              <a:t>Infection control</a:t>
            </a:r>
          </a:p>
          <a:p>
            <a:pPr marL="285750" indent="-285750">
              <a:lnSpc>
                <a:spcPct val="150000"/>
              </a:lnSpc>
              <a:buFont typeface="Arial" panose="020B0604020202020204" pitchFamily="34" charset="0"/>
              <a:buChar char="•"/>
            </a:pPr>
            <a:r>
              <a:rPr lang="en-US" dirty="0">
                <a:solidFill>
                  <a:srgbClr val="FF0000"/>
                </a:solidFill>
              </a:rPr>
              <a:t>Workplace Health &amp; Safety</a:t>
            </a:r>
          </a:p>
          <a:p>
            <a:pPr marL="285750" indent="-285750">
              <a:lnSpc>
                <a:spcPct val="150000"/>
              </a:lnSpc>
              <a:buFont typeface="Arial" panose="020B0604020202020204" pitchFamily="34" charset="0"/>
              <a:buChar char="•"/>
            </a:pPr>
            <a:r>
              <a:rPr lang="en-US" dirty="0">
                <a:solidFill>
                  <a:schemeClr val="bg1">
                    <a:lumMod val="50000"/>
                  </a:schemeClr>
                </a:solidFill>
              </a:rPr>
              <a:t>First Aid</a:t>
            </a:r>
          </a:p>
        </p:txBody>
      </p:sp>
      <p:sp>
        <p:nvSpPr>
          <p:cNvPr id="10" name="Rectangle 9"/>
          <p:cNvSpPr/>
          <p:nvPr/>
        </p:nvSpPr>
        <p:spPr>
          <a:xfrm>
            <a:off x="4499992" y="2276872"/>
            <a:ext cx="4320480" cy="2126864"/>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t>Online learning –Online access 60 days from purchase </a:t>
            </a:r>
            <a:r>
              <a:rPr lang="en-US" dirty="0">
                <a:hlinkClick r:id="rId5"/>
              </a:rPr>
              <a:t>https://bowentraining.com.au/our-shop/</a:t>
            </a:r>
            <a:endParaRPr lang="en-US" dirty="0"/>
          </a:p>
          <a:p>
            <a:pPr marL="285750" indent="-285750">
              <a:lnSpc>
                <a:spcPct val="150000"/>
              </a:lnSpc>
              <a:buFont typeface="Arial" panose="020B0604020202020204" pitchFamily="34" charset="0"/>
              <a:buChar char="•"/>
            </a:pPr>
            <a:r>
              <a:rPr lang="en-US" dirty="0"/>
              <a:t>Pay as you go</a:t>
            </a:r>
          </a:p>
          <a:p>
            <a:pPr marL="285750" indent="-285750">
              <a:lnSpc>
                <a:spcPct val="150000"/>
              </a:lnSpc>
              <a:buFont typeface="Arial" panose="020B0604020202020204" pitchFamily="34" charset="0"/>
              <a:buChar char="•"/>
            </a:pPr>
            <a:r>
              <a:rPr lang="en-US" dirty="0">
                <a:solidFill>
                  <a:srgbClr val="05670A"/>
                </a:solidFill>
              </a:rPr>
              <a:t>RPL</a:t>
            </a:r>
            <a:endParaRPr lang="en-US" sz="2000" dirty="0">
              <a:solidFill>
                <a:srgbClr val="05670A"/>
              </a:solidFill>
            </a:endParaRP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3848" y="2953615"/>
            <a:ext cx="1224136" cy="1231835"/>
          </a:xfrm>
          <a:prstGeom prst="rect">
            <a:avLst/>
          </a:prstGeom>
        </p:spPr>
      </p:pic>
    </p:spTree>
    <p:extLst>
      <p:ext uri="{BB962C8B-B14F-4D97-AF65-F5344CB8AC3E}">
        <p14:creationId xmlns:p14="http://schemas.microsoft.com/office/powerpoint/2010/main" val="2338421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4579" y="511346"/>
            <a:ext cx="6267356" cy="1035005"/>
          </a:xfrm>
        </p:spPr>
        <p:txBody>
          <a:bodyPr>
            <a:normAutofit/>
          </a:bodyPr>
          <a:lstStyle/>
          <a:p>
            <a:r>
              <a:rPr lang="en-US" sz="2400" spc="225" dirty="0"/>
              <a:t>Certificate in Bowen Therapy – International</a:t>
            </a:r>
            <a:endParaRPr lang="en-US" sz="2500"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48965" y="708151"/>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a:extLst>
              <a:ext uri="{FF2B5EF4-FFF2-40B4-BE49-F238E27FC236}">
                <a16:creationId xmlns:a16="http://schemas.microsoft.com/office/drawing/2014/main" id="{958CC385-DB41-F6A0-8F47-D64F80AAC992}"/>
              </a:ext>
            </a:extLst>
          </p:cNvPr>
          <p:cNvPicPr>
            <a:picLocks noChangeAspect="1"/>
          </p:cNvPicPr>
          <p:nvPr/>
        </p:nvPicPr>
        <p:blipFill>
          <a:blip r:embed="rId5"/>
          <a:stretch>
            <a:fillRect/>
          </a:stretch>
        </p:blipFill>
        <p:spPr>
          <a:xfrm>
            <a:off x="867266" y="1776771"/>
            <a:ext cx="7564669" cy="4569883"/>
          </a:xfrm>
          <a:prstGeom prst="rect">
            <a:avLst/>
          </a:prstGeom>
        </p:spPr>
      </p:pic>
    </p:spTree>
    <p:extLst>
      <p:ext uri="{BB962C8B-B14F-4D97-AF65-F5344CB8AC3E}">
        <p14:creationId xmlns:p14="http://schemas.microsoft.com/office/powerpoint/2010/main" val="107718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227" y="457201"/>
            <a:ext cx="7180757" cy="914400"/>
          </a:xfrm>
        </p:spPr>
        <p:txBody>
          <a:bodyPr>
            <a:normAutofit fontScale="90000"/>
          </a:bodyPr>
          <a:lstStyle/>
          <a:p>
            <a:r>
              <a:rPr lang="en-US" sz="2700" spc="225" dirty="0"/>
              <a:t>Certificate in Bowen Therapy – International</a:t>
            </a:r>
            <a:br>
              <a:rPr lang="en-US" sz="3200" dirty="0"/>
            </a:br>
            <a:r>
              <a:rPr lang="en-US" sz="2800" spc="300" dirty="0">
                <a:solidFill>
                  <a:schemeClr val="tx1"/>
                </a:solidFill>
              </a:rPr>
              <a:t>Recommended Textbooks</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701824" y="1700808"/>
            <a:ext cx="7542584" cy="464871"/>
          </a:xfrm>
          <a:prstGeom prst="rect">
            <a:avLst/>
          </a:prstGeom>
        </p:spPr>
        <p:txBody>
          <a:bodyPr wrap="square">
            <a:spAutoFit/>
          </a:bodyPr>
          <a:lstStyle/>
          <a:p>
            <a:pPr>
              <a:lnSpc>
                <a:spcPct val="150000"/>
              </a:lnSpc>
            </a:pPr>
            <a:r>
              <a:rPr lang="en-US" dirty="0">
                <a:solidFill>
                  <a:srgbClr val="05670A"/>
                </a:solidFill>
              </a:rPr>
              <a:t>Recommended textbooks to complete your studies:</a:t>
            </a:r>
          </a:p>
        </p:txBody>
      </p:sp>
      <p:pic>
        <p:nvPicPr>
          <p:cNvPr id="12" name="Picture 11" descr="cid:image002.jpg@01D24EF9.85AB8780"/>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6296025" y="2499688"/>
            <a:ext cx="2085975" cy="2667000"/>
          </a:xfrm>
          <a:prstGeom prst="rect">
            <a:avLst/>
          </a:prstGeom>
          <a:noFill/>
          <a:ln>
            <a:solidFill>
              <a:schemeClr val="bg1">
                <a:lumMod val="65000"/>
              </a:schemeClr>
            </a:solidFill>
          </a:ln>
        </p:spPr>
      </p:pic>
      <p:sp>
        <p:nvSpPr>
          <p:cNvPr id="8" name="TextBox 7"/>
          <p:cNvSpPr txBox="1"/>
          <p:nvPr/>
        </p:nvSpPr>
        <p:spPr>
          <a:xfrm>
            <a:off x="451011" y="5354359"/>
            <a:ext cx="6666225" cy="1015663"/>
          </a:xfrm>
          <a:prstGeom prst="rect">
            <a:avLst/>
          </a:prstGeom>
          <a:noFill/>
        </p:spPr>
        <p:txBody>
          <a:bodyPr wrap="square" rtlCol="0">
            <a:spAutoFit/>
          </a:bodyPr>
          <a:lstStyle/>
          <a:p>
            <a:r>
              <a:rPr lang="en-AU" sz="1200" b="1" dirty="0"/>
              <a:t>Suggested sources -</a:t>
            </a:r>
          </a:p>
          <a:p>
            <a:pPr lvl="1"/>
            <a:r>
              <a:rPr lang="en-AU" sz="1200" dirty="0">
                <a:solidFill>
                  <a:srgbClr val="003366"/>
                </a:solidFill>
                <a:hlinkClick r:id="rId7">
                  <a:extLst>
                    <a:ext uri="{A12FA001-AC4F-418D-AE19-62706E023703}">
                      <ahyp:hlinkClr xmlns:ahyp="http://schemas.microsoft.com/office/drawing/2018/hyperlinkcolor" val="tx"/>
                    </a:ext>
                  </a:extLst>
                </a:hlinkClick>
              </a:rPr>
              <a:t>https://www.bookdepository.com/</a:t>
            </a:r>
            <a:r>
              <a:rPr lang="en-AU" sz="1200" dirty="0">
                <a:solidFill>
                  <a:srgbClr val="003366"/>
                </a:solidFill>
              </a:rPr>
              <a:t> </a:t>
            </a:r>
          </a:p>
          <a:p>
            <a:pPr lvl="1"/>
            <a:r>
              <a:rPr lang="en-AU" sz="1200" dirty="0">
                <a:solidFill>
                  <a:srgbClr val="003366"/>
                </a:solidFill>
                <a:hlinkClick r:id="rId8">
                  <a:extLst>
                    <a:ext uri="{A12FA001-AC4F-418D-AE19-62706E023703}">
                      <ahyp:hlinkClr xmlns:ahyp="http://schemas.microsoft.com/office/drawing/2018/hyperlinkcolor" val="tx"/>
                    </a:ext>
                  </a:extLst>
                </a:hlinkClick>
              </a:rPr>
              <a:t>http://www.booktopia.com.au</a:t>
            </a:r>
            <a:endParaRPr lang="en-AU" sz="1200" dirty="0">
              <a:solidFill>
                <a:srgbClr val="003366"/>
              </a:solidFill>
            </a:endParaRPr>
          </a:p>
          <a:p>
            <a:pPr lvl="1"/>
            <a:r>
              <a:rPr lang="en-AU" sz="1200" dirty="0">
                <a:solidFill>
                  <a:srgbClr val="003366"/>
                </a:solidFill>
                <a:hlinkClick r:id="rId9">
                  <a:extLst>
                    <a:ext uri="{A12FA001-AC4F-418D-AE19-62706E023703}">
                      <ahyp:hlinkClr xmlns:ahyp="http://schemas.microsoft.com/office/drawing/2018/hyperlinkcolor" val="tx"/>
                    </a:ext>
                  </a:extLst>
                </a:hlinkClick>
              </a:rPr>
              <a:t>https://www.elsevierhealth.com.au/the-muscular-system-manual-9780323327701.html</a:t>
            </a:r>
            <a:r>
              <a:rPr lang="en-AU" sz="1200" dirty="0">
                <a:solidFill>
                  <a:srgbClr val="003366"/>
                </a:solidFill>
              </a:rPr>
              <a:t> </a:t>
            </a:r>
          </a:p>
          <a:p>
            <a:endParaRPr lang="en-AU" sz="1200" b="1" dirty="0"/>
          </a:p>
        </p:txBody>
      </p:sp>
      <p:pic>
        <p:nvPicPr>
          <p:cNvPr id="10" name="Picture 9"/>
          <p:cNvPicPr/>
          <p:nvPr/>
        </p:nvPicPr>
        <p:blipFill>
          <a:blip r:embed="rId10"/>
          <a:stretch>
            <a:fillRect/>
          </a:stretch>
        </p:blipFill>
        <p:spPr>
          <a:xfrm>
            <a:off x="755576" y="2494886"/>
            <a:ext cx="2105025" cy="2705100"/>
          </a:xfrm>
          <a:prstGeom prst="rect">
            <a:avLst/>
          </a:prstGeom>
        </p:spPr>
      </p:pic>
      <p:pic>
        <p:nvPicPr>
          <p:cNvPr id="13" name="Picture 12"/>
          <p:cNvPicPr/>
          <p:nvPr/>
        </p:nvPicPr>
        <p:blipFill>
          <a:blip r:embed="rId11"/>
          <a:stretch>
            <a:fillRect/>
          </a:stretch>
        </p:blipFill>
        <p:spPr>
          <a:xfrm>
            <a:off x="3521038" y="2472191"/>
            <a:ext cx="2114550" cy="2722880"/>
          </a:xfrm>
          <a:prstGeom prst="rect">
            <a:avLst/>
          </a:prstGeom>
        </p:spPr>
      </p:pic>
    </p:spTree>
    <p:extLst>
      <p:ext uri="{BB962C8B-B14F-4D97-AF65-F5344CB8AC3E}">
        <p14:creationId xmlns:p14="http://schemas.microsoft.com/office/powerpoint/2010/main" val="4016660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9840" y="457201"/>
            <a:ext cx="6995514" cy="914400"/>
          </a:xfrm>
        </p:spPr>
        <p:txBody>
          <a:bodyPr>
            <a:normAutofit fontScale="90000"/>
          </a:bodyPr>
          <a:lstStyle/>
          <a:p>
            <a:r>
              <a:rPr lang="en-US" sz="2700" spc="225" dirty="0"/>
              <a:t>Certificate in Bowen Therapy – International</a:t>
            </a:r>
            <a:br>
              <a:rPr lang="en-US" sz="3600" dirty="0"/>
            </a:br>
            <a:r>
              <a:rPr lang="en-US" sz="3200" spc="300" dirty="0">
                <a:solidFill>
                  <a:schemeClr val="tx1"/>
                </a:solidFill>
              </a:rPr>
              <a:t>Recommended Textbooks</a:t>
            </a:r>
            <a:r>
              <a:rPr lang="en-US" sz="36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701824" y="1700808"/>
            <a:ext cx="7542584" cy="464871"/>
          </a:xfrm>
          <a:prstGeom prst="rect">
            <a:avLst/>
          </a:prstGeom>
        </p:spPr>
        <p:txBody>
          <a:bodyPr wrap="square">
            <a:spAutoFit/>
          </a:bodyPr>
          <a:lstStyle/>
          <a:p>
            <a:pPr>
              <a:lnSpc>
                <a:spcPct val="150000"/>
              </a:lnSpc>
            </a:pPr>
            <a:r>
              <a:rPr lang="en-US" dirty="0">
                <a:solidFill>
                  <a:srgbClr val="05670A"/>
                </a:solidFill>
              </a:rPr>
              <a:t>Getting the most out of the Muscular System Manual:</a:t>
            </a:r>
          </a:p>
        </p:txBody>
      </p:sp>
      <p:pic>
        <p:nvPicPr>
          <p:cNvPr id="12" name="Picture 11" descr="cid:image002.jpg@01D24EF9.85AB8780"/>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755575" y="2165679"/>
            <a:ext cx="2085975" cy="2667000"/>
          </a:xfrm>
          <a:prstGeom prst="rect">
            <a:avLst/>
          </a:prstGeom>
          <a:noFill/>
          <a:ln>
            <a:solidFill>
              <a:schemeClr val="bg1">
                <a:lumMod val="65000"/>
              </a:schemeClr>
            </a:solidFill>
          </a:ln>
        </p:spPr>
      </p:pic>
      <p:sp>
        <p:nvSpPr>
          <p:cNvPr id="8" name="TextBox 7"/>
          <p:cNvSpPr txBox="1"/>
          <p:nvPr/>
        </p:nvSpPr>
        <p:spPr>
          <a:xfrm>
            <a:off x="755575" y="5331904"/>
            <a:ext cx="6454849" cy="1200329"/>
          </a:xfrm>
          <a:prstGeom prst="rect">
            <a:avLst/>
          </a:prstGeom>
          <a:noFill/>
        </p:spPr>
        <p:txBody>
          <a:bodyPr wrap="square" rtlCol="0">
            <a:spAutoFit/>
          </a:bodyPr>
          <a:lstStyle/>
          <a:p>
            <a:r>
              <a:rPr lang="en-GB" sz="1200" b="1" dirty="0">
                <a:effectLst/>
                <a:latin typeface="Calibri" panose="020F0502020204030204" pitchFamily="34" charset="0"/>
                <a:ea typeface="Calibri" panose="020F0502020204030204" pitchFamily="34" charset="0"/>
              </a:rPr>
              <a:t>Other useful Anatomy Apps: </a:t>
            </a:r>
            <a:endParaRPr lang="en-AU" sz="12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200" b="1" dirty="0">
                <a:solidFill>
                  <a:srgbClr val="404040"/>
                </a:solidFill>
                <a:effectLst/>
                <a:latin typeface="Calibri" panose="020F0502020204030204" pitchFamily="34" charset="0"/>
                <a:ea typeface="Times New Roman" panose="02020603050405020304" pitchFamily="18" charset="0"/>
              </a:rPr>
              <a:t>Essentials Anatomy 5 </a:t>
            </a:r>
            <a:endParaRPr lang="en-AU" sz="1200" dirty="0">
              <a:solidFill>
                <a:srgbClr val="404040"/>
              </a:solidFill>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200" b="1" dirty="0">
                <a:solidFill>
                  <a:srgbClr val="404040"/>
                </a:solidFill>
                <a:effectLst/>
                <a:latin typeface="Calibri" panose="020F0502020204030204" pitchFamily="34" charset="0"/>
                <a:ea typeface="Times New Roman" panose="02020603050405020304" pitchFamily="18" charset="0"/>
              </a:rPr>
              <a:t>Muscle System Pro </a:t>
            </a:r>
            <a:endParaRPr lang="en-AU" sz="1200" dirty="0">
              <a:solidFill>
                <a:srgbClr val="404040"/>
              </a:solidFill>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200" b="1" dirty="0">
                <a:solidFill>
                  <a:srgbClr val="404040"/>
                </a:solidFill>
                <a:effectLst/>
                <a:latin typeface="Calibri" panose="020F0502020204030204" pitchFamily="34" charset="0"/>
                <a:ea typeface="Times New Roman" panose="02020603050405020304" pitchFamily="18" charset="0"/>
              </a:rPr>
              <a:t>Skeleton System Pro </a:t>
            </a:r>
            <a:endParaRPr lang="en-AU" sz="1200" dirty="0">
              <a:solidFill>
                <a:srgbClr val="404040"/>
              </a:solidFill>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en-GB" sz="1200" b="1" dirty="0">
                <a:solidFill>
                  <a:srgbClr val="404040"/>
                </a:solidFill>
                <a:effectLst/>
                <a:latin typeface="Calibri" panose="020F0502020204030204" pitchFamily="34" charset="0"/>
                <a:ea typeface="Times New Roman" panose="02020603050405020304" pitchFamily="18" charset="0"/>
              </a:rPr>
              <a:t>Hep 2 go – more relevant for range of motion, exercises, stretch, and strength </a:t>
            </a:r>
            <a:endParaRPr lang="en-AU" sz="1200" dirty="0">
              <a:solidFill>
                <a:srgbClr val="404040"/>
              </a:solidFill>
              <a:effectLst/>
              <a:latin typeface="Calibri" panose="020F0502020204030204" pitchFamily="34" charset="0"/>
              <a:ea typeface="Calibri" panose="020F0502020204030204" pitchFamily="34" charset="0"/>
            </a:endParaRPr>
          </a:p>
          <a:p>
            <a:endParaRPr lang="en-AU" sz="1200" b="1" dirty="0"/>
          </a:p>
        </p:txBody>
      </p:sp>
      <p:pic>
        <p:nvPicPr>
          <p:cNvPr id="1026" name="Picture 2">
            <a:extLst>
              <a:ext uri="{FF2B5EF4-FFF2-40B4-BE49-F238E27FC236}">
                <a16:creationId xmlns:a16="http://schemas.microsoft.com/office/drawing/2014/main" id="{80DFBBB9-778E-AD31-CE33-CD92CD0E0E9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91379" y="2165679"/>
            <a:ext cx="2142621" cy="279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a:extLst>
              <a:ext uri="{FF2B5EF4-FFF2-40B4-BE49-F238E27FC236}">
                <a16:creationId xmlns:a16="http://schemas.microsoft.com/office/drawing/2014/main" id="{AC805480-8493-8D57-63BD-EF98E5209A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79742" y="2165679"/>
            <a:ext cx="2058496" cy="279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3F2CB9F4-2A39-A6F1-7A21-9A8806172AA4}"/>
              </a:ext>
            </a:extLst>
          </p:cNvPr>
          <p:cNvSpPr txBox="1"/>
          <p:nvPr/>
        </p:nvSpPr>
        <p:spPr>
          <a:xfrm>
            <a:off x="755575" y="5003884"/>
            <a:ext cx="8179779" cy="369332"/>
          </a:xfrm>
          <a:prstGeom prst="rect">
            <a:avLst/>
          </a:prstGeom>
          <a:noFill/>
        </p:spPr>
        <p:txBody>
          <a:bodyPr wrap="square" rtlCol="0">
            <a:spAutoFit/>
          </a:bodyPr>
          <a:lstStyle/>
          <a:p>
            <a:r>
              <a:rPr lang="en-US" dirty="0"/>
              <a:t>Inside the front </a:t>
            </a:r>
            <a:r>
              <a:rPr lang="en-US"/>
              <a:t>cover, scratch </a:t>
            </a:r>
            <a:r>
              <a:rPr lang="en-US" dirty="0"/>
              <a:t>off to reveal the </a:t>
            </a:r>
            <a:r>
              <a:rPr lang="en-US"/>
              <a:t>code to </a:t>
            </a:r>
            <a:r>
              <a:rPr lang="en-US" dirty="0"/>
              <a:t>unlock learning aids</a:t>
            </a:r>
            <a:endParaRPr lang="en-AU" dirty="0"/>
          </a:p>
        </p:txBody>
      </p:sp>
    </p:spTree>
    <p:extLst>
      <p:ext uri="{BB962C8B-B14F-4D97-AF65-F5344CB8AC3E}">
        <p14:creationId xmlns:p14="http://schemas.microsoft.com/office/powerpoint/2010/main" val="108683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3454" y="896653"/>
            <a:ext cx="6399888" cy="685800"/>
          </a:xfrm>
        </p:spPr>
        <p:txBody>
          <a:bodyPr>
            <a:normAutofit fontScale="90000"/>
          </a:bodyPr>
          <a:lstStyle/>
          <a:p>
            <a:r>
              <a:rPr lang="en-US" sz="2400" spc="225" dirty="0"/>
              <a:t>Certificate in Bowen Therapy – International</a:t>
            </a:r>
            <a:br>
              <a:rPr lang="en-US" sz="2600" dirty="0"/>
            </a:br>
            <a:r>
              <a:rPr lang="en-US" sz="2600" spc="225" dirty="0">
                <a:solidFill>
                  <a:schemeClr val="tx1"/>
                </a:solidFill>
              </a:rPr>
              <a:t>Mode of Delivery</a:t>
            </a:r>
            <a:r>
              <a:rPr lang="en-US" sz="2400" dirty="0"/>
              <a:t>	                </a:t>
            </a:r>
            <a:endParaRPr lang="en-US" sz="2000"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6056" y="620687"/>
            <a:ext cx="1091688" cy="963983"/>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100392" y="6525344"/>
            <a:ext cx="742950" cy="205740"/>
          </a:xfrm>
          <a:prstGeom prst="rect">
            <a:avLst/>
          </a:prstGeom>
          <a:ln w="12700" cap="flat">
            <a:noFill/>
            <a:miter lim="400000"/>
          </a:ln>
          <a:effectLst/>
        </p:spPr>
      </p:pic>
      <p:sp>
        <p:nvSpPr>
          <p:cNvPr id="10" name="Rectangle 9"/>
          <p:cNvSpPr/>
          <p:nvPr/>
        </p:nvSpPr>
        <p:spPr>
          <a:xfrm>
            <a:off x="791180" y="2203312"/>
            <a:ext cx="7561640" cy="369332"/>
          </a:xfrm>
          <a:prstGeom prst="rect">
            <a:avLst/>
          </a:prstGeom>
        </p:spPr>
        <p:txBody>
          <a:bodyPr wrap="square">
            <a:spAutoFit/>
          </a:bodyPr>
          <a:lstStyle/>
          <a:p>
            <a:pPr lvl="0">
              <a:spcAft>
                <a:spcPts val="0"/>
              </a:spcAft>
            </a:pPr>
            <a:r>
              <a:rPr lang="en-AU" sz="1600" b="1" dirty="0">
                <a:solidFill>
                  <a:srgbClr val="006600"/>
                </a:solidFill>
                <a:latin typeface="Arial" panose="020B0604020202020204" pitchFamily="34" charset="0"/>
                <a:ea typeface="Arial Unicode MS" panose="020B0604020202020204" pitchFamily="34" charset="-128"/>
                <a:cs typeface="Arial Unicode MS" panose="020B0604020202020204" pitchFamily="34" charset="-128"/>
              </a:rPr>
              <a:t>2.  </a:t>
            </a:r>
            <a:r>
              <a:rPr lang="en-AU" b="1" dirty="0">
                <a:solidFill>
                  <a:srgbClr val="006600"/>
                </a:solidFill>
                <a:latin typeface="Arial" panose="020B0604020202020204" pitchFamily="34" charset="0"/>
                <a:ea typeface="Arial Unicode MS" panose="020B0604020202020204" pitchFamily="34" charset="-128"/>
                <a:cs typeface="Arial Unicode MS" panose="020B0604020202020204" pitchFamily="34" charset="-128"/>
              </a:rPr>
              <a:t>Practical</a:t>
            </a:r>
            <a:r>
              <a:rPr lang="en-AU" sz="1600" b="1" dirty="0">
                <a:solidFill>
                  <a:srgbClr val="006600"/>
                </a:solidFill>
                <a:latin typeface="Arial" panose="020B0604020202020204" pitchFamily="34" charset="0"/>
                <a:ea typeface="Arial Unicode MS" panose="020B0604020202020204" pitchFamily="34" charset="-128"/>
                <a:cs typeface="Arial Unicode MS" panose="020B0604020202020204" pitchFamily="34" charset="-128"/>
              </a:rPr>
              <a:t> Learning</a:t>
            </a:r>
            <a:endParaRPr lang="en-AU" sz="1100" dirty="0">
              <a:solidFill>
                <a:srgbClr val="000000"/>
              </a:solidFill>
              <a:latin typeface="Times New Roman" panose="02020603050405020304" pitchFamily="18" charset="0"/>
              <a:ea typeface="Arial Unicode MS" panose="020B0604020202020204" pitchFamily="34" charset="-128"/>
              <a:cs typeface="Arial Unicode MS" panose="020B0604020202020204" pitchFamily="34" charset="-128"/>
            </a:endParaRPr>
          </a:p>
        </p:txBody>
      </p:sp>
      <p:graphicFrame>
        <p:nvGraphicFramePr>
          <p:cNvPr id="5" name="Table 4"/>
          <p:cNvGraphicFramePr>
            <a:graphicFrameLocks noGrp="1"/>
          </p:cNvGraphicFramePr>
          <p:nvPr>
            <p:extLst>
              <p:ext uri="{D42A27DB-BD31-4B8C-83A1-F6EECF244321}">
                <p14:modId xmlns:p14="http://schemas.microsoft.com/office/powerpoint/2010/main" val="3990052354"/>
              </p:ext>
            </p:extLst>
          </p:nvPr>
        </p:nvGraphicFramePr>
        <p:xfrm>
          <a:off x="1806514" y="2685766"/>
          <a:ext cx="5530972" cy="2124602"/>
        </p:xfrm>
        <a:graphic>
          <a:graphicData uri="http://schemas.openxmlformats.org/drawingml/2006/table">
            <a:tbl>
              <a:tblPr firstRow="1" firstCol="1" bandRow="1">
                <a:tableStyleId>{5C22544A-7EE6-4342-B048-85BDC9FD1C3A}</a:tableStyleId>
              </a:tblPr>
              <a:tblGrid>
                <a:gridCol w="1879366">
                  <a:extLst>
                    <a:ext uri="{9D8B030D-6E8A-4147-A177-3AD203B41FA5}">
                      <a16:colId xmlns:a16="http://schemas.microsoft.com/office/drawing/2014/main" val="20001"/>
                    </a:ext>
                  </a:extLst>
                </a:gridCol>
                <a:gridCol w="3651606">
                  <a:extLst>
                    <a:ext uri="{9D8B030D-6E8A-4147-A177-3AD203B41FA5}">
                      <a16:colId xmlns:a16="http://schemas.microsoft.com/office/drawing/2014/main" val="20002"/>
                    </a:ext>
                  </a:extLst>
                </a:gridCol>
              </a:tblGrid>
              <a:tr h="360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200" dirty="0">
                          <a:effectLst/>
                        </a:rPr>
                        <a:t>BTA PRACTICAL LEARNING</a:t>
                      </a:r>
                      <a:endParaRPr lang="en-AU" sz="1200" dirty="0">
                        <a:effectLst/>
                        <a:latin typeface="Arial" panose="020B0604020202020204" pitchFamily="34" charset="0"/>
                        <a:ea typeface="Arial" panose="020B0604020202020204" pitchFamily="34" charset="0"/>
                        <a:cs typeface="Times New Roman" panose="02020603050405020304" pitchFamily="18" charset="0"/>
                      </a:endParaRPr>
                    </a:p>
                  </a:txBody>
                  <a:tcPr marL="67235" marR="67235" marT="17431" marB="17431" anchor="ctr">
                    <a:solidFill>
                      <a:srgbClr val="37A76F"/>
                    </a:solidFill>
                  </a:tcPr>
                </a:tc>
                <a:tc>
                  <a:txBody>
                    <a:bodyPr/>
                    <a:lstStyle/>
                    <a:p>
                      <a:pPr algn="ctr">
                        <a:spcAft>
                          <a:spcPts val="0"/>
                        </a:spcAft>
                      </a:pPr>
                      <a:r>
                        <a:rPr lang="en-AU" sz="1200" dirty="0">
                          <a:effectLst/>
                          <a:latin typeface="Arial" panose="020B0604020202020204" pitchFamily="34" charset="0"/>
                          <a:ea typeface="Arial" panose="020B0604020202020204" pitchFamily="34" charset="0"/>
                          <a:cs typeface="Times New Roman" panose="02020603050405020304" pitchFamily="18" charset="0"/>
                        </a:rPr>
                        <a:t>PRACTICAL ASSESSMENT REQUIREMENTS</a:t>
                      </a:r>
                    </a:p>
                  </a:txBody>
                  <a:tcPr marL="67235" marR="67235" marT="17431" marB="17431" anchor="ctr">
                    <a:solidFill>
                      <a:schemeClr val="accent3"/>
                    </a:solidFill>
                  </a:tcPr>
                </a:tc>
                <a:extLst>
                  <a:ext uri="{0D108BD9-81ED-4DB2-BD59-A6C34878D82A}">
                    <a16:rowId xmlns:a16="http://schemas.microsoft.com/office/drawing/2014/main" val="10000"/>
                  </a:ext>
                </a:extLst>
              </a:tr>
              <a:tr h="498039">
                <a:tc>
                  <a:txBody>
                    <a:bodyPr/>
                    <a:lstStyle/>
                    <a:p>
                      <a:pPr algn="l">
                        <a:spcAft>
                          <a:spcPts val="300"/>
                        </a:spcAft>
                      </a:pPr>
                      <a:r>
                        <a:rPr lang="en-AU" sz="1200" dirty="0">
                          <a:effectLst/>
                        </a:rPr>
                        <a:t>Practical Module 1</a:t>
                      </a:r>
                    </a:p>
                    <a:p>
                      <a:pPr algn="l">
                        <a:spcAft>
                          <a:spcPts val="300"/>
                        </a:spcAft>
                      </a:pPr>
                      <a:r>
                        <a:rPr lang="en-AU" sz="1200" dirty="0">
                          <a:effectLst/>
                        </a:rPr>
                        <a:t>Practical Module 2</a:t>
                      </a:r>
                    </a:p>
                    <a:p>
                      <a:pPr algn="l">
                        <a:spcAft>
                          <a:spcPts val="300"/>
                        </a:spcAft>
                      </a:pPr>
                      <a:r>
                        <a:rPr lang="en-AU" sz="1200" dirty="0">
                          <a:effectLst/>
                        </a:rPr>
                        <a:t>Practical Module 3</a:t>
                      </a:r>
                    </a:p>
                    <a:p>
                      <a:pPr algn="l">
                        <a:spcAft>
                          <a:spcPts val="300"/>
                        </a:spcAft>
                      </a:pPr>
                      <a:r>
                        <a:rPr lang="en-AU" sz="1200" dirty="0">
                          <a:effectLst/>
                        </a:rPr>
                        <a:t>Practical Module 4</a:t>
                      </a:r>
                    </a:p>
                    <a:p>
                      <a:pPr algn="l">
                        <a:spcAft>
                          <a:spcPts val="300"/>
                        </a:spcAft>
                      </a:pPr>
                      <a:r>
                        <a:rPr lang="en-AU" sz="1200" dirty="0">
                          <a:effectLst/>
                        </a:rPr>
                        <a:t>Practical Module 5</a:t>
                      </a:r>
                    </a:p>
                    <a:p>
                      <a:pPr algn="l">
                        <a:spcAft>
                          <a:spcPts val="300"/>
                        </a:spcAft>
                      </a:pPr>
                      <a:r>
                        <a:rPr lang="en-AU" sz="1200" dirty="0">
                          <a:effectLst/>
                        </a:rPr>
                        <a:t>Practical Module 6</a:t>
                      </a:r>
                    </a:p>
                    <a:p>
                      <a:pPr algn="l">
                        <a:spcAft>
                          <a:spcPts val="300"/>
                        </a:spcAft>
                      </a:pPr>
                      <a:r>
                        <a:rPr lang="en-AU" sz="1200" dirty="0">
                          <a:effectLst/>
                        </a:rPr>
                        <a:t>Practical Module 7</a:t>
                      </a:r>
                      <a:endParaRPr lang="en-AU" sz="1200" dirty="0">
                        <a:effectLst/>
                        <a:latin typeface="Arial" panose="020B0604020202020204" pitchFamily="34" charset="0"/>
                        <a:ea typeface="Arial" panose="020B0604020202020204" pitchFamily="34" charset="0"/>
                        <a:cs typeface="Times New Roman" panose="02020603050405020304" pitchFamily="18" charset="0"/>
                      </a:endParaRPr>
                    </a:p>
                    <a:p>
                      <a:pPr algn="l">
                        <a:spcAft>
                          <a:spcPts val="300"/>
                        </a:spcAft>
                      </a:pPr>
                      <a:endParaRPr lang="en-AU" sz="1200" dirty="0">
                        <a:effectLst/>
                        <a:latin typeface="Arial" panose="020B0604020202020204" pitchFamily="34" charset="0"/>
                        <a:ea typeface="Arial" panose="020B0604020202020204" pitchFamily="34" charset="0"/>
                        <a:cs typeface="Times New Roman" panose="02020603050405020304" pitchFamily="18" charset="0"/>
                      </a:endParaRPr>
                    </a:p>
                  </a:txBody>
                  <a:tcPr marL="67235" marR="67235" marT="17431" marB="17431">
                    <a:solidFill>
                      <a:srgbClr val="37A76F"/>
                    </a:solidFill>
                  </a:tcPr>
                </a:tc>
                <a:tc>
                  <a:txBody>
                    <a:bodyPr/>
                    <a:lstStyle/>
                    <a:p>
                      <a:pPr algn="l">
                        <a:spcAft>
                          <a:spcPts val="300"/>
                        </a:spcAft>
                      </a:pPr>
                      <a:r>
                        <a:rPr lang="en-US" sz="1200" dirty="0">
                          <a:effectLst/>
                          <a:latin typeface="+mn-lt"/>
                          <a:ea typeface="Arial" panose="020B0604020202020204" pitchFamily="34" charset="0"/>
                          <a:cs typeface="Times New Roman" panose="02020603050405020304" pitchFamily="18" charset="0"/>
                        </a:rPr>
                        <a:t>Module 7</a:t>
                      </a:r>
                    </a:p>
                    <a:p>
                      <a:pPr algn="l">
                        <a:spcAft>
                          <a:spcPts val="300"/>
                        </a:spcAft>
                      </a:pPr>
                      <a:r>
                        <a:rPr lang="en-US" sz="1200" dirty="0">
                          <a:effectLst/>
                          <a:latin typeface="+mn-lt"/>
                          <a:ea typeface="Arial" panose="020B0604020202020204" pitchFamily="34" charset="0"/>
                          <a:cs typeface="Times New Roman" panose="02020603050405020304" pitchFamily="18" charset="0"/>
                        </a:rPr>
                        <a:t>Case studies (10) – A record of progress over 3 consecutive treatments</a:t>
                      </a:r>
                    </a:p>
                    <a:p>
                      <a:pPr algn="l">
                        <a:spcAft>
                          <a:spcPts val="300"/>
                        </a:spcAft>
                      </a:pPr>
                      <a:r>
                        <a:rPr lang="en-US" sz="1200" dirty="0">
                          <a:effectLst/>
                          <a:latin typeface="+mn-lt"/>
                          <a:ea typeface="Arial" panose="020B0604020202020204" pitchFamily="34" charset="0"/>
                          <a:cs typeface="Times New Roman" panose="02020603050405020304" pitchFamily="18" charset="0"/>
                        </a:rPr>
                        <a:t>Logbook – A record of practical experience of 100 hours of treatments completed outside of class.</a:t>
                      </a:r>
                    </a:p>
                  </a:txBody>
                  <a:tcPr marL="67235" marR="67235" marT="17431" marB="17431"/>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98234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 </a:t>
            </a:r>
            <a:br>
              <a:rPr lang="en-US" sz="3200"/>
            </a:br>
            <a:r>
              <a:rPr lang="en-US" sz="2600" spc="300">
                <a:solidFill>
                  <a:schemeClr val="tx1"/>
                </a:solidFill>
              </a:rPr>
              <a:t>Student Commitment</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86120" y="1773961"/>
            <a:ext cx="7663991" cy="4342856"/>
          </a:xfrm>
          <a:prstGeom prst="rect">
            <a:avLst/>
          </a:prstGeom>
        </p:spPr>
        <p:txBody>
          <a:bodyPr wrap="square">
            <a:spAutoFit/>
          </a:bodyPr>
          <a:lstStyle/>
          <a:p>
            <a:pPr>
              <a:lnSpc>
                <a:spcPct val="150000"/>
              </a:lnSpc>
            </a:pPr>
            <a:r>
              <a:rPr lang="en-US" sz="2400" dirty="0">
                <a:solidFill>
                  <a:srgbClr val="FF0000"/>
                </a:solidFill>
              </a:rPr>
              <a:t>To complete the Certificate in Bowen Therapy - International</a:t>
            </a:r>
          </a:p>
          <a:p>
            <a:pPr marL="285750" indent="-285750">
              <a:lnSpc>
                <a:spcPct val="150000"/>
              </a:lnSpc>
              <a:buFont typeface="Arial" panose="020B0604020202020204" pitchFamily="34" charset="0"/>
              <a:buChar char="•"/>
            </a:pPr>
            <a:r>
              <a:rPr lang="en-US" dirty="0"/>
              <a:t>Attend all modules 1-7 in order</a:t>
            </a:r>
          </a:p>
          <a:p>
            <a:pPr marL="285750" indent="-285750">
              <a:lnSpc>
                <a:spcPct val="150000"/>
              </a:lnSpc>
              <a:buFont typeface="Arial" panose="020B0604020202020204" pitchFamily="34" charset="0"/>
              <a:buChar char="•"/>
            </a:pPr>
            <a:r>
              <a:rPr lang="en-US" dirty="0">
                <a:solidFill>
                  <a:srgbClr val="0070C0"/>
                </a:solidFill>
              </a:rPr>
              <a:t>Practice the hands on Bowen Technique 2-3 hours per week</a:t>
            </a:r>
          </a:p>
          <a:p>
            <a:pPr marL="285750" indent="-285750">
              <a:lnSpc>
                <a:spcPct val="150000"/>
              </a:lnSpc>
              <a:buFont typeface="Arial" panose="020B0604020202020204" pitchFamily="34" charset="0"/>
              <a:buChar char="•"/>
            </a:pPr>
            <a:r>
              <a:rPr lang="en-US" dirty="0">
                <a:solidFill>
                  <a:srgbClr val="7030A0"/>
                </a:solidFill>
              </a:rPr>
              <a:t>Complete 10 case studies and log 100 practice hours satisfactory</a:t>
            </a:r>
          </a:p>
          <a:p>
            <a:pPr marL="285750" indent="-285750">
              <a:lnSpc>
                <a:spcPct val="150000"/>
              </a:lnSpc>
              <a:buFont typeface="Arial" panose="020B0604020202020204" pitchFamily="34" charset="0"/>
              <a:buChar char="•"/>
            </a:pPr>
            <a:r>
              <a:rPr lang="en-US" dirty="0">
                <a:solidFill>
                  <a:srgbClr val="05670A"/>
                </a:solidFill>
              </a:rPr>
              <a:t>Show competency skills of all procedures learnt at Module 7</a:t>
            </a:r>
          </a:p>
          <a:p>
            <a:pPr marL="285750" indent="-285750">
              <a:lnSpc>
                <a:spcPct val="150000"/>
              </a:lnSpc>
              <a:buFont typeface="Arial" panose="020B0604020202020204" pitchFamily="34" charset="0"/>
              <a:buChar char="•"/>
            </a:pPr>
            <a:r>
              <a:rPr lang="en-US" dirty="0"/>
              <a:t>Complete all distance units to a satisfactory level</a:t>
            </a:r>
          </a:p>
          <a:p>
            <a:pPr marL="285750" indent="-285750">
              <a:lnSpc>
                <a:spcPct val="150000"/>
              </a:lnSpc>
              <a:buFont typeface="Arial" panose="020B0604020202020204" pitchFamily="34" charset="0"/>
              <a:buChar char="•"/>
            </a:pPr>
            <a:r>
              <a:rPr lang="en-US" dirty="0">
                <a:solidFill>
                  <a:srgbClr val="C00000"/>
                </a:solidFill>
              </a:rPr>
              <a:t>2-3 hours per week dedicated to distance theory subjects</a:t>
            </a:r>
          </a:p>
          <a:p>
            <a:pPr marL="285750" indent="-285750">
              <a:lnSpc>
                <a:spcPct val="150000"/>
              </a:lnSpc>
              <a:buFont typeface="Arial" panose="020B0604020202020204" pitchFamily="34" charset="0"/>
              <a:buChar char="•"/>
            </a:pPr>
            <a:r>
              <a:rPr lang="en-US" dirty="0">
                <a:solidFill>
                  <a:srgbClr val="002060"/>
                </a:solidFill>
              </a:rPr>
              <a:t>Hold a current first aid certificate </a:t>
            </a:r>
          </a:p>
          <a:p>
            <a:pPr marL="285750" indent="-285750">
              <a:lnSpc>
                <a:spcPct val="150000"/>
              </a:lnSpc>
              <a:buFont typeface="Arial" panose="020B0604020202020204" pitchFamily="34" charset="0"/>
              <a:buChar char="•"/>
            </a:pPr>
            <a:r>
              <a:rPr lang="en-US" dirty="0">
                <a:solidFill>
                  <a:srgbClr val="7030A0"/>
                </a:solidFill>
              </a:rPr>
              <a:t>Complete the above within a 12-18 month timeframe</a:t>
            </a:r>
          </a:p>
          <a:p>
            <a:pPr>
              <a:lnSpc>
                <a:spcPct val="150000"/>
              </a:lnSpc>
            </a:pPr>
            <a:endParaRPr lang="en-US" dirty="0"/>
          </a:p>
        </p:txBody>
      </p:sp>
    </p:spTree>
    <p:extLst>
      <p:ext uri="{BB962C8B-B14F-4D97-AF65-F5344CB8AC3E}">
        <p14:creationId xmlns:p14="http://schemas.microsoft.com/office/powerpoint/2010/main" val="2291995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 </a:t>
            </a:r>
            <a:br>
              <a:rPr lang="en-US" sz="3200"/>
            </a:br>
            <a:r>
              <a:rPr lang="en-US" sz="2600" spc="300">
                <a:solidFill>
                  <a:schemeClr val="tx1"/>
                </a:solidFill>
              </a:rPr>
              <a:t>How will students be assessed?</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99592" y="1700808"/>
            <a:ext cx="7632848" cy="4062651"/>
          </a:xfrm>
          <a:prstGeom prst="rect">
            <a:avLst/>
          </a:prstGeom>
        </p:spPr>
        <p:txBody>
          <a:bodyPr wrap="square">
            <a:spAutoFit/>
          </a:bodyPr>
          <a:lstStyle/>
          <a:p>
            <a:pPr>
              <a:lnSpc>
                <a:spcPct val="150000"/>
              </a:lnSpc>
            </a:pPr>
            <a:r>
              <a:rPr lang="en-US" dirty="0">
                <a:solidFill>
                  <a:srgbClr val="05670A"/>
                </a:solidFill>
              </a:rPr>
              <a:t>Practical Skills</a:t>
            </a:r>
          </a:p>
          <a:p>
            <a:pPr marL="285750" indent="-285750">
              <a:lnSpc>
                <a:spcPct val="150000"/>
              </a:lnSpc>
              <a:buFont typeface="Arial" panose="020B0604020202020204" pitchFamily="34" charset="0"/>
              <a:buChar char="•"/>
            </a:pPr>
            <a:r>
              <a:rPr lang="en-US" sz="1600" dirty="0"/>
              <a:t>Assessed progressively during Modules 3-6</a:t>
            </a:r>
          </a:p>
          <a:p>
            <a:pPr marL="285750" indent="-285750">
              <a:lnSpc>
                <a:spcPct val="150000"/>
              </a:lnSpc>
              <a:buFont typeface="Arial" panose="020B0604020202020204" pitchFamily="34" charset="0"/>
              <a:buChar char="•"/>
            </a:pPr>
            <a:r>
              <a:rPr lang="en-US" sz="1600" dirty="0"/>
              <a:t>Specifically assessed at Module 7</a:t>
            </a:r>
          </a:p>
          <a:p>
            <a:pPr marL="285750" indent="-285750">
              <a:lnSpc>
                <a:spcPct val="150000"/>
              </a:lnSpc>
              <a:buFont typeface="Arial" panose="020B0604020202020204" pitchFamily="34" charset="0"/>
              <a:buChar char="•"/>
            </a:pPr>
            <a:r>
              <a:rPr lang="en-US" sz="1600" dirty="0"/>
              <a:t>100 hours Logbook practice</a:t>
            </a:r>
          </a:p>
          <a:p>
            <a:pPr marL="285750" indent="-285750">
              <a:lnSpc>
                <a:spcPct val="150000"/>
              </a:lnSpc>
              <a:buFont typeface="Arial" panose="020B0604020202020204" pitchFamily="34" charset="0"/>
              <a:buChar char="•"/>
            </a:pPr>
            <a:r>
              <a:rPr lang="en-US" sz="1600" dirty="0"/>
              <a:t>10 Case Studies (x3 sessions each)</a:t>
            </a:r>
          </a:p>
          <a:p>
            <a:pPr marL="285750" indent="-285750">
              <a:lnSpc>
                <a:spcPct val="150000"/>
              </a:lnSpc>
              <a:buFont typeface="Arial" panose="020B0604020202020204" pitchFamily="34" charset="0"/>
              <a:buChar char="•"/>
            </a:pPr>
            <a:r>
              <a:rPr lang="en-US" sz="1600" dirty="0"/>
              <a:t>In class written assessments at modules 3,4,5 &amp; 6 </a:t>
            </a:r>
          </a:p>
          <a:p>
            <a:pPr marL="285750" indent="-285750">
              <a:lnSpc>
                <a:spcPct val="150000"/>
              </a:lnSpc>
              <a:buFont typeface="Arial" panose="020B0604020202020204" pitchFamily="34" charset="0"/>
              <a:buChar char="•"/>
            </a:pPr>
            <a:endParaRPr lang="en-US" sz="600" dirty="0"/>
          </a:p>
          <a:p>
            <a:pPr>
              <a:lnSpc>
                <a:spcPct val="150000"/>
              </a:lnSpc>
            </a:pPr>
            <a:r>
              <a:rPr lang="en-US" dirty="0">
                <a:solidFill>
                  <a:srgbClr val="05670A"/>
                </a:solidFill>
              </a:rPr>
              <a:t>Theory / Online subjects</a:t>
            </a:r>
          </a:p>
          <a:p>
            <a:pPr marL="285750" indent="-285750">
              <a:lnSpc>
                <a:spcPct val="150000"/>
              </a:lnSpc>
              <a:buFont typeface="Arial" panose="020B0604020202020204" pitchFamily="34" charset="0"/>
              <a:buChar char="•"/>
            </a:pPr>
            <a:r>
              <a:rPr lang="en-US" sz="1600" dirty="0"/>
              <a:t>By individual assessors by email correspondence (BTA) as you complete each unit</a:t>
            </a:r>
          </a:p>
          <a:p>
            <a:pPr>
              <a:lnSpc>
                <a:spcPct val="150000"/>
              </a:lnSpc>
            </a:pPr>
            <a:endParaRPr lang="en-US" sz="1600" dirty="0"/>
          </a:p>
          <a:p>
            <a:pPr marL="285750" indent="-285750">
              <a:lnSpc>
                <a:spcPct val="150000"/>
              </a:lnSpc>
              <a:buFont typeface="Arial" panose="020B0604020202020204" pitchFamily="34" charset="0"/>
              <a:buChar char="•"/>
            </a:pPr>
            <a:endParaRPr lang="en-US"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0232" y="2664302"/>
            <a:ext cx="1574174" cy="1262087"/>
          </a:xfrm>
          <a:prstGeom prst="rect">
            <a:avLst/>
          </a:prstGeom>
        </p:spPr>
      </p:pic>
    </p:spTree>
    <p:extLst>
      <p:ext uri="{BB962C8B-B14F-4D97-AF65-F5344CB8AC3E}">
        <p14:creationId xmlns:p14="http://schemas.microsoft.com/office/powerpoint/2010/main" val="709771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Morning Tea</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Content Placeholder 3"/>
          <p:cNvPicPr>
            <a:picLocks noGrp="1" noChangeAspect="1"/>
          </p:cNvPicPr>
          <p:nvPr>
            <p:ph idx="1"/>
          </p:nvPr>
        </p:nvPicPr>
        <p:blipFill rotWithShape="1">
          <a:blip r:embed="rId5" cstate="screen">
            <a:extLst>
              <a:ext uri="{28A0092B-C50C-407E-A947-70E740481C1C}">
                <a14:useLocalDpi xmlns:a14="http://schemas.microsoft.com/office/drawing/2010/main"/>
              </a:ext>
            </a:extLst>
          </a:blip>
          <a:srcRect/>
          <a:stretch/>
        </p:blipFill>
        <p:spPr>
          <a:xfrm>
            <a:off x="4700983" y="2348880"/>
            <a:ext cx="3903465" cy="2736304"/>
          </a:xfrm>
          <a:prstGeom prst="roundRect">
            <a:avLst>
              <a:gd name="adj" fmla="val 8594"/>
            </a:avLst>
          </a:prstGeom>
          <a:solidFill>
            <a:srgbClr val="FFFFFF">
              <a:shade val="85000"/>
            </a:srgbClr>
          </a:solidFill>
          <a:ln w="38100">
            <a:solidFill>
              <a:schemeClr val="accent1"/>
            </a:solidFill>
          </a:ln>
          <a:effectLst>
            <a:reflection blurRad="12700" stA="38000" endPos="28000" dist="5000" dir="5400000" sy="-100000" algn="bl" rotWithShape="0"/>
          </a:effectLst>
        </p:spPr>
      </p:pic>
      <p:sp>
        <p:nvSpPr>
          <p:cNvPr id="7" name="Rectangle 6"/>
          <p:cNvSpPr/>
          <p:nvPr/>
        </p:nvSpPr>
        <p:spPr>
          <a:xfrm>
            <a:off x="539552" y="1988840"/>
            <a:ext cx="4320480" cy="1508105"/>
          </a:xfrm>
          <a:prstGeom prst="rect">
            <a:avLst/>
          </a:prstGeom>
        </p:spPr>
        <p:txBody>
          <a:bodyPr wrap="square">
            <a:spAutoFit/>
          </a:bodyPr>
          <a:lstStyle/>
          <a:p>
            <a:pPr>
              <a:spcAft>
                <a:spcPts val="1200"/>
              </a:spcAft>
              <a:buClr>
                <a:srgbClr val="05670A"/>
              </a:buClr>
            </a:pPr>
            <a:r>
              <a:rPr lang="en-US" dirty="0">
                <a:solidFill>
                  <a:schemeClr val="tx1">
                    <a:lumMod val="75000"/>
                    <a:lumOff val="25000"/>
                  </a:schemeClr>
                </a:solidFill>
              </a:rPr>
              <a:t>Please complete and return these forms -</a:t>
            </a:r>
          </a:p>
          <a:p>
            <a:pPr marL="342900" indent="-342900">
              <a:spcAft>
                <a:spcPts val="600"/>
              </a:spcAft>
              <a:buClr>
                <a:srgbClr val="05670A"/>
              </a:buClr>
              <a:buFont typeface="Arial" panose="020B0604020202020204" pitchFamily="34" charset="0"/>
              <a:buChar char="•"/>
            </a:pPr>
            <a:r>
              <a:rPr lang="en-US" dirty="0">
                <a:solidFill>
                  <a:srgbClr val="0070C0"/>
                </a:solidFill>
              </a:rPr>
              <a:t>Bowtech Registration</a:t>
            </a:r>
          </a:p>
          <a:p>
            <a:pPr marL="342900" indent="-342900">
              <a:spcAft>
                <a:spcPts val="600"/>
              </a:spcAft>
              <a:buClr>
                <a:srgbClr val="05670A"/>
              </a:buClr>
              <a:buFont typeface="Arial" panose="020B0604020202020204" pitchFamily="34" charset="0"/>
              <a:buChar char="•"/>
            </a:pPr>
            <a:r>
              <a:rPr lang="en-US" dirty="0"/>
              <a:t>Register of Hours signed?</a:t>
            </a:r>
          </a:p>
          <a:p>
            <a:pPr marL="342900" indent="-342900">
              <a:spcAft>
                <a:spcPts val="600"/>
              </a:spcAft>
              <a:buClr>
                <a:srgbClr val="05670A"/>
              </a:buClr>
              <a:buFont typeface="Arial" panose="020B0604020202020204" pitchFamily="34" charset="0"/>
              <a:buChar char="•"/>
            </a:pPr>
            <a:r>
              <a:rPr lang="en-US" dirty="0">
                <a:solidFill>
                  <a:srgbClr val="0070C0"/>
                </a:solidFill>
              </a:rPr>
              <a:t>Mod 1 Payment - receipts issued</a:t>
            </a:r>
          </a:p>
        </p:txBody>
      </p:sp>
    </p:spTree>
    <p:extLst>
      <p:ext uri="{BB962C8B-B14F-4D97-AF65-F5344CB8AC3E}">
        <p14:creationId xmlns:p14="http://schemas.microsoft.com/office/powerpoint/2010/main" val="3516912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solidFill>
                  <a:schemeClr val="tx1"/>
                </a:solidFill>
              </a:rPr>
              <a:t>What is the Bowen Technique?</a:t>
            </a:r>
            <a:r>
              <a:rPr lang="en-US" sz="2600"/>
              <a:t>	</a:t>
            </a:r>
            <a:br>
              <a:rPr lang="en-US" sz="2600"/>
            </a:br>
            <a:r>
              <a:rPr lang="en-US" sz="2600"/>
              <a:t>Page vii                </a:t>
            </a:r>
            <a:endParaRPr lang="en-US" sz="2600"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74623" y="2780928"/>
            <a:ext cx="4320480" cy="2139047"/>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Muscle &amp; connective tissue therapy </a:t>
            </a:r>
          </a:p>
          <a:p>
            <a:pPr marL="342900" indent="-342900">
              <a:spcAft>
                <a:spcPts val="600"/>
              </a:spcAft>
              <a:buClr>
                <a:srgbClr val="05670A"/>
              </a:buClr>
              <a:buFont typeface="Arial" panose="020B0604020202020204" pitchFamily="34" charset="0"/>
              <a:buChar char="•"/>
            </a:pPr>
            <a:r>
              <a:rPr lang="en-US">
                <a:solidFill>
                  <a:srgbClr val="05670A"/>
                </a:solidFill>
              </a:rPr>
              <a:t>Tom Bowen Geelong</a:t>
            </a:r>
          </a:p>
          <a:p>
            <a:pPr marL="342900" indent="-342900">
              <a:spcAft>
                <a:spcPts val="600"/>
              </a:spcAft>
              <a:buClr>
                <a:srgbClr val="05670A"/>
              </a:buClr>
              <a:buFont typeface="Arial" panose="020B0604020202020204" pitchFamily="34" charset="0"/>
              <a:buChar char="•"/>
            </a:pPr>
            <a:r>
              <a:rPr lang="en-US">
                <a:solidFill>
                  <a:srgbClr val="0070C0"/>
                </a:solidFill>
              </a:rPr>
              <a:t>Measured inputs </a:t>
            </a:r>
          </a:p>
          <a:p>
            <a:pPr marL="342900" indent="-342900">
              <a:spcAft>
                <a:spcPts val="600"/>
              </a:spcAft>
              <a:buClr>
                <a:srgbClr val="05670A"/>
              </a:buClr>
              <a:buFont typeface="Arial" panose="020B0604020202020204" pitchFamily="34" charset="0"/>
              <a:buChar char="•"/>
            </a:pPr>
            <a:r>
              <a:rPr lang="en-US">
                <a:solidFill>
                  <a:srgbClr val="C00000"/>
                </a:solidFill>
              </a:rPr>
              <a:t>Holistic</a:t>
            </a:r>
          </a:p>
          <a:p>
            <a:pPr marL="342900" indent="-342900">
              <a:spcAft>
                <a:spcPts val="600"/>
              </a:spcAft>
              <a:buClr>
                <a:srgbClr val="05670A"/>
              </a:buClr>
              <a:buFont typeface="Arial" panose="020B0604020202020204" pitchFamily="34" charset="0"/>
              <a:buChar char="•"/>
            </a:pPr>
            <a:r>
              <a:rPr lang="en-US">
                <a:solidFill>
                  <a:srgbClr val="7030A0"/>
                </a:solidFill>
              </a:rPr>
              <a:t>The body’s innate healing mechanisms</a:t>
            </a:r>
          </a:p>
          <a:p>
            <a:pPr marL="342900" indent="-342900">
              <a:spcAft>
                <a:spcPts val="600"/>
              </a:spcAft>
              <a:buClr>
                <a:srgbClr val="05670A"/>
              </a:buClr>
              <a:buFont typeface="Arial" panose="020B0604020202020204" pitchFamily="34" charset="0"/>
              <a:buChar char="•"/>
            </a:pPr>
            <a:r>
              <a:rPr lang="en-US"/>
              <a:t>Appropriate to use for all individuals </a:t>
            </a:r>
          </a:p>
        </p:txBody>
      </p:sp>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580112" y="2348880"/>
            <a:ext cx="2585864" cy="3124584"/>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676880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solidFill>
                  <a:schemeClr val="tx1"/>
                </a:solidFill>
              </a:rPr>
              <a:t>Autonomic nervous system</a:t>
            </a:r>
            <a:r>
              <a:rPr lang="en-US" sz="2600"/>
              <a:t>	</a:t>
            </a:r>
            <a:br>
              <a:rPr lang="en-US" sz="2600"/>
            </a:br>
            <a:r>
              <a:rPr lang="en-US" sz="2600"/>
              <a:t>Page vii                </a:t>
            </a:r>
            <a:endParaRPr lang="en-US" sz="2600"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flipH="1">
            <a:off x="2945364" y="2356486"/>
            <a:ext cx="3130533" cy="3880826"/>
          </a:xfrm>
          <a:prstGeom prst="rect">
            <a:avLst/>
          </a:prstGeom>
        </p:spPr>
      </p:pic>
      <p:sp>
        <p:nvSpPr>
          <p:cNvPr id="10" name="TextBox 9"/>
          <p:cNvSpPr txBox="1"/>
          <p:nvPr/>
        </p:nvSpPr>
        <p:spPr>
          <a:xfrm>
            <a:off x="5137652" y="1771711"/>
            <a:ext cx="2242660" cy="584775"/>
          </a:xfrm>
          <a:prstGeom prst="rect">
            <a:avLst/>
          </a:prstGeom>
          <a:noFill/>
        </p:spPr>
        <p:txBody>
          <a:bodyPr wrap="square" rtlCol="0">
            <a:spAutoFit/>
          </a:bodyPr>
          <a:lstStyle/>
          <a:p>
            <a:r>
              <a:rPr lang="en-AU" sz="1600" b="1">
                <a:solidFill>
                  <a:srgbClr val="30A03D"/>
                </a:solidFill>
              </a:rPr>
              <a:t>Parasympathetic</a:t>
            </a:r>
          </a:p>
          <a:p>
            <a:r>
              <a:rPr lang="en-AU" sz="1600">
                <a:solidFill>
                  <a:srgbClr val="30A03D"/>
                </a:solidFill>
              </a:rPr>
              <a:t>(Rest and digest)</a:t>
            </a:r>
          </a:p>
        </p:txBody>
      </p:sp>
      <p:sp>
        <p:nvSpPr>
          <p:cNvPr id="11" name="TextBox 10"/>
          <p:cNvSpPr txBox="1"/>
          <p:nvPr/>
        </p:nvSpPr>
        <p:spPr>
          <a:xfrm>
            <a:off x="1825260" y="1771711"/>
            <a:ext cx="1989029" cy="584775"/>
          </a:xfrm>
          <a:prstGeom prst="rect">
            <a:avLst/>
          </a:prstGeom>
          <a:noFill/>
        </p:spPr>
        <p:txBody>
          <a:bodyPr wrap="square" rtlCol="0">
            <a:spAutoFit/>
          </a:bodyPr>
          <a:lstStyle/>
          <a:p>
            <a:pPr algn="r"/>
            <a:r>
              <a:rPr lang="en-AU" sz="1600" b="1">
                <a:solidFill>
                  <a:srgbClr val="FF0000"/>
                </a:solidFill>
              </a:rPr>
              <a:t>Sympathetic</a:t>
            </a:r>
          </a:p>
          <a:p>
            <a:pPr algn="r"/>
            <a:r>
              <a:rPr lang="en-AU" sz="1600">
                <a:solidFill>
                  <a:srgbClr val="FF0000"/>
                </a:solidFill>
              </a:rPr>
              <a:t>(Fight or flight)</a:t>
            </a:r>
          </a:p>
        </p:txBody>
      </p:sp>
      <p:sp>
        <p:nvSpPr>
          <p:cNvPr id="12" name="TextBox 11"/>
          <p:cNvSpPr txBox="1"/>
          <p:nvPr/>
        </p:nvSpPr>
        <p:spPr>
          <a:xfrm>
            <a:off x="611561" y="2492896"/>
            <a:ext cx="2333803" cy="4124206"/>
          </a:xfrm>
          <a:prstGeom prst="rect">
            <a:avLst/>
          </a:prstGeom>
          <a:noFill/>
        </p:spPr>
        <p:txBody>
          <a:bodyPr wrap="square" rtlCol="0">
            <a:spAutoFit/>
          </a:bodyPr>
          <a:lstStyle/>
          <a:p>
            <a:pPr algn="r"/>
            <a:r>
              <a:rPr lang="en-AU" sz="1400" b="1">
                <a:solidFill>
                  <a:srgbClr val="FF0000"/>
                </a:solidFill>
              </a:rPr>
              <a:t>Dilate pupil</a:t>
            </a:r>
          </a:p>
          <a:p>
            <a:pPr algn="r"/>
            <a:endParaRPr lang="en-AU" sz="1400"/>
          </a:p>
          <a:p>
            <a:pPr algn="r"/>
            <a:endParaRPr lang="en-AU" sz="400"/>
          </a:p>
          <a:p>
            <a:pPr algn="r"/>
            <a:r>
              <a:rPr lang="en-AU" sz="1400"/>
              <a:t>Inhibit Salivation</a:t>
            </a:r>
          </a:p>
          <a:p>
            <a:pPr algn="r"/>
            <a:endParaRPr lang="en-AU" sz="1400"/>
          </a:p>
          <a:p>
            <a:pPr algn="r"/>
            <a:endParaRPr lang="en-AU" sz="400"/>
          </a:p>
          <a:p>
            <a:pPr algn="r"/>
            <a:endParaRPr lang="en-AU" sz="400"/>
          </a:p>
          <a:p>
            <a:pPr algn="r"/>
            <a:r>
              <a:rPr lang="en-AU" sz="1400" b="1">
                <a:solidFill>
                  <a:srgbClr val="FF0000"/>
                </a:solidFill>
              </a:rPr>
              <a:t>Accelerates Heart</a:t>
            </a:r>
            <a:endParaRPr lang="en-AU" sz="1400"/>
          </a:p>
          <a:p>
            <a:pPr algn="r"/>
            <a:endParaRPr lang="en-AU" sz="1400"/>
          </a:p>
          <a:p>
            <a:pPr algn="r"/>
            <a:endParaRPr lang="en-AU" sz="400"/>
          </a:p>
          <a:p>
            <a:pPr algn="r"/>
            <a:endParaRPr lang="en-AU" sz="400"/>
          </a:p>
          <a:p>
            <a:pPr algn="r"/>
            <a:endParaRPr lang="en-AU" sz="400"/>
          </a:p>
          <a:p>
            <a:pPr algn="r"/>
            <a:r>
              <a:rPr lang="en-AU" sz="1400" b="1">
                <a:solidFill>
                  <a:srgbClr val="FF0000"/>
                </a:solidFill>
              </a:rPr>
              <a:t>Dilate bronchi</a:t>
            </a:r>
          </a:p>
          <a:p>
            <a:pPr algn="r"/>
            <a:endParaRPr lang="en-AU" sz="1400"/>
          </a:p>
          <a:p>
            <a:pPr algn="r"/>
            <a:endParaRPr lang="en-AU" sz="400"/>
          </a:p>
          <a:p>
            <a:pPr algn="r"/>
            <a:endParaRPr lang="en-AU" sz="400"/>
          </a:p>
          <a:p>
            <a:pPr algn="r"/>
            <a:r>
              <a:rPr lang="en-AU" sz="1400" b="1">
                <a:solidFill>
                  <a:srgbClr val="FF0000"/>
                </a:solidFill>
              </a:rPr>
              <a:t>Stimulates Glucose release</a:t>
            </a:r>
          </a:p>
          <a:p>
            <a:pPr algn="r"/>
            <a:endParaRPr lang="en-AU" sz="1400"/>
          </a:p>
          <a:p>
            <a:pPr algn="r"/>
            <a:endParaRPr lang="en-AU" sz="400"/>
          </a:p>
          <a:p>
            <a:pPr algn="r"/>
            <a:endParaRPr lang="en-AU" sz="400"/>
          </a:p>
          <a:p>
            <a:pPr algn="r"/>
            <a:endParaRPr lang="en-AU" sz="400"/>
          </a:p>
          <a:p>
            <a:pPr algn="r"/>
            <a:r>
              <a:rPr lang="en-AU" sz="1400" b="1">
                <a:solidFill>
                  <a:srgbClr val="FF0000"/>
                </a:solidFill>
              </a:rPr>
              <a:t>Accelerates adrenaline</a:t>
            </a:r>
          </a:p>
          <a:p>
            <a:pPr algn="r"/>
            <a:endParaRPr lang="en-AU" sz="400"/>
          </a:p>
          <a:p>
            <a:pPr algn="r"/>
            <a:endParaRPr lang="en-AU" sz="400"/>
          </a:p>
          <a:p>
            <a:pPr algn="r"/>
            <a:endParaRPr lang="en-AU" sz="400"/>
          </a:p>
          <a:p>
            <a:pPr algn="r"/>
            <a:endParaRPr lang="en-AU" sz="400"/>
          </a:p>
          <a:p>
            <a:pPr algn="r"/>
            <a:endParaRPr lang="en-AU" sz="400"/>
          </a:p>
          <a:p>
            <a:pPr algn="r"/>
            <a:endParaRPr lang="en-AU" sz="400"/>
          </a:p>
          <a:p>
            <a:pPr algn="r"/>
            <a:r>
              <a:rPr lang="en-AU" sz="1400"/>
              <a:t>Relaxes bladder</a:t>
            </a:r>
          </a:p>
          <a:p>
            <a:endParaRPr lang="en-AU" sz="1200"/>
          </a:p>
          <a:p>
            <a:endParaRPr lang="en-AU" sz="1400"/>
          </a:p>
        </p:txBody>
      </p:sp>
      <p:sp>
        <p:nvSpPr>
          <p:cNvPr id="13" name="TextBox 12"/>
          <p:cNvSpPr txBox="1"/>
          <p:nvPr/>
        </p:nvSpPr>
        <p:spPr>
          <a:xfrm>
            <a:off x="6289215" y="2492896"/>
            <a:ext cx="2099209" cy="4401205"/>
          </a:xfrm>
          <a:prstGeom prst="rect">
            <a:avLst/>
          </a:prstGeom>
          <a:noFill/>
        </p:spPr>
        <p:txBody>
          <a:bodyPr wrap="square" rtlCol="0">
            <a:spAutoFit/>
          </a:bodyPr>
          <a:lstStyle/>
          <a:p>
            <a:r>
              <a:rPr lang="en-AU" sz="1400"/>
              <a:t>Constrict pupil</a:t>
            </a:r>
          </a:p>
          <a:p>
            <a:endParaRPr lang="en-AU" sz="400"/>
          </a:p>
          <a:p>
            <a:endParaRPr lang="en-AU" sz="400"/>
          </a:p>
          <a:p>
            <a:endParaRPr lang="en-AU" sz="400"/>
          </a:p>
          <a:p>
            <a:endParaRPr lang="en-AU" sz="400"/>
          </a:p>
          <a:p>
            <a:endParaRPr lang="en-AU" sz="400"/>
          </a:p>
          <a:p>
            <a:r>
              <a:rPr lang="en-AU" sz="1400" b="1">
                <a:solidFill>
                  <a:srgbClr val="30A03D"/>
                </a:solidFill>
              </a:rPr>
              <a:t>Stimulates Salivation</a:t>
            </a:r>
          </a:p>
          <a:p>
            <a:endParaRPr lang="en-AU" sz="1400"/>
          </a:p>
          <a:p>
            <a:endParaRPr lang="en-AU" sz="700"/>
          </a:p>
          <a:p>
            <a:r>
              <a:rPr lang="en-AU" sz="1400"/>
              <a:t>Slows Heart</a:t>
            </a:r>
          </a:p>
          <a:p>
            <a:endParaRPr lang="en-AU" sz="1400"/>
          </a:p>
          <a:p>
            <a:endParaRPr lang="en-AU" sz="400"/>
          </a:p>
          <a:p>
            <a:endParaRPr lang="en-AU" sz="400"/>
          </a:p>
          <a:p>
            <a:r>
              <a:rPr lang="en-AU" sz="1400"/>
              <a:t>Constrict bronchi</a:t>
            </a:r>
          </a:p>
          <a:p>
            <a:endParaRPr lang="en-AU" sz="1400"/>
          </a:p>
          <a:p>
            <a:endParaRPr lang="en-AU" sz="400"/>
          </a:p>
          <a:p>
            <a:r>
              <a:rPr lang="en-AU" sz="1400" b="1">
                <a:solidFill>
                  <a:srgbClr val="30A03D"/>
                </a:solidFill>
              </a:rPr>
              <a:t>Stimulates Digestion</a:t>
            </a:r>
          </a:p>
          <a:p>
            <a:endParaRPr lang="en-AU" sz="700" b="1">
              <a:solidFill>
                <a:srgbClr val="30A03D"/>
              </a:solidFill>
            </a:endParaRPr>
          </a:p>
          <a:p>
            <a:endParaRPr lang="en-AU" sz="700" b="1">
              <a:solidFill>
                <a:srgbClr val="30A03D"/>
              </a:solidFill>
            </a:endParaRPr>
          </a:p>
          <a:p>
            <a:endParaRPr lang="en-AU" sz="700" b="1">
              <a:solidFill>
                <a:srgbClr val="30A03D"/>
              </a:solidFill>
            </a:endParaRPr>
          </a:p>
          <a:p>
            <a:r>
              <a:rPr lang="en-AU" sz="1400" b="1">
                <a:solidFill>
                  <a:srgbClr val="30A03D"/>
                </a:solidFill>
              </a:rPr>
              <a:t>Stimulates Bile release</a:t>
            </a:r>
          </a:p>
          <a:p>
            <a:endParaRPr lang="en-AU" sz="700"/>
          </a:p>
          <a:p>
            <a:endParaRPr lang="en-AU" sz="700"/>
          </a:p>
          <a:p>
            <a:r>
              <a:rPr lang="en-AU" sz="1400" b="1">
                <a:solidFill>
                  <a:srgbClr val="30A03D"/>
                </a:solidFill>
              </a:rPr>
              <a:t>Stimulates Peristalsis</a:t>
            </a:r>
          </a:p>
          <a:p>
            <a:endParaRPr lang="en-AU" sz="700"/>
          </a:p>
          <a:p>
            <a:endParaRPr lang="en-AU" sz="700"/>
          </a:p>
          <a:p>
            <a:r>
              <a:rPr lang="en-AU" sz="1400"/>
              <a:t>Contracts bladder</a:t>
            </a:r>
          </a:p>
          <a:p>
            <a:endParaRPr lang="en-AU" sz="1400"/>
          </a:p>
          <a:p>
            <a:endParaRPr lang="en-AU" sz="1400"/>
          </a:p>
        </p:txBody>
      </p:sp>
      <p:pic>
        <p:nvPicPr>
          <p:cNvPr id="7" name="Picture 6" descr="A picture containing thing&#10;&#10;Description generated with high confidence"/>
          <p:cNvPicPr>
            <a:picLocks noChangeAspect="1"/>
          </p:cNvPicPr>
          <p:nvPr/>
        </p:nvPicPr>
        <p:blipFill rotWithShape="1">
          <a:blip r:embed="rId6" cstate="print">
            <a:extLst>
              <a:ext uri="{28A0092B-C50C-407E-A947-70E740481C1C}">
                <a14:useLocalDpi xmlns:a14="http://schemas.microsoft.com/office/drawing/2010/main" val="0"/>
              </a:ext>
            </a:extLst>
          </a:blip>
          <a:srcRect l="7789" r="4978"/>
          <a:stretch/>
        </p:blipFill>
        <p:spPr>
          <a:xfrm>
            <a:off x="3814290" y="2204864"/>
            <a:ext cx="1371406" cy="3916666"/>
          </a:xfrm>
          <a:prstGeom prst="rect">
            <a:avLst/>
          </a:prstGeom>
        </p:spPr>
      </p:pic>
      <p:sp>
        <p:nvSpPr>
          <p:cNvPr id="15" name="Rectangle 14"/>
          <p:cNvSpPr/>
          <p:nvPr/>
        </p:nvSpPr>
        <p:spPr>
          <a:xfrm>
            <a:off x="4932040" y="5733256"/>
            <a:ext cx="448403" cy="474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6" name="Picture 15"/>
          <p:cNvPicPr>
            <a:picLocks noChangeAspect="1"/>
          </p:cNvPicPr>
          <p:nvPr/>
        </p:nvPicPr>
        <p:blipFill rotWithShape="1">
          <a:blip r:embed="rId5">
            <a:extLst>
              <a:ext uri="{28A0092B-C50C-407E-A947-70E740481C1C}">
                <a14:useLocalDpi xmlns:a14="http://schemas.microsoft.com/office/drawing/2010/main"/>
              </a:ext>
            </a:extLst>
          </a:blip>
          <a:srcRect l="23005" t="86795" r="58593" b="21"/>
          <a:stretch/>
        </p:blipFill>
        <p:spPr>
          <a:xfrm flipH="1">
            <a:off x="4860032" y="5799763"/>
            <a:ext cx="576065" cy="511662"/>
          </a:xfrm>
          <a:prstGeom prst="rect">
            <a:avLst/>
          </a:prstGeom>
        </p:spPr>
      </p:pic>
      <p:sp>
        <p:nvSpPr>
          <p:cNvPr id="8" name="Rectangle 7"/>
          <p:cNvSpPr/>
          <p:nvPr/>
        </p:nvSpPr>
        <p:spPr>
          <a:xfrm>
            <a:off x="2945364" y="5762846"/>
            <a:ext cx="1338604" cy="4744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p:cNvPicPr>
            <a:picLocks noChangeAspect="1"/>
          </p:cNvPicPr>
          <p:nvPr/>
        </p:nvPicPr>
        <p:blipFill rotWithShape="1">
          <a:blip r:embed="rId5">
            <a:extLst>
              <a:ext uri="{28A0092B-C50C-407E-A947-70E740481C1C}">
                <a14:useLocalDpi xmlns:a14="http://schemas.microsoft.com/office/drawing/2010/main"/>
              </a:ext>
            </a:extLst>
          </a:blip>
          <a:srcRect l="23005" t="86795" r="58593" b="21"/>
          <a:stretch/>
        </p:blipFill>
        <p:spPr>
          <a:xfrm flipH="1">
            <a:off x="3491880" y="5792397"/>
            <a:ext cx="576065" cy="511662"/>
          </a:xfrm>
          <a:prstGeom prst="rect">
            <a:avLst/>
          </a:prstGeom>
        </p:spPr>
      </p:pic>
    </p:spTree>
    <p:extLst>
      <p:ext uri="{BB962C8B-B14F-4D97-AF65-F5344CB8AC3E}">
        <p14:creationId xmlns:p14="http://schemas.microsoft.com/office/powerpoint/2010/main" val="2328264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solidFill>
                  <a:schemeClr val="tx1"/>
                </a:solidFill>
              </a:rPr>
              <a:t>Bowen Technique sessions</a:t>
            </a:r>
            <a:r>
              <a:rPr lang="en-US" sz="2600"/>
              <a:t>	</a:t>
            </a:r>
            <a:br>
              <a:rPr lang="en-US" sz="2600"/>
            </a:br>
            <a:r>
              <a:rPr lang="en-US" sz="2600"/>
              <a:t>Page vii                </a:t>
            </a:r>
            <a:endParaRPr lang="en-US" sz="2600"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5004048" y="2564904"/>
            <a:ext cx="3593976" cy="2492990"/>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Anywhere</a:t>
            </a:r>
          </a:p>
          <a:p>
            <a:pPr marL="342900" indent="-342900">
              <a:spcAft>
                <a:spcPts val="600"/>
              </a:spcAft>
              <a:buClr>
                <a:srgbClr val="05670A"/>
              </a:buClr>
              <a:buFont typeface="Arial" panose="020B0604020202020204" pitchFamily="34" charset="0"/>
              <a:buChar char="•"/>
            </a:pPr>
            <a:r>
              <a:rPr lang="en-US">
                <a:solidFill>
                  <a:srgbClr val="05670A"/>
                </a:solidFill>
              </a:rPr>
              <a:t>15 - 45 minutes</a:t>
            </a:r>
          </a:p>
          <a:p>
            <a:pPr marL="342900" indent="-342900">
              <a:spcAft>
                <a:spcPts val="600"/>
              </a:spcAft>
              <a:buClr>
                <a:srgbClr val="05670A"/>
              </a:buClr>
              <a:buFont typeface="Arial" panose="020B0604020202020204" pitchFamily="34" charset="0"/>
              <a:buChar char="•"/>
            </a:pPr>
            <a:r>
              <a:rPr lang="en-US">
                <a:solidFill>
                  <a:srgbClr val="7030A0"/>
                </a:solidFill>
              </a:rPr>
              <a:t>Gentle but purposeful</a:t>
            </a:r>
          </a:p>
          <a:p>
            <a:pPr marL="342900" indent="-342900">
              <a:spcAft>
                <a:spcPts val="600"/>
              </a:spcAft>
              <a:buClr>
                <a:srgbClr val="05670A"/>
              </a:buClr>
              <a:buFont typeface="Arial" panose="020B0604020202020204" pitchFamily="34" charset="0"/>
              <a:buChar char="•"/>
            </a:pPr>
            <a:r>
              <a:rPr lang="en-US">
                <a:solidFill>
                  <a:srgbClr val="0070C0"/>
                </a:solidFill>
              </a:rPr>
              <a:t>No forceful manipulation</a:t>
            </a:r>
          </a:p>
          <a:p>
            <a:pPr marL="342900" indent="-342900">
              <a:spcAft>
                <a:spcPts val="600"/>
              </a:spcAft>
              <a:buClr>
                <a:srgbClr val="05670A"/>
              </a:buClr>
              <a:buFont typeface="Arial" panose="020B0604020202020204" pitchFamily="34" charset="0"/>
              <a:buChar char="•"/>
            </a:pPr>
            <a:r>
              <a:rPr lang="en-US">
                <a:solidFill>
                  <a:srgbClr val="C00000"/>
                </a:solidFill>
              </a:rPr>
              <a:t>Minimal intervention</a:t>
            </a:r>
          </a:p>
          <a:p>
            <a:pPr marL="342900" indent="-342900">
              <a:spcAft>
                <a:spcPts val="600"/>
              </a:spcAft>
              <a:buClr>
                <a:srgbClr val="05670A"/>
              </a:buClr>
              <a:buFont typeface="Arial" panose="020B0604020202020204" pitchFamily="34" charset="0"/>
              <a:buChar char="•"/>
            </a:pPr>
            <a:r>
              <a:rPr lang="en-US"/>
              <a:t>Responses for up to 5 days </a:t>
            </a:r>
          </a:p>
          <a:p>
            <a:pPr marL="342900" indent="-342900">
              <a:spcAft>
                <a:spcPts val="600"/>
              </a:spcAft>
              <a:buClr>
                <a:srgbClr val="05670A"/>
              </a:buClr>
              <a:buFont typeface="Arial" panose="020B0604020202020204" pitchFamily="34" charset="0"/>
              <a:buChar char="•"/>
            </a:pPr>
            <a:r>
              <a:rPr lang="en-US">
                <a:solidFill>
                  <a:srgbClr val="FC08FC"/>
                </a:solidFill>
              </a:rPr>
              <a:t>No other treatments for 5 days</a:t>
            </a:r>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584" y="2689622"/>
            <a:ext cx="3562656" cy="2376264"/>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3283781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solidFill>
                  <a:schemeClr val="tx1"/>
                </a:solidFill>
              </a:rPr>
              <a:t>Why is Bowen so Unique?</a:t>
            </a:r>
            <a:r>
              <a:rPr lang="en-US" sz="2600"/>
              <a:t>	</a:t>
            </a:r>
            <a:br>
              <a:rPr lang="en-US" sz="2600"/>
            </a:br>
            <a:r>
              <a:rPr lang="en-US" sz="2600"/>
              <a:t>Page vii                </a:t>
            </a:r>
            <a:endParaRPr lang="en-US" sz="2600"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Rectangle 7"/>
          <p:cNvSpPr/>
          <p:nvPr/>
        </p:nvSpPr>
        <p:spPr>
          <a:xfrm>
            <a:off x="1669922" y="1988840"/>
            <a:ext cx="6358462" cy="1077218"/>
          </a:xfrm>
          <a:prstGeom prst="rect">
            <a:avLst/>
          </a:prstGeom>
        </p:spPr>
        <p:txBody>
          <a:bodyPr wrap="square">
            <a:spAutoFit/>
          </a:bodyPr>
          <a:lstStyle/>
          <a:p>
            <a:pPr marL="285750" indent="-285750">
              <a:spcAft>
                <a:spcPts val="600"/>
              </a:spcAft>
              <a:buClr>
                <a:srgbClr val="05670A"/>
              </a:buClr>
              <a:buFont typeface="Arial" panose="020B0604020202020204" pitchFamily="34" charset="0"/>
              <a:buChar char="•"/>
            </a:pPr>
            <a:r>
              <a:rPr lang="en-US"/>
              <a:t>Other modalities - practitioner imposes corrections</a:t>
            </a:r>
          </a:p>
          <a:p>
            <a:pPr marL="285750" indent="-285750">
              <a:spcAft>
                <a:spcPts val="600"/>
              </a:spcAft>
              <a:buClr>
                <a:srgbClr val="05670A"/>
              </a:buClr>
              <a:buFont typeface="Arial" panose="020B0604020202020204" pitchFamily="34" charset="0"/>
              <a:buChar char="•"/>
            </a:pPr>
            <a:r>
              <a:rPr lang="en-US"/>
              <a:t>Bowen – allows healing with minimal intervention</a:t>
            </a:r>
          </a:p>
          <a:p>
            <a:pPr marL="285750" indent="-285750">
              <a:spcAft>
                <a:spcPts val="600"/>
              </a:spcAft>
              <a:buClr>
                <a:srgbClr val="05670A"/>
              </a:buClr>
              <a:buFont typeface="Arial" panose="020B0604020202020204" pitchFamily="34" charset="0"/>
              <a:buChar char="•"/>
            </a:pPr>
            <a:r>
              <a:rPr lang="en-US"/>
              <a:t>Bowen – works with body’s natural ability to regulate itself</a:t>
            </a:r>
          </a:p>
        </p:txBody>
      </p:sp>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843808" y="3429000"/>
            <a:ext cx="3240360" cy="2442655"/>
          </a:xfrm>
          <a:prstGeom prst="roundRect">
            <a:avLst>
              <a:gd name="adj" fmla="val 8594"/>
            </a:avLst>
          </a:prstGeom>
          <a:solidFill>
            <a:srgbClr val="FFFFFF">
              <a:shade val="85000"/>
            </a:srgbClr>
          </a:solidFill>
          <a:ln w="38100">
            <a:solidFill>
              <a:srgbClr val="30A03D"/>
            </a:solidFill>
          </a:ln>
          <a:effectLst>
            <a:reflection blurRad="12700" stA="38000" endPos="28000" dist="5000" dir="5400000" sy="-100000" algn="bl" rotWithShape="0"/>
          </a:effectLst>
        </p:spPr>
      </p:pic>
    </p:spTree>
    <p:extLst>
      <p:ext uri="{BB962C8B-B14F-4D97-AF65-F5344CB8AC3E}">
        <p14:creationId xmlns:p14="http://schemas.microsoft.com/office/powerpoint/2010/main" val="3668095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solidFill>
                  <a:schemeClr val="tx1"/>
                </a:solidFill>
              </a:rPr>
              <a:t>Mr. Thomas Ambrose Bowen</a:t>
            </a:r>
            <a:r>
              <a:rPr lang="en-US" sz="2600"/>
              <a:t>	</a:t>
            </a:r>
            <a:br>
              <a:rPr lang="en-US" sz="2600"/>
            </a:br>
            <a:r>
              <a:rPr lang="en-US" sz="2600"/>
              <a:t>Page vii                </a:t>
            </a:r>
            <a:endParaRPr lang="en-US" sz="2600"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331640" y="2567090"/>
            <a:ext cx="3600400" cy="2646878"/>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sz="1700">
                <a:solidFill>
                  <a:srgbClr val="05670A"/>
                </a:solidFill>
              </a:rPr>
              <a:t>Thomas Ambrose Bowen </a:t>
            </a:r>
          </a:p>
          <a:p>
            <a:pPr>
              <a:spcAft>
                <a:spcPts val="600"/>
              </a:spcAft>
              <a:buClr>
                <a:srgbClr val="05670A"/>
              </a:buClr>
            </a:pPr>
            <a:r>
              <a:rPr lang="en-US" sz="1700">
                <a:solidFill>
                  <a:srgbClr val="05670A"/>
                </a:solidFill>
              </a:rPr>
              <a:t>        (1916 – 1982) </a:t>
            </a:r>
          </a:p>
          <a:p>
            <a:pPr marL="342900" indent="-342900">
              <a:spcAft>
                <a:spcPts val="600"/>
              </a:spcAft>
              <a:buClr>
                <a:srgbClr val="05670A"/>
              </a:buClr>
              <a:buFont typeface="Arial" panose="020B0604020202020204" pitchFamily="34" charset="0"/>
              <a:buChar char="•"/>
            </a:pPr>
            <a:r>
              <a:rPr lang="en-US" sz="1700">
                <a:solidFill>
                  <a:schemeClr val="tx1">
                    <a:lumMod val="75000"/>
                    <a:lumOff val="25000"/>
                  </a:schemeClr>
                </a:solidFill>
              </a:rPr>
              <a:t>1950’s Geelong, Victoria </a:t>
            </a:r>
          </a:p>
          <a:p>
            <a:pPr marL="342900" indent="-342900">
              <a:spcAft>
                <a:spcPts val="600"/>
              </a:spcAft>
              <a:buClr>
                <a:srgbClr val="05670A"/>
              </a:buClr>
              <a:buFont typeface="Arial" panose="020B0604020202020204" pitchFamily="34" charset="0"/>
              <a:buChar char="•"/>
            </a:pPr>
            <a:r>
              <a:rPr lang="en-US" sz="1700">
                <a:solidFill>
                  <a:srgbClr val="0070C0"/>
                </a:solidFill>
              </a:rPr>
              <a:t>No formal training</a:t>
            </a:r>
          </a:p>
          <a:p>
            <a:pPr marL="342900" indent="-342900">
              <a:spcAft>
                <a:spcPts val="600"/>
              </a:spcAft>
              <a:buClr>
                <a:srgbClr val="05670A"/>
              </a:buClr>
              <a:buFont typeface="Arial" panose="020B0604020202020204" pitchFamily="34" charset="0"/>
              <a:buChar char="•"/>
            </a:pPr>
            <a:r>
              <a:rPr lang="en-US" sz="1700"/>
              <a:t>Rene Horwood</a:t>
            </a:r>
          </a:p>
          <a:p>
            <a:pPr marL="342900" indent="-342900">
              <a:spcAft>
                <a:spcPts val="600"/>
              </a:spcAft>
              <a:buClr>
                <a:srgbClr val="05670A"/>
              </a:buClr>
              <a:buFont typeface="Arial" panose="020B0604020202020204" pitchFamily="34" charset="0"/>
              <a:buChar char="•"/>
            </a:pPr>
            <a:r>
              <a:rPr lang="en-US" sz="1700">
                <a:solidFill>
                  <a:srgbClr val="7030A0"/>
                </a:solidFill>
              </a:rPr>
              <a:t>1975 - 13, 000 treatments a year</a:t>
            </a:r>
          </a:p>
          <a:p>
            <a:pPr marL="342900" indent="-342900">
              <a:spcAft>
                <a:spcPts val="600"/>
              </a:spcAft>
              <a:buClr>
                <a:srgbClr val="05670A"/>
              </a:buClr>
              <a:buFont typeface="Arial" panose="020B0604020202020204" pitchFamily="34" charset="0"/>
              <a:buChar char="•"/>
            </a:pPr>
            <a:r>
              <a:rPr lang="en-US" sz="1700">
                <a:solidFill>
                  <a:srgbClr val="C00000"/>
                </a:solidFill>
              </a:rPr>
              <a:t>Free clinics for children, disabled and community service workers</a:t>
            </a:r>
          </a:p>
        </p:txBody>
      </p:sp>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436096" y="2298433"/>
            <a:ext cx="2376264" cy="3184193"/>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
        <p:nvSpPr>
          <p:cNvPr id="8" name="TextBox 7"/>
          <p:cNvSpPr txBox="1"/>
          <p:nvPr/>
        </p:nvSpPr>
        <p:spPr>
          <a:xfrm>
            <a:off x="642432" y="6525344"/>
            <a:ext cx="6732241"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a:t>
            </a:r>
          </a:p>
        </p:txBody>
      </p:sp>
    </p:spTree>
    <p:extLst>
      <p:ext uri="{BB962C8B-B14F-4D97-AF65-F5344CB8AC3E}">
        <p14:creationId xmlns:p14="http://schemas.microsoft.com/office/powerpoint/2010/main" val="3783089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4499992" y="2204864"/>
            <a:ext cx="4214514" cy="3585597"/>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endParaRPr lang="en-US" sz="1700">
              <a:solidFill>
                <a:schemeClr val="tx1">
                  <a:lumMod val="75000"/>
                  <a:lumOff val="25000"/>
                </a:schemeClr>
              </a:solidFill>
            </a:endParaRPr>
          </a:p>
          <a:p>
            <a:pPr marL="342900" indent="-342900">
              <a:spcAft>
                <a:spcPts val="600"/>
              </a:spcAft>
              <a:buClr>
                <a:srgbClr val="05670A"/>
              </a:buClr>
              <a:buFont typeface="Arial" panose="020B0604020202020204" pitchFamily="34" charset="0"/>
              <a:buChar char="•"/>
            </a:pPr>
            <a:r>
              <a:rPr lang="en-US" sz="1700">
                <a:solidFill>
                  <a:schemeClr val="tx1">
                    <a:lumMod val="75000"/>
                    <a:lumOff val="25000"/>
                  </a:schemeClr>
                </a:solidFill>
              </a:rPr>
              <a:t>1974 - Oswald </a:t>
            </a:r>
            <a:r>
              <a:rPr lang="en-US" sz="1700" err="1">
                <a:solidFill>
                  <a:schemeClr val="tx1">
                    <a:lumMod val="75000"/>
                    <a:lumOff val="25000"/>
                  </a:schemeClr>
                </a:solidFill>
              </a:rPr>
              <a:t>Rentsch</a:t>
            </a:r>
            <a:r>
              <a:rPr lang="en-US" sz="1700">
                <a:solidFill>
                  <a:schemeClr val="tx1">
                    <a:lumMod val="75000"/>
                    <a:lumOff val="25000"/>
                  </a:schemeClr>
                </a:solidFill>
              </a:rPr>
              <a:t> met Mr. Bowen </a:t>
            </a:r>
          </a:p>
          <a:p>
            <a:pPr marL="342900" indent="-342900">
              <a:spcAft>
                <a:spcPts val="600"/>
              </a:spcAft>
              <a:buClr>
                <a:srgbClr val="05670A"/>
              </a:buClr>
              <a:buFont typeface="Arial" panose="020B0604020202020204" pitchFamily="34" charset="0"/>
              <a:buChar char="•"/>
            </a:pPr>
            <a:r>
              <a:rPr lang="en-US" sz="1700">
                <a:solidFill>
                  <a:srgbClr val="05670A"/>
                </a:solidFill>
              </a:rPr>
              <a:t>1976 – Hamilton Clinic using methods</a:t>
            </a:r>
          </a:p>
          <a:p>
            <a:pPr marL="342900" indent="-342900">
              <a:spcAft>
                <a:spcPts val="600"/>
              </a:spcAft>
              <a:buClr>
                <a:srgbClr val="05670A"/>
              </a:buClr>
              <a:buFont typeface="Arial" panose="020B0604020202020204" pitchFamily="34" charset="0"/>
              <a:buChar char="•"/>
            </a:pPr>
            <a:r>
              <a:rPr lang="en-US" sz="1700">
                <a:solidFill>
                  <a:srgbClr val="0070C0"/>
                </a:solidFill>
              </a:rPr>
              <a:t>1987 - Named it </a:t>
            </a:r>
            <a:r>
              <a:rPr lang="en-US" sz="1700" err="1">
                <a:solidFill>
                  <a:srgbClr val="0070C0"/>
                </a:solidFill>
              </a:rPr>
              <a:t>Bowtech</a:t>
            </a:r>
            <a:r>
              <a:rPr lang="en-US" sz="1700">
                <a:solidFill>
                  <a:srgbClr val="0070C0"/>
                </a:solidFill>
              </a:rPr>
              <a:t> the Bowen Technique </a:t>
            </a:r>
          </a:p>
          <a:p>
            <a:pPr marL="342900" indent="-342900">
              <a:spcAft>
                <a:spcPts val="600"/>
              </a:spcAft>
              <a:buClr>
                <a:srgbClr val="05670A"/>
              </a:buClr>
              <a:buFont typeface="Arial" panose="020B0604020202020204" pitchFamily="34" charset="0"/>
              <a:buChar char="•"/>
            </a:pPr>
            <a:r>
              <a:rPr lang="en-US" sz="1700">
                <a:solidFill>
                  <a:srgbClr val="7030A0"/>
                </a:solidFill>
              </a:rPr>
              <a:t>1987 - Founded the Bowen Therapy Academy of Australia </a:t>
            </a:r>
          </a:p>
          <a:p>
            <a:pPr marL="342900" indent="-342900">
              <a:spcAft>
                <a:spcPts val="600"/>
              </a:spcAft>
              <a:buClr>
                <a:srgbClr val="05670A"/>
              </a:buClr>
              <a:buFont typeface="Arial" panose="020B0604020202020204" pitchFamily="34" charset="0"/>
              <a:buChar char="•"/>
            </a:pPr>
            <a:r>
              <a:rPr lang="en-US" sz="1700">
                <a:solidFill>
                  <a:srgbClr val="C00000"/>
                </a:solidFill>
              </a:rPr>
              <a:t>1990 - Teaching through out Australia</a:t>
            </a:r>
          </a:p>
          <a:p>
            <a:pPr marL="342900" indent="-342900">
              <a:spcAft>
                <a:spcPts val="600"/>
              </a:spcAft>
              <a:buClr>
                <a:srgbClr val="05670A"/>
              </a:buClr>
              <a:buFont typeface="Arial" panose="020B0604020202020204" pitchFamily="34" charset="0"/>
              <a:buChar char="•"/>
            </a:pPr>
            <a:r>
              <a:rPr lang="en-US" sz="1700"/>
              <a:t>Now taught in over 40 countries</a:t>
            </a:r>
          </a:p>
          <a:p>
            <a:pPr marL="342900" indent="-342900">
              <a:spcAft>
                <a:spcPts val="600"/>
              </a:spcAft>
              <a:buClr>
                <a:srgbClr val="05670A"/>
              </a:buClr>
              <a:buFont typeface="Arial" panose="020B0604020202020204" pitchFamily="34" charset="0"/>
              <a:buChar char="•"/>
            </a:pPr>
            <a:r>
              <a:rPr lang="en-US" sz="1700" b="1">
                <a:solidFill>
                  <a:schemeClr val="tx1">
                    <a:lumMod val="75000"/>
                    <a:lumOff val="25000"/>
                  </a:schemeClr>
                </a:solidFill>
              </a:rPr>
              <a:t>25,000 practitioners</a:t>
            </a:r>
            <a:r>
              <a:rPr lang="en-US" sz="1700">
                <a:solidFill>
                  <a:schemeClr val="tx1">
                    <a:lumMod val="75000"/>
                    <a:lumOff val="25000"/>
                  </a:schemeClr>
                </a:solidFill>
              </a:rPr>
              <a:t> since 2013</a:t>
            </a:r>
          </a:p>
          <a:p>
            <a:pPr marL="342900" indent="-342900">
              <a:spcAft>
                <a:spcPts val="600"/>
              </a:spcAft>
              <a:buClr>
                <a:srgbClr val="05670A"/>
              </a:buClr>
              <a:buFont typeface="Arial" panose="020B0604020202020204" pitchFamily="34" charset="0"/>
              <a:buChar char="•"/>
            </a:pPr>
            <a:r>
              <a:rPr lang="en-US" sz="1700" u="sng">
                <a:solidFill>
                  <a:srgbClr val="05670A"/>
                </a:solidFill>
              </a:rPr>
              <a:t>www.bowtech.com</a:t>
            </a:r>
          </a:p>
        </p:txBody>
      </p:sp>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43608" y="116632"/>
            <a:ext cx="7124700" cy="15140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27584" y="2708920"/>
            <a:ext cx="3269367" cy="2439253"/>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
        <p:nvSpPr>
          <p:cNvPr id="8" name="TextBox 7"/>
          <p:cNvSpPr txBox="1"/>
          <p:nvPr/>
        </p:nvSpPr>
        <p:spPr>
          <a:xfrm>
            <a:off x="581856" y="6525344"/>
            <a:ext cx="7230504" cy="246221"/>
          </a:xfrm>
          <a:prstGeom prst="rect">
            <a:avLst/>
          </a:prstGeom>
          <a:noFill/>
        </p:spPr>
        <p:txBody>
          <a:bodyPr wrap="square" rtlCol="0">
            <a:spAutoFit/>
          </a:bodyPr>
          <a:lstStyle/>
          <a:p>
            <a:r>
              <a:rPr lang="en-US" sz="1000" i="1">
                <a:solidFill>
                  <a:schemeClr val="accent1">
                    <a:lumMod val="60000"/>
                    <a:lumOff val="40000"/>
                  </a:schemeClr>
                </a:solidFill>
                <a:hlinkClick r:id="rId6"/>
              </a:rPr>
              <a:t>www.bowtech.com</a:t>
            </a:r>
            <a:r>
              <a:rPr lang="en-US" sz="1000" i="1">
                <a:solidFill>
                  <a:schemeClr val="accent1">
                    <a:lumMod val="60000"/>
                    <a:lumOff val="40000"/>
                  </a:schemeClr>
                </a:solidFill>
              </a:rPr>
              <a:t> Watch 10 minutes ‘Good morning NZ’ with Ossie and Elaine BTAA Enrolment, </a:t>
            </a:r>
            <a:r>
              <a:rPr lang="en-US" sz="1000" i="1" err="1">
                <a:solidFill>
                  <a:schemeClr val="accent1">
                    <a:lumMod val="60000"/>
                    <a:lumOff val="40000"/>
                  </a:schemeClr>
                </a:solidFill>
              </a:rPr>
              <a:t>Bowenhands</a:t>
            </a:r>
            <a:r>
              <a:rPr lang="en-US" sz="1000" i="1">
                <a:solidFill>
                  <a:schemeClr val="accent1">
                    <a:lumMod val="60000"/>
                    <a:lumOff val="40000"/>
                  </a:schemeClr>
                </a:solidFill>
              </a:rPr>
              <a:t>, BTAA flyer</a:t>
            </a:r>
          </a:p>
        </p:txBody>
      </p:sp>
    </p:spTree>
    <p:extLst>
      <p:ext uri="{BB962C8B-B14F-4D97-AF65-F5344CB8AC3E}">
        <p14:creationId xmlns:p14="http://schemas.microsoft.com/office/powerpoint/2010/main" val="271866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t>How does </a:t>
            </a:r>
            <a:r>
              <a:rPr lang="en-US" sz="2600" spc="300" err="1"/>
              <a:t>Bowtech</a:t>
            </a:r>
            <a:r>
              <a:rPr lang="en-US" sz="2600" spc="300"/>
              <a:t> work?</a:t>
            </a:r>
            <a:r>
              <a:rPr lang="en-US" sz="2600"/>
              <a:t>    </a:t>
            </a:r>
            <a:br>
              <a:rPr lang="en-US" sz="2600"/>
            </a:br>
            <a:r>
              <a:rPr lang="en-US" sz="2600"/>
              <a:t>Page viii         </a:t>
            </a:r>
            <a:endParaRPr lang="en-US" sz="2600"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03648" y="2204864"/>
            <a:ext cx="5904656" cy="3170099"/>
          </a:xfrm>
          <a:prstGeom prst="rect">
            <a:avLst/>
          </a:prstGeom>
        </p:spPr>
        <p:txBody>
          <a:bodyPr wrap="square">
            <a:spAutoFit/>
          </a:bodyPr>
          <a:lstStyle/>
          <a:p>
            <a:pPr marL="342900" indent="-342900">
              <a:lnSpc>
                <a:spcPct val="150000"/>
              </a:lnSpc>
              <a:spcAft>
                <a:spcPts val="600"/>
              </a:spcAft>
              <a:buClr>
                <a:srgbClr val="05670A"/>
              </a:buClr>
              <a:buFont typeface="+mj-lt"/>
              <a:buAutoNum type="arabicPeriod"/>
            </a:pPr>
            <a:r>
              <a:rPr lang="en-US" sz="2400">
                <a:solidFill>
                  <a:schemeClr val="tx1">
                    <a:lumMod val="75000"/>
                    <a:lumOff val="25000"/>
                  </a:schemeClr>
                </a:solidFill>
              </a:rPr>
              <a:t>Stretch Reflex</a:t>
            </a:r>
          </a:p>
          <a:p>
            <a:pPr marL="342900" indent="-342900">
              <a:lnSpc>
                <a:spcPct val="150000"/>
              </a:lnSpc>
              <a:spcAft>
                <a:spcPts val="600"/>
              </a:spcAft>
              <a:buClr>
                <a:srgbClr val="05670A"/>
              </a:buClr>
              <a:buFont typeface="+mj-lt"/>
              <a:buAutoNum type="arabicPeriod"/>
            </a:pPr>
            <a:r>
              <a:rPr lang="en-US" sz="2400">
                <a:solidFill>
                  <a:srgbClr val="0070C0"/>
                </a:solidFill>
              </a:rPr>
              <a:t>Joint Proprioceptors</a:t>
            </a:r>
          </a:p>
          <a:p>
            <a:pPr marL="342900" indent="-342900">
              <a:lnSpc>
                <a:spcPct val="150000"/>
              </a:lnSpc>
              <a:spcAft>
                <a:spcPts val="600"/>
              </a:spcAft>
              <a:buClr>
                <a:srgbClr val="05670A"/>
              </a:buClr>
              <a:buFont typeface="+mj-lt"/>
              <a:buAutoNum type="arabicPeriod"/>
            </a:pPr>
            <a:r>
              <a:rPr lang="en-US" sz="2400">
                <a:solidFill>
                  <a:srgbClr val="05670A"/>
                </a:solidFill>
              </a:rPr>
              <a:t>Segmental viscerosomatic spinal reflexes</a:t>
            </a:r>
          </a:p>
          <a:p>
            <a:pPr marL="342900" indent="-342900">
              <a:lnSpc>
                <a:spcPct val="150000"/>
              </a:lnSpc>
              <a:spcAft>
                <a:spcPts val="600"/>
              </a:spcAft>
              <a:buClr>
                <a:srgbClr val="05670A"/>
              </a:buClr>
              <a:buFont typeface="+mj-lt"/>
              <a:buAutoNum type="arabicPeriod"/>
            </a:pPr>
            <a:r>
              <a:rPr lang="en-US" sz="2400">
                <a:solidFill>
                  <a:srgbClr val="C00000"/>
                </a:solidFill>
              </a:rPr>
              <a:t>Harmonic Vibration</a:t>
            </a:r>
          </a:p>
          <a:p>
            <a:pPr marL="342900" indent="-342900">
              <a:lnSpc>
                <a:spcPct val="150000"/>
              </a:lnSpc>
              <a:spcAft>
                <a:spcPts val="600"/>
              </a:spcAft>
              <a:buClr>
                <a:srgbClr val="05670A"/>
              </a:buClr>
              <a:buFont typeface="+mj-lt"/>
              <a:buAutoNum type="arabicPeriod"/>
            </a:pPr>
            <a:r>
              <a:rPr lang="en-US" sz="2400">
                <a:solidFill>
                  <a:srgbClr val="7030A0"/>
                </a:solidFill>
              </a:rPr>
              <a:t>Detoxification</a:t>
            </a:r>
          </a:p>
        </p:txBody>
      </p:sp>
    </p:spTree>
    <p:extLst>
      <p:ext uri="{BB962C8B-B14F-4D97-AF65-F5344CB8AC3E}">
        <p14:creationId xmlns:p14="http://schemas.microsoft.com/office/powerpoint/2010/main" val="2956028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91680" y="4214533"/>
            <a:ext cx="1769059" cy="1952859"/>
          </a:xfrm>
          <a:prstGeom prst="rect">
            <a:avLst/>
          </a:prstGeom>
        </p:spPr>
      </p:pic>
      <p:sp>
        <p:nvSpPr>
          <p:cNvPr id="9" name="TextBox 8"/>
          <p:cNvSpPr txBox="1"/>
          <p:nvPr/>
        </p:nvSpPr>
        <p:spPr>
          <a:xfrm>
            <a:off x="611560" y="6385505"/>
            <a:ext cx="6552728" cy="553998"/>
          </a:xfrm>
          <a:prstGeom prst="rect">
            <a:avLst/>
          </a:prstGeom>
          <a:noFill/>
        </p:spPr>
        <p:txBody>
          <a:bodyPr wrap="square" rtlCol="0">
            <a:spAutoFit/>
          </a:bodyPr>
          <a:lstStyle/>
          <a:p>
            <a:r>
              <a:rPr lang="en-US" sz="1000" i="1">
                <a:solidFill>
                  <a:schemeClr val="accent1">
                    <a:lumMod val="60000"/>
                    <a:lumOff val="40000"/>
                  </a:schemeClr>
                </a:solidFill>
              </a:rPr>
              <a:t>Image resource Thomas Myers,  Anatomy Trains, Churchill Livingston, Elsevier</a:t>
            </a:r>
          </a:p>
          <a:p>
            <a:r>
              <a:rPr lang="en-US" sz="1000" i="1">
                <a:solidFill>
                  <a:schemeClr val="accent1">
                    <a:lumMod val="60000"/>
                    <a:lumOff val="40000"/>
                  </a:schemeClr>
                </a:solidFill>
              </a:rPr>
              <a:t>Illustration Reference: </a:t>
            </a:r>
            <a:r>
              <a:rPr lang="en-US" sz="1000" i="1" err="1">
                <a:solidFill>
                  <a:schemeClr val="accent1">
                    <a:lumMod val="60000"/>
                    <a:lumOff val="40000"/>
                  </a:schemeClr>
                </a:solidFill>
              </a:rPr>
              <a:t>Anatomica</a:t>
            </a:r>
            <a:r>
              <a:rPr lang="en-US" sz="1000" i="1">
                <a:solidFill>
                  <a:schemeClr val="accent1">
                    <a:lumMod val="60000"/>
                    <a:lumOff val="40000"/>
                  </a:schemeClr>
                </a:solidFill>
              </a:rPr>
              <a:t>, Archimedes Press</a:t>
            </a:r>
          </a:p>
          <a:p>
            <a:endParaRPr lang="en-US" sz="1000" i="1">
              <a:solidFill>
                <a:schemeClr val="accent1">
                  <a:lumMod val="60000"/>
                  <a:lumOff val="40000"/>
                </a:schemeClr>
              </a:solidFill>
            </a:endParaRPr>
          </a:p>
        </p:txBody>
      </p:sp>
      <p:sp>
        <p:nvSpPr>
          <p:cNvPr id="10" name="Rectangle 9"/>
          <p:cNvSpPr/>
          <p:nvPr/>
        </p:nvSpPr>
        <p:spPr>
          <a:xfrm>
            <a:off x="1763688" y="2047758"/>
            <a:ext cx="5112568" cy="3170099"/>
          </a:xfrm>
          <a:prstGeom prst="rect">
            <a:avLst/>
          </a:prstGeom>
        </p:spPr>
        <p:txBody>
          <a:bodyPr wrap="square">
            <a:spAutoFit/>
          </a:bodyPr>
          <a:lstStyle/>
          <a:p>
            <a:pPr marL="457200" indent="-457200">
              <a:lnSpc>
                <a:spcPct val="150000"/>
              </a:lnSpc>
              <a:spcAft>
                <a:spcPts val="600"/>
              </a:spcAft>
              <a:buClr>
                <a:srgbClr val="05670A"/>
              </a:buClr>
              <a:buAutoNum type="arabicPeriod" startAt="6"/>
            </a:pPr>
            <a:r>
              <a:rPr lang="en-US" sz="2400">
                <a:solidFill>
                  <a:schemeClr val="tx1">
                    <a:lumMod val="75000"/>
                    <a:lumOff val="25000"/>
                  </a:schemeClr>
                </a:solidFill>
              </a:rPr>
              <a:t>Fascia</a:t>
            </a:r>
          </a:p>
          <a:p>
            <a:pPr marL="457200" indent="-457200">
              <a:lnSpc>
                <a:spcPct val="150000"/>
              </a:lnSpc>
              <a:spcAft>
                <a:spcPts val="600"/>
              </a:spcAft>
              <a:buClr>
                <a:srgbClr val="05670A"/>
              </a:buClr>
              <a:buAutoNum type="arabicPeriod" startAt="6"/>
            </a:pPr>
            <a:r>
              <a:rPr lang="en-US" sz="2400">
                <a:solidFill>
                  <a:srgbClr val="0070C0"/>
                </a:solidFill>
              </a:rPr>
              <a:t>Acupuncture points and Meridians</a:t>
            </a:r>
          </a:p>
          <a:p>
            <a:pPr marL="457200" indent="-457200">
              <a:lnSpc>
                <a:spcPct val="150000"/>
              </a:lnSpc>
              <a:spcAft>
                <a:spcPts val="600"/>
              </a:spcAft>
              <a:buClr>
                <a:srgbClr val="05670A"/>
              </a:buClr>
              <a:buFontTx/>
              <a:buAutoNum type="arabicPeriod" startAt="6"/>
            </a:pPr>
            <a:r>
              <a:rPr lang="en-US" sz="2400">
                <a:solidFill>
                  <a:srgbClr val="05670A"/>
                </a:solidFill>
              </a:rPr>
              <a:t>Lymphatics and detoxification</a:t>
            </a:r>
          </a:p>
          <a:p>
            <a:pPr marL="457200" indent="-457200">
              <a:lnSpc>
                <a:spcPct val="150000"/>
              </a:lnSpc>
              <a:spcAft>
                <a:spcPts val="600"/>
              </a:spcAft>
              <a:buClr>
                <a:srgbClr val="05670A"/>
              </a:buClr>
              <a:buAutoNum type="arabicPeriod" startAt="6"/>
            </a:pPr>
            <a:endParaRPr lang="en-US" sz="2400">
              <a:solidFill>
                <a:schemeClr val="tx1">
                  <a:lumMod val="75000"/>
                  <a:lumOff val="25000"/>
                </a:schemeClr>
              </a:solidFill>
            </a:endParaRPr>
          </a:p>
          <a:p>
            <a:pPr marL="457200" indent="-457200">
              <a:lnSpc>
                <a:spcPct val="150000"/>
              </a:lnSpc>
              <a:spcAft>
                <a:spcPts val="600"/>
              </a:spcAft>
              <a:buClr>
                <a:srgbClr val="05670A"/>
              </a:buClr>
              <a:buAutoNum type="arabicPeriod" startAt="6"/>
            </a:pPr>
            <a:endParaRPr lang="en-US" sz="2400">
              <a:solidFill>
                <a:schemeClr val="tx1">
                  <a:lumMod val="75000"/>
                  <a:lumOff val="25000"/>
                </a:schemeClr>
              </a:solidFill>
            </a:endParaRPr>
          </a:p>
        </p:txBody>
      </p:sp>
      <p:sp>
        <p:nvSpPr>
          <p:cNvPr id="11" name="Title 1"/>
          <p:cNvSpPr>
            <a:spLocks noGrp="1"/>
          </p:cNvSpPr>
          <p:nvPr>
            <p:ph type="title"/>
          </p:nvPr>
        </p:nvSpPr>
        <p:spPr>
          <a:xfrm>
            <a:off x="2479144" y="678558"/>
            <a:ext cx="4757152" cy="828641"/>
          </a:xfrm>
        </p:spPr>
        <p:txBody>
          <a:bodyPr>
            <a:normAutofit/>
          </a:bodyPr>
          <a:lstStyle/>
          <a:p>
            <a:r>
              <a:rPr lang="en-US" sz="2600" spc="300"/>
              <a:t>How does </a:t>
            </a:r>
            <a:r>
              <a:rPr lang="en-US" sz="2600" spc="300" err="1"/>
              <a:t>Bowtech</a:t>
            </a:r>
            <a:r>
              <a:rPr lang="en-US" sz="2600" spc="300"/>
              <a:t> work?</a:t>
            </a:r>
            <a:r>
              <a:rPr lang="en-US" sz="2600"/>
              <a:t>    </a:t>
            </a:r>
            <a:br>
              <a:rPr lang="en-US" sz="2600"/>
            </a:br>
            <a:r>
              <a:rPr lang="en-US" sz="2600"/>
              <a:t>Page viii         </a:t>
            </a:r>
            <a:endParaRPr lang="en-US" sz="2600" spc="0"/>
          </a:p>
        </p:txBody>
      </p:sp>
      <p:pic>
        <p:nvPicPr>
          <p:cNvPr id="12" name="Picture 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23928" y="4365104"/>
            <a:ext cx="1617931" cy="1617931"/>
          </a:xfrm>
          <a:prstGeom prst="rect">
            <a:avLst/>
          </a:prstGeom>
        </p:spPr>
      </p:pic>
      <p:pic>
        <p:nvPicPr>
          <p:cNvPr id="13" name="Picture 12"/>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rot="5400000">
            <a:off x="5756066" y="4621198"/>
            <a:ext cx="2009531" cy="1065294"/>
          </a:xfrm>
          <a:prstGeom prst="rect">
            <a:avLst/>
          </a:prstGeom>
        </p:spPr>
      </p:pic>
    </p:spTree>
    <p:extLst>
      <p:ext uri="{BB962C8B-B14F-4D97-AF65-F5344CB8AC3E}">
        <p14:creationId xmlns:p14="http://schemas.microsoft.com/office/powerpoint/2010/main" val="1654110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What can you use Bowtech for?</a:t>
            </a:r>
            <a:br>
              <a:rPr lang="en-US" sz="3200"/>
            </a:br>
            <a:r>
              <a:rPr lang="en-US" sz="2800" spc="300">
                <a:solidFill>
                  <a:schemeClr val="tx1"/>
                </a:solidFill>
              </a:rPr>
              <a:t>Page ix</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619672" y="1916832"/>
            <a:ext cx="6552728" cy="4262705"/>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Back Pain and Sciatica</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Digestive and Bowel problems</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Earache and TMJ problems</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Migraines and other types of headaches</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Fibromyalgia and chronic fatigue syndrome</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Hip, knee, ankle and foot problems</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Menstrual and hormonal irregularities</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Groin pain, pelvic tilt and uneven leg length</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Respiratory problems and hay fever</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RSI, carpal tunnel syndrome and tennis elbow</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Sports and other traumatic injuries</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Neck and shoulder problems (including ‘frozen’ shoulder)</a:t>
            </a:r>
          </a:p>
        </p:txBody>
      </p:sp>
    </p:spTree>
    <p:extLst>
      <p:ext uri="{BB962C8B-B14F-4D97-AF65-F5344CB8AC3E}">
        <p14:creationId xmlns:p14="http://schemas.microsoft.com/office/powerpoint/2010/main" val="299121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a:t> </a:t>
            </a:r>
            <a:br>
              <a:rPr lang="en-US" sz="3200"/>
            </a:br>
            <a:r>
              <a:rPr lang="en-US" sz="2800" spc="300">
                <a:solidFill>
                  <a:schemeClr val="tx1"/>
                </a:solidFill>
              </a:rPr>
              <a:t>Work on skin or through clothes?</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90599" y="2204864"/>
            <a:ext cx="3240360" cy="3754874"/>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rgbClr val="C00000"/>
                </a:solidFill>
              </a:rPr>
              <a:t>Best on bare skin</a:t>
            </a:r>
          </a:p>
          <a:p>
            <a:pPr marL="342900" indent="-342900">
              <a:spcAft>
                <a:spcPts val="600"/>
              </a:spcAft>
              <a:buClr>
                <a:srgbClr val="05670A"/>
              </a:buClr>
              <a:buFont typeface="Arial" panose="020B0604020202020204" pitchFamily="34" charset="0"/>
              <a:buChar char="•"/>
            </a:pPr>
            <a:r>
              <a:rPr lang="en-US">
                <a:solidFill>
                  <a:srgbClr val="05670A"/>
                </a:solidFill>
              </a:rPr>
              <a:t>Undress to underwear</a:t>
            </a:r>
          </a:p>
          <a:p>
            <a:pPr marL="342900" indent="-342900">
              <a:spcAft>
                <a:spcPts val="600"/>
              </a:spcAft>
              <a:buClr>
                <a:srgbClr val="05670A"/>
              </a:buClr>
              <a:buFont typeface="Arial" panose="020B0604020202020204" pitchFamily="34" charset="0"/>
              <a:buChar char="•"/>
            </a:pPr>
            <a:r>
              <a:rPr lang="en-US">
                <a:solidFill>
                  <a:srgbClr val="0070C0"/>
                </a:solidFill>
              </a:rPr>
              <a:t>Bra left on</a:t>
            </a:r>
          </a:p>
          <a:p>
            <a:pPr marL="342900" indent="-342900">
              <a:spcAft>
                <a:spcPts val="600"/>
              </a:spcAft>
              <a:buClr>
                <a:srgbClr val="05670A"/>
              </a:buClr>
              <a:buFont typeface="Arial" panose="020B0604020202020204" pitchFamily="34" charset="0"/>
              <a:buChar char="•"/>
            </a:pPr>
            <a:r>
              <a:rPr lang="en-US">
                <a:solidFill>
                  <a:srgbClr val="7030A0"/>
                </a:solidFill>
              </a:rPr>
              <a:t>Professional draping</a:t>
            </a:r>
          </a:p>
          <a:p>
            <a:pPr marL="285750" indent="-285750">
              <a:spcAft>
                <a:spcPts val="600"/>
              </a:spcAft>
              <a:buClr>
                <a:srgbClr val="05670A"/>
              </a:buClr>
              <a:buFont typeface="Arial" panose="020B0604020202020204" pitchFamily="34" charset="0"/>
              <a:buChar char="•"/>
            </a:pPr>
            <a:r>
              <a:rPr lang="en-US">
                <a:solidFill>
                  <a:schemeClr val="bg1">
                    <a:lumMod val="50000"/>
                  </a:schemeClr>
                </a:solidFill>
              </a:rPr>
              <a:t>Can be done with light, comfortable clothing</a:t>
            </a:r>
          </a:p>
          <a:p>
            <a:pPr marL="285750" indent="-285750">
              <a:spcAft>
                <a:spcPts val="600"/>
              </a:spcAft>
              <a:buClr>
                <a:srgbClr val="05670A"/>
              </a:buClr>
              <a:buFont typeface="Arial" panose="020B0604020202020204" pitchFamily="34" charset="0"/>
              <a:buChar char="•"/>
            </a:pPr>
            <a:r>
              <a:rPr lang="en-US">
                <a:solidFill>
                  <a:srgbClr val="05670A"/>
                </a:solidFill>
              </a:rPr>
              <a:t>Anywhere</a:t>
            </a:r>
          </a:p>
          <a:p>
            <a:pPr marL="285750" indent="-285750">
              <a:spcAft>
                <a:spcPts val="600"/>
              </a:spcAft>
              <a:buClr>
                <a:srgbClr val="05670A"/>
              </a:buClr>
              <a:buFont typeface="Arial" panose="020B0604020202020204" pitchFamily="34" charset="0"/>
              <a:buChar char="•"/>
            </a:pPr>
            <a:r>
              <a:rPr lang="en-US">
                <a:solidFill>
                  <a:srgbClr val="002060"/>
                </a:solidFill>
              </a:rPr>
              <a:t>Seated or standing</a:t>
            </a:r>
          </a:p>
          <a:p>
            <a:pPr marL="285750" indent="-285750">
              <a:spcAft>
                <a:spcPts val="600"/>
              </a:spcAft>
              <a:buClr>
                <a:srgbClr val="05670A"/>
              </a:buClr>
              <a:buFont typeface="Arial" panose="020B0604020202020204" pitchFamily="34" charset="0"/>
              <a:buChar char="•"/>
            </a:pPr>
            <a:r>
              <a:rPr lang="en-US">
                <a:solidFill>
                  <a:srgbClr val="FC08FC"/>
                </a:solidFill>
              </a:rPr>
              <a:t>In class we will be working on skin, fully draped</a:t>
            </a:r>
          </a:p>
          <a:p>
            <a:pPr marL="342900" indent="-342900">
              <a:spcAft>
                <a:spcPts val="600"/>
              </a:spcAft>
              <a:buClr>
                <a:srgbClr val="05670A"/>
              </a:buClr>
              <a:buFont typeface="Arial" panose="020B0604020202020204" pitchFamily="34" charset="0"/>
              <a:buChar char="•"/>
            </a:pPr>
            <a:endParaRPr lang="en-US"/>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88024" y="2536112"/>
            <a:ext cx="3312368" cy="2650158"/>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4080905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7698" y="910461"/>
            <a:ext cx="7834741" cy="646331"/>
          </a:xfrm>
          <a:prstGeom prst="rect">
            <a:avLst/>
          </a:prstGeom>
          <a:solidFill>
            <a:schemeClr val="bg1"/>
          </a:solidFill>
          <a:ln>
            <a:noFill/>
          </a:ln>
        </p:spPr>
        <p:txBody>
          <a:bodyPr wrap="square" rtlCol="0">
            <a:spAutoFit/>
          </a:bodyPr>
          <a:lstStyle/>
          <a:p>
            <a:r>
              <a:rPr lang="en-AU"/>
              <a:t>During your Bowen Training practical modules you are required to </a:t>
            </a:r>
            <a:r>
              <a:rPr lang="en-AU" b="1"/>
              <a:t>demonstrate</a:t>
            </a:r>
            <a:r>
              <a:rPr lang="en-AU"/>
              <a:t> </a:t>
            </a:r>
            <a:r>
              <a:rPr lang="en-AU" b="1"/>
              <a:t>and apply </a:t>
            </a:r>
            <a:r>
              <a:rPr lang="en-AU"/>
              <a:t>consistent INFECTION CONTROL measures -</a:t>
            </a:r>
          </a:p>
        </p:txBody>
      </p:sp>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899592" y="6525344"/>
            <a:ext cx="9144000" cy="246221"/>
          </a:xfrm>
          <a:prstGeom prst="rect">
            <a:avLst/>
          </a:prstGeom>
          <a:noFill/>
        </p:spPr>
        <p:txBody>
          <a:bodyPr wrap="square" rtlCol="0">
            <a:spAutoFit/>
          </a:bodyPr>
          <a:lstStyle/>
          <a:p>
            <a:r>
              <a:rPr lang="en-US" sz="1000" i="1">
                <a:solidFill>
                  <a:schemeClr val="accent1">
                    <a:lumMod val="60000"/>
                    <a:lumOff val="40000"/>
                  </a:schemeClr>
                </a:solidFill>
              </a:rPr>
              <a:t>Hand out wash hands procedure</a:t>
            </a:r>
          </a:p>
        </p:txBody>
      </p:sp>
      <p:sp>
        <p:nvSpPr>
          <p:cNvPr id="9" name="Rectangle 8"/>
          <p:cNvSpPr/>
          <p:nvPr/>
        </p:nvSpPr>
        <p:spPr>
          <a:xfrm>
            <a:off x="2906671" y="121807"/>
            <a:ext cx="3283976" cy="523220"/>
          </a:xfrm>
          <a:prstGeom prst="rect">
            <a:avLst/>
          </a:prstGeom>
        </p:spPr>
        <p:txBody>
          <a:bodyPr wrap="none">
            <a:spAutoFit/>
          </a:bodyPr>
          <a:lstStyle/>
          <a:p>
            <a:r>
              <a:rPr lang="en-US" sz="2800" spc="300"/>
              <a:t>Infection Control</a:t>
            </a:r>
            <a:endParaRPr lang="en-AU" sz="2800"/>
          </a:p>
        </p:txBody>
      </p:sp>
      <p:sp>
        <p:nvSpPr>
          <p:cNvPr id="11" name="Rectangle 10">
            <a:extLst>
              <a:ext uri="{FF2B5EF4-FFF2-40B4-BE49-F238E27FC236}">
                <a16:creationId xmlns:a16="http://schemas.microsoft.com/office/drawing/2014/main" id="{61544096-E9CF-44B6-BBF8-9400C653409A}"/>
              </a:ext>
            </a:extLst>
          </p:cNvPr>
          <p:cNvSpPr/>
          <p:nvPr/>
        </p:nvSpPr>
        <p:spPr>
          <a:xfrm>
            <a:off x="990598" y="2204864"/>
            <a:ext cx="7685858" cy="3477875"/>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dirty="0">
                <a:solidFill>
                  <a:srgbClr val="7030A0"/>
                </a:solidFill>
              </a:rPr>
              <a:t>Hand washing / </a:t>
            </a:r>
            <a:r>
              <a:rPr lang="en-US" dirty="0" err="1">
                <a:solidFill>
                  <a:srgbClr val="7030A0"/>
                </a:solidFill>
              </a:rPr>
              <a:t>sanitise</a:t>
            </a:r>
            <a:r>
              <a:rPr lang="en-US" dirty="0">
                <a:solidFill>
                  <a:srgbClr val="7030A0"/>
                </a:solidFill>
              </a:rPr>
              <a:t> prior to each treatment</a:t>
            </a:r>
          </a:p>
          <a:p>
            <a:pPr marL="342900" indent="-342900">
              <a:spcAft>
                <a:spcPts val="600"/>
              </a:spcAft>
              <a:buClr>
                <a:srgbClr val="05670A"/>
              </a:buClr>
              <a:buFont typeface="Arial" panose="020B0604020202020204" pitchFamily="34" charset="0"/>
              <a:buChar char="•"/>
            </a:pPr>
            <a:r>
              <a:rPr lang="en-US" dirty="0">
                <a:solidFill>
                  <a:srgbClr val="05670A"/>
                </a:solidFill>
              </a:rPr>
              <a:t>Demonstrate appropriate Personal Hygiene, clean presentation</a:t>
            </a:r>
          </a:p>
          <a:p>
            <a:pPr marL="342900" indent="-342900">
              <a:spcAft>
                <a:spcPts val="600"/>
              </a:spcAft>
              <a:buClr>
                <a:srgbClr val="05670A"/>
              </a:buClr>
              <a:buFont typeface="Arial" panose="020B0604020202020204" pitchFamily="34" charset="0"/>
              <a:buChar char="•"/>
            </a:pPr>
            <a:r>
              <a:rPr lang="en-US" dirty="0">
                <a:solidFill>
                  <a:srgbClr val="0070C0"/>
                </a:solidFill>
              </a:rPr>
              <a:t>Disinfect the treatment bed surfaces, face hole and bolsters</a:t>
            </a:r>
          </a:p>
          <a:p>
            <a:pPr marL="342900" indent="-342900">
              <a:spcAft>
                <a:spcPts val="600"/>
              </a:spcAft>
              <a:buClr>
                <a:srgbClr val="05670A"/>
              </a:buClr>
              <a:buFont typeface="Arial" panose="020B0604020202020204" pitchFamily="34" charset="0"/>
              <a:buChar char="•"/>
            </a:pPr>
            <a:r>
              <a:rPr lang="en-US" dirty="0">
                <a:solidFill>
                  <a:srgbClr val="7030A0"/>
                </a:solidFill>
              </a:rPr>
              <a:t>Use clean linen and store used linen for washing (in a bag)</a:t>
            </a:r>
          </a:p>
          <a:p>
            <a:pPr marL="342900" indent="-342900">
              <a:spcAft>
                <a:spcPts val="600"/>
              </a:spcAft>
              <a:buClr>
                <a:srgbClr val="05670A"/>
              </a:buClr>
              <a:buFont typeface="Arial" panose="020B0604020202020204" pitchFamily="34" charset="0"/>
              <a:buChar char="•"/>
            </a:pPr>
            <a:r>
              <a:rPr lang="en-US" dirty="0">
                <a:solidFill>
                  <a:srgbClr val="05670A"/>
                </a:solidFill>
              </a:rPr>
              <a:t>Use of disposable face hole covers, table covers, bolster cover (feet)</a:t>
            </a:r>
          </a:p>
          <a:p>
            <a:pPr marL="285750" indent="-285750">
              <a:spcAft>
                <a:spcPts val="600"/>
              </a:spcAft>
              <a:buClr>
                <a:srgbClr val="05670A"/>
              </a:buClr>
              <a:buFont typeface="Arial" panose="020B0604020202020204" pitchFamily="34" charset="0"/>
              <a:buChar char="•"/>
            </a:pPr>
            <a:r>
              <a:rPr lang="en-US" dirty="0">
                <a:solidFill>
                  <a:srgbClr val="0070C0"/>
                </a:solidFill>
              </a:rPr>
              <a:t>Avoid Cross-contamination, barriers or gloves used where necessary</a:t>
            </a:r>
          </a:p>
          <a:p>
            <a:pPr marL="285750" indent="-285750">
              <a:spcAft>
                <a:spcPts val="600"/>
              </a:spcAft>
              <a:buClr>
                <a:srgbClr val="05670A"/>
              </a:buClr>
              <a:buFont typeface="Arial" panose="020B0604020202020204" pitchFamily="34" charset="0"/>
              <a:buChar char="•"/>
            </a:pPr>
            <a:r>
              <a:rPr lang="en-US" dirty="0">
                <a:solidFill>
                  <a:srgbClr val="7030A0"/>
                </a:solidFill>
              </a:rPr>
              <a:t>Personal protection i.e., face mask (colds), wounds, cuts, ports (surgery)</a:t>
            </a:r>
          </a:p>
          <a:p>
            <a:pPr marL="285750" indent="-285750">
              <a:spcAft>
                <a:spcPts val="600"/>
              </a:spcAft>
              <a:buClr>
                <a:srgbClr val="05670A"/>
              </a:buClr>
              <a:buFont typeface="Arial" panose="020B0604020202020204" pitchFamily="34" charset="0"/>
              <a:buChar char="•"/>
            </a:pPr>
            <a:r>
              <a:rPr lang="en-US" dirty="0">
                <a:solidFill>
                  <a:srgbClr val="05670A"/>
                </a:solidFill>
              </a:rPr>
              <a:t>Monitor and ensure a safe clean treatment environment free from contaminants</a:t>
            </a:r>
          </a:p>
          <a:p>
            <a:pPr marL="342900" indent="-342900">
              <a:spcAft>
                <a:spcPts val="600"/>
              </a:spcAft>
              <a:buClr>
                <a:srgbClr val="05670A"/>
              </a:buClr>
              <a:buFont typeface="Arial" panose="020B0604020202020204" pitchFamily="34" charset="0"/>
              <a:buChar char="•"/>
            </a:pPr>
            <a:endParaRPr lang="en-US" dirty="0"/>
          </a:p>
        </p:txBody>
      </p:sp>
    </p:spTree>
    <p:extLst>
      <p:ext uri="{BB962C8B-B14F-4D97-AF65-F5344CB8AC3E}">
        <p14:creationId xmlns:p14="http://schemas.microsoft.com/office/powerpoint/2010/main" val="3194307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7698" y="1516142"/>
            <a:ext cx="7834741" cy="369332"/>
          </a:xfrm>
          <a:prstGeom prst="rect">
            <a:avLst/>
          </a:prstGeom>
          <a:solidFill>
            <a:schemeClr val="bg1"/>
          </a:solidFill>
          <a:ln>
            <a:noFill/>
          </a:ln>
        </p:spPr>
        <p:txBody>
          <a:bodyPr wrap="square" rtlCol="0">
            <a:spAutoFit/>
          </a:bodyPr>
          <a:lstStyle/>
          <a:p>
            <a:endParaRPr lang="en-AU"/>
          </a:p>
        </p:txBody>
      </p:sp>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899592" y="6525344"/>
            <a:ext cx="9144000" cy="246221"/>
          </a:xfrm>
          <a:prstGeom prst="rect">
            <a:avLst/>
          </a:prstGeom>
          <a:noFill/>
        </p:spPr>
        <p:txBody>
          <a:bodyPr wrap="square" rtlCol="0">
            <a:spAutoFit/>
          </a:bodyPr>
          <a:lstStyle/>
          <a:p>
            <a:r>
              <a:rPr lang="en-US" sz="1000" i="1">
                <a:solidFill>
                  <a:schemeClr val="accent1">
                    <a:lumMod val="60000"/>
                    <a:lumOff val="40000"/>
                  </a:schemeClr>
                </a:solidFill>
              </a:rPr>
              <a:t>Hand out wash hands procedure</a:t>
            </a:r>
          </a:p>
        </p:txBody>
      </p:sp>
      <p:sp>
        <p:nvSpPr>
          <p:cNvPr id="9" name="Rectangle 8"/>
          <p:cNvSpPr/>
          <p:nvPr/>
        </p:nvSpPr>
        <p:spPr>
          <a:xfrm>
            <a:off x="2906671" y="121807"/>
            <a:ext cx="3283976" cy="523220"/>
          </a:xfrm>
          <a:prstGeom prst="rect">
            <a:avLst/>
          </a:prstGeom>
        </p:spPr>
        <p:txBody>
          <a:bodyPr wrap="none">
            <a:spAutoFit/>
          </a:bodyPr>
          <a:lstStyle/>
          <a:p>
            <a:r>
              <a:rPr lang="en-US" sz="2800" spc="300"/>
              <a:t>Infection Control</a:t>
            </a:r>
            <a:endParaRPr lang="en-AU" sz="2800"/>
          </a:p>
        </p:txBody>
      </p:sp>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71800" y="749818"/>
            <a:ext cx="3960440" cy="2774545"/>
          </a:xfrm>
          <a:prstGeom prst="rect">
            <a:avLst/>
          </a:prstGeom>
        </p:spPr>
      </p:pic>
      <p:pic>
        <p:nvPicPr>
          <p:cNvPr id="3" name="Pictur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69231" y="3524364"/>
            <a:ext cx="3963009" cy="2814638"/>
          </a:xfrm>
          <a:prstGeom prst="rect">
            <a:avLst/>
          </a:prstGeom>
        </p:spPr>
      </p:pic>
    </p:spTree>
    <p:extLst>
      <p:ext uri="{BB962C8B-B14F-4D97-AF65-F5344CB8AC3E}">
        <p14:creationId xmlns:p14="http://schemas.microsoft.com/office/powerpoint/2010/main" val="860443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97698" y="1516142"/>
            <a:ext cx="7834741" cy="369332"/>
          </a:xfrm>
          <a:prstGeom prst="rect">
            <a:avLst/>
          </a:prstGeom>
          <a:solidFill>
            <a:schemeClr val="bg1"/>
          </a:solidFill>
          <a:ln>
            <a:noFill/>
          </a:ln>
        </p:spPr>
        <p:txBody>
          <a:bodyPr wrap="square" rtlCol="0">
            <a:spAutoFit/>
          </a:bodyPr>
          <a:lstStyle/>
          <a:p>
            <a:endParaRPr lang="en-AU"/>
          </a:p>
        </p:txBody>
      </p:sp>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8" name="TextBox 7"/>
          <p:cNvSpPr txBox="1"/>
          <p:nvPr/>
        </p:nvSpPr>
        <p:spPr>
          <a:xfrm>
            <a:off x="899592" y="6525344"/>
            <a:ext cx="9144000" cy="246221"/>
          </a:xfrm>
          <a:prstGeom prst="rect">
            <a:avLst/>
          </a:prstGeom>
          <a:noFill/>
        </p:spPr>
        <p:txBody>
          <a:bodyPr wrap="square" rtlCol="0">
            <a:spAutoFit/>
          </a:bodyPr>
          <a:lstStyle/>
          <a:p>
            <a:r>
              <a:rPr lang="en-US" sz="1000" i="1">
                <a:solidFill>
                  <a:schemeClr val="accent1">
                    <a:lumMod val="60000"/>
                    <a:lumOff val="40000"/>
                  </a:schemeClr>
                </a:solidFill>
              </a:rPr>
              <a:t>Hand out wash hands procedure</a:t>
            </a:r>
          </a:p>
        </p:txBody>
      </p:sp>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05123" y="645027"/>
            <a:ext cx="3887072" cy="2114713"/>
          </a:xfrm>
          <a:prstGeom prst="rect">
            <a:avLst/>
          </a:prstGeom>
        </p:spPr>
      </p:pic>
      <p:pic>
        <p:nvPicPr>
          <p:cNvPr id="10" name="Picture 9"/>
          <p:cNvPicPr>
            <a:picLocks noChangeAspect="1"/>
          </p:cNvPicPr>
          <p:nvPr/>
        </p:nvPicPr>
        <p:blipFill rotWithShape="1">
          <a:blip r:embed="rId5" cstate="screen">
            <a:extLst>
              <a:ext uri="{28A0092B-C50C-407E-A947-70E740481C1C}">
                <a14:useLocalDpi xmlns:a14="http://schemas.microsoft.com/office/drawing/2010/main"/>
              </a:ext>
            </a:extLst>
          </a:blip>
          <a:srcRect l="21604" t="10019" r="21696" b="1783"/>
          <a:stretch/>
        </p:blipFill>
        <p:spPr>
          <a:xfrm>
            <a:off x="2629197" y="2764284"/>
            <a:ext cx="3862998" cy="3380122"/>
          </a:xfrm>
          <a:prstGeom prst="rect">
            <a:avLst/>
          </a:prstGeom>
        </p:spPr>
      </p:pic>
      <p:sp>
        <p:nvSpPr>
          <p:cNvPr id="9" name="Rectangle 8"/>
          <p:cNvSpPr/>
          <p:nvPr/>
        </p:nvSpPr>
        <p:spPr>
          <a:xfrm>
            <a:off x="2906671" y="121807"/>
            <a:ext cx="3283976" cy="523220"/>
          </a:xfrm>
          <a:prstGeom prst="rect">
            <a:avLst/>
          </a:prstGeom>
        </p:spPr>
        <p:txBody>
          <a:bodyPr wrap="none">
            <a:spAutoFit/>
          </a:bodyPr>
          <a:lstStyle/>
          <a:p>
            <a:r>
              <a:rPr lang="en-US" sz="2800" spc="300"/>
              <a:t>Infection Control</a:t>
            </a:r>
            <a:endParaRPr lang="en-AU" sz="2800"/>
          </a:p>
        </p:txBody>
      </p:sp>
    </p:spTree>
    <p:extLst>
      <p:ext uri="{BB962C8B-B14F-4D97-AF65-F5344CB8AC3E}">
        <p14:creationId xmlns:p14="http://schemas.microsoft.com/office/powerpoint/2010/main" val="19236596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The Bowen Move </a:t>
            </a:r>
            <a:br>
              <a:rPr lang="en-US" sz="3200"/>
            </a:br>
            <a:r>
              <a:rPr lang="en-US" sz="2800" spc="300">
                <a:solidFill>
                  <a:schemeClr val="tx1"/>
                </a:solidFill>
              </a:rPr>
              <a:t>page 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03648" y="2204864"/>
            <a:ext cx="6336704" cy="2862322"/>
          </a:xfrm>
          <a:prstGeom prst="rect">
            <a:avLst/>
          </a:prstGeom>
        </p:spPr>
        <p:txBody>
          <a:bodyPr wrap="square">
            <a:spAutoFit/>
          </a:bodyPr>
          <a:lstStyle/>
          <a:p>
            <a:r>
              <a:rPr lang="en-US">
                <a:solidFill>
                  <a:schemeClr val="tx1">
                    <a:lumMod val="75000"/>
                    <a:lumOff val="25000"/>
                  </a:schemeClr>
                </a:solidFill>
              </a:rPr>
              <a:t>The Bowen Move consists of four separate and distinct steps</a:t>
            </a:r>
          </a:p>
          <a:p>
            <a:endParaRPr lang="en-US">
              <a:solidFill>
                <a:schemeClr val="tx1">
                  <a:lumMod val="75000"/>
                  <a:lumOff val="25000"/>
                </a:schemeClr>
              </a:solidFill>
            </a:endParaRPr>
          </a:p>
          <a:p>
            <a:endParaRPr lang="en-US">
              <a:solidFill>
                <a:schemeClr val="tx1">
                  <a:lumMod val="75000"/>
                  <a:lumOff val="25000"/>
                </a:schemeClr>
              </a:solidFill>
            </a:endParaRPr>
          </a:p>
          <a:p>
            <a:endParaRPr lang="en-US">
              <a:solidFill>
                <a:schemeClr val="tx1">
                  <a:lumMod val="75000"/>
                  <a:lumOff val="25000"/>
                </a:schemeClr>
              </a:solidFill>
            </a:endParaRPr>
          </a:p>
          <a:p>
            <a:pPr marL="457200" indent="-457200">
              <a:lnSpc>
                <a:spcPct val="150000"/>
              </a:lnSpc>
              <a:buFont typeface="+mj-lt"/>
              <a:buAutoNum type="arabicPeriod"/>
            </a:pPr>
            <a:r>
              <a:rPr lang="en-US">
                <a:solidFill>
                  <a:schemeClr val="tx1">
                    <a:lumMod val="75000"/>
                    <a:lumOff val="25000"/>
                  </a:schemeClr>
                </a:solidFill>
              </a:rPr>
              <a:t>Position the fingers</a:t>
            </a:r>
          </a:p>
          <a:p>
            <a:pPr marL="457200" indent="-457200">
              <a:lnSpc>
                <a:spcPct val="150000"/>
              </a:lnSpc>
              <a:buFont typeface="+mj-lt"/>
              <a:buAutoNum type="arabicPeriod"/>
            </a:pPr>
            <a:r>
              <a:rPr lang="en-US">
                <a:solidFill>
                  <a:schemeClr val="tx1">
                    <a:lumMod val="75000"/>
                    <a:lumOff val="25000"/>
                  </a:schemeClr>
                </a:solidFill>
              </a:rPr>
              <a:t>Take the slack</a:t>
            </a:r>
          </a:p>
          <a:p>
            <a:pPr marL="457200" indent="-457200">
              <a:lnSpc>
                <a:spcPct val="150000"/>
              </a:lnSpc>
              <a:buFont typeface="+mj-lt"/>
              <a:buAutoNum type="arabicPeriod"/>
            </a:pPr>
            <a:r>
              <a:rPr lang="en-US">
                <a:solidFill>
                  <a:schemeClr val="tx1">
                    <a:lumMod val="75000"/>
                    <a:lumOff val="25000"/>
                  </a:schemeClr>
                </a:solidFill>
              </a:rPr>
              <a:t>Sink &amp; Challenge</a:t>
            </a:r>
          </a:p>
          <a:p>
            <a:pPr marL="457200" indent="-457200">
              <a:lnSpc>
                <a:spcPct val="150000"/>
              </a:lnSpc>
              <a:buFont typeface="+mj-lt"/>
              <a:buAutoNum type="arabicPeriod"/>
            </a:pPr>
            <a:r>
              <a:rPr lang="en-US">
                <a:solidFill>
                  <a:schemeClr val="tx1">
                    <a:lumMod val="75000"/>
                    <a:lumOff val="25000"/>
                  </a:schemeClr>
                </a:solidFill>
              </a:rPr>
              <a:t>Make the move</a:t>
            </a: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10952" y="3212976"/>
            <a:ext cx="3085384" cy="2051902"/>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1971100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Step 1 Position your fingers</a:t>
            </a:r>
            <a:br>
              <a:rPr lang="en-US" sz="3200"/>
            </a:br>
            <a:r>
              <a:rPr lang="en-US" sz="2800" spc="300">
                <a:solidFill>
                  <a:schemeClr val="tx1"/>
                </a:solidFill>
              </a:rPr>
              <a:t>page 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99483" y="2276872"/>
            <a:ext cx="6336704" cy="923330"/>
          </a:xfrm>
          <a:prstGeom prst="rect">
            <a:avLst/>
          </a:prstGeom>
        </p:spPr>
        <p:txBody>
          <a:bodyPr wrap="square">
            <a:spAutoFit/>
          </a:bodyPr>
          <a:lstStyle/>
          <a:p>
            <a:pPr marL="342900" indent="-342900">
              <a:buClr>
                <a:srgbClr val="05670A"/>
              </a:buClr>
              <a:buFont typeface="Arial" panose="020B0604020202020204" pitchFamily="34" charset="0"/>
              <a:buChar char="•"/>
            </a:pPr>
            <a:r>
              <a:rPr lang="en-US">
                <a:solidFill>
                  <a:schemeClr val="tx1">
                    <a:lumMod val="75000"/>
                    <a:lumOff val="25000"/>
                  </a:schemeClr>
                </a:solidFill>
              </a:rPr>
              <a:t>Place your thumbs or fingers as appropriate on the crest (most raised part) of the muscle belly, tendon or other structure. Rest the other fingers lightly on the body.</a:t>
            </a:r>
          </a:p>
        </p:txBody>
      </p:sp>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721360" y="3789040"/>
            <a:ext cx="5892800" cy="1683657"/>
          </a:xfrm>
          <a:prstGeom prst="rect">
            <a:avLst/>
          </a:prstGeom>
        </p:spPr>
      </p:pic>
      <p:sp>
        <p:nvSpPr>
          <p:cNvPr id="7" name="TextBox 6"/>
          <p:cNvSpPr txBox="1"/>
          <p:nvPr/>
        </p:nvSpPr>
        <p:spPr>
          <a:xfrm>
            <a:off x="827584" y="6503584"/>
            <a:ext cx="6516217"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a:t>
            </a:r>
          </a:p>
        </p:txBody>
      </p:sp>
    </p:spTree>
    <p:extLst>
      <p:ext uri="{BB962C8B-B14F-4D97-AF65-F5344CB8AC3E}">
        <p14:creationId xmlns:p14="http://schemas.microsoft.com/office/powerpoint/2010/main" val="2093799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Step 2 Take the slack</a:t>
            </a:r>
            <a:br>
              <a:rPr lang="en-US" sz="3200"/>
            </a:br>
            <a:r>
              <a:rPr lang="en-US" sz="2800" spc="300">
                <a:solidFill>
                  <a:schemeClr val="tx1"/>
                </a:solidFill>
              </a:rPr>
              <a:t>page 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99592" y="1884644"/>
            <a:ext cx="7776864" cy="2893100"/>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At the end of exhalation</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Gently pull or push and skin slack towards the edge of the structure in the opposite direction of the move to be made</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Where the skin is loose, take only enough to allow you to reach the edge of the structure. Where the skin is tight, take what you can</a:t>
            </a:r>
          </a:p>
          <a:p>
            <a:pPr marL="342900" indent="-342900">
              <a:spcAft>
                <a:spcPts val="600"/>
              </a:spcAft>
              <a:buClr>
                <a:srgbClr val="05670A"/>
              </a:buClr>
              <a:buFont typeface="Arial" panose="020B0604020202020204" pitchFamily="34" charset="0"/>
              <a:buChar char="•"/>
            </a:pPr>
            <a:r>
              <a:rPr lang="en-US">
                <a:solidFill>
                  <a:srgbClr val="FF0000"/>
                </a:solidFill>
              </a:rPr>
              <a:t>It is vital that you only apply enough pressure to move the skin WITHOUT influencing the structure underneath</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If too much pressure is applied while taking the slack, it will send conflicting messages to the brain</a:t>
            </a:r>
          </a:p>
        </p:txBody>
      </p:sp>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939840" y="4797152"/>
            <a:ext cx="5532133" cy="1530166"/>
          </a:xfrm>
          <a:prstGeom prst="rect">
            <a:avLst/>
          </a:prstGeom>
        </p:spPr>
      </p:pic>
      <p:sp>
        <p:nvSpPr>
          <p:cNvPr id="7" name="TextBox 6"/>
          <p:cNvSpPr txBox="1"/>
          <p:nvPr/>
        </p:nvSpPr>
        <p:spPr>
          <a:xfrm>
            <a:off x="827584" y="6503584"/>
            <a:ext cx="6516217"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a:t>
            </a:r>
          </a:p>
        </p:txBody>
      </p:sp>
    </p:spTree>
    <p:extLst>
      <p:ext uri="{BB962C8B-B14F-4D97-AF65-F5344CB8AC3E}">
        <p14:creationId xmlns:p14="http://schemas.microsoft.com/office/powerpoint/2010/main" val="4098801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Step 3 Sink &amp; Challenge</a:t>
            </a:r>
            <a:br>
              <a:rPr lang="en-US" sz="3200"/>
            </a:br>
            <a:r>
              <a:rPr lang="en-US" sz="2800" spc="300">
                <a:solidFill>
                  <a:schemeClr val="tx1"/>
                </a:solidFill>
              </a:rPr>
              <a:t>page 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990599" y="2060848"/>
            <a:ext cx="7325817" cy="1985159"/>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While taking available slack, allow your thumbs or fingers to </a:t>
            </a:r>
            <a:r>
              <a:rPr lang="en-US" b="1">
                <a:solidFill>
                  <a:schemeClr val="tx1">
                    <a:lumMod val="75000"/>
                    <a:lumOff val="25000"/>
                  </a:schemeClr>
                </a:solidFill>
              </a:rPr>
              <a:t>‘sink’ </a:t>
            </a:r>
            <a:r>
              <a:rPr lang="en-US">
                <a:solidFill>
                  <a:schemeClr val="tx1">
                    <a:lumMod val="75000"/>
                    <a:lumOff val="25000"/>
                  </a:schemeClr>
                </a:solidFill>
              </a:rPr>
              <a:t>down beside the structure</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Nudge up against the structure to stretch the fascia</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The pressure will vary with each move but should never be so firm as to cause pain, or to cause the tissue to tense</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Hold this ‘challenge’ for approximately </a:t>
            </a:r>
            <a:r>
              <a:rPr lang="en-US">
                <a:solidFill>
                  <a:srgbClr val="FF0000"/>
                </a:solidFill>
              </a:rPr>
              <a:t>two to three seconds</a:t>
            </a:r>
          </a:p>
        </p:txBody>
      </p:sp>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65030" y="4481080"/>
            <a:ext cx="6176954" cy="1701523"/>
          </a:xfrm>
          <a:prstGeom prst="rect">
            <a:avLst/>
          </a:prstGeom>
        </p:spPr>
      </p:pic>
      <p:sp>
        <p:nvSpPr>
          <p:cNvPr id="7" name="TextBox 6"/>
          <p:cNvSpPr txBox="1"/>
          <p:nvPr/>
        </p:nvSpPr>
        <p:spPr>
          <a:xfrm>
            <a:off x="827584" y="6503584"/>
            <a:ext cx="6516217"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a:t>
            </a:r>
          </a:p>
        </p:txBody>
      </p:sp>
    </p:spTree>
    <p:extLst>
      <p:ext uri="{BB962C8B-B14F-4D97-AF65-F5344CB8AC3E}">
        <p14:creationId xmlns:p14="http://schemas.microsoft.com/office/powerpoint/2010/main" val="2110123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Step 4 Make the Move</a:t>
            </a:r>
            <a:br>
              <a:rPr lang="en-US" sz="3200"/>
            </a:br>
            <a:r>
              <a:rPr lang="en-US" sz="2800" spc="300">
                <a:solidFill>
                  <a:schemeClr val="tx1"/>
                </a:solidFill>
              </a:rPr>
              <a:t>page 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139239" y="1844824"/>
            <a:ext cx="7181801" cy="1908215"/>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rgbClr val="FF0000"/>
                </a:solidFill>
              </a:rPr>
              <a:t>Maintain the pressure </a:t>
            </a:r>
            <a:r>
              <a:rPr lang="en-US">
                <a:solidFill>
                  <a:schemeClr val="tx1">
                    <a:lumMod val="75000"/>
                    <a:lumOff val="25000"/>
                  </a:schemeClr>
                </a:solidFill>
              </a:rPr>
              <a:t>of the challenge as you roll your thumbs or fingers across the structure using the skin slack to travel from one side to the other</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Influence as much of the structure as possible to make the move effective</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Using </a:t>
            </a:r>
            <a:r>
              <a:rPr lang="en-US">
                <a:solidFill>
                  <a:srgbClr val="FF0000"/>
                </a:solidFill>
              </a:rPr>
              <a:t>your wrists </a:t>
            </a:r>
            <a:r>
              <a:rPr lang="en-US">
                <a:solidFill>
                  <a:schemeClr val="tx1">
                    <a:lumMod val="75000"/>
                    <a:lumOff val="25000"/>
                  </a:schemeClr>
                </a:solidFill>
              </a:rPr>
              <a:t>while rolling will help maintain pressure</a:t>
            </a:r>
          </a:p>
        </p:txBody>
      </p:sp>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483768" y="3871636"/>
            <a:ext cx="4248472" cy="2451042"/>
          </a:xfrm>
          <a:prstGeom prst="rect">
            <a:avLst/>
          </a:prstGeom>
        </p:spPr>
      </p:pic>
      <p:sp>
        <p:nvSpPr>
          <p:cNvPr id="7" name="TextBox 6"/>
          <p:cNvSpPr txBox="1"/>
          <p:nvPr/>
        </p:nvSpPr>
        <p:spPr>
          <a:xfrm>
            <a:off x="827584" y="6503584"/>
            <a:ext cx="6516217"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a:t>
            </a:r>
          </a:p>
        </p:txBody>
      </p:sp>
    </p:spTree>
    <p:extLst>
      <p:ext uri="{BB962C8B-B14F-4D97-AF65-F5344CB8AC3E}">
        <p14:creationId xmlns:p14="http://schemas.microsoft.com/office/powerpoint/2010/main" val="1202994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Step 4 Make the Move</a:t>
            </a:r>
            <a:br>
              <a:rPr lang="en-US" sz="3200"/>
            </a:br>
            <a:r>
              <a:rPr lang="en-US" sz="2800" spc="300">
                <a:solidFill>
                  <a:schemeClr val="tx1"/>
                </a:solidFill>
              </a:rPr>
              <a:t>page 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27584" y="2311281"/>
            <a:ext cx="5395305" cy="3247043"/>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Each Bowen move requires its own pressure, challenge and speed, depending on where it is on the body and the sensitivity of the client. </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Use firm enough pressure to stimulate the receptors within the structure being addressed, without causing pain or discomfort. </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Steam Roller </a:t>
            </a:r>
            <a:r>
              <a:rPr lang="en-US">
                <a:solidFill>
                  <a:srgbClr val="FF0000"/>
                </a:solidFill>
              </a:rPr>
              <a:t>OK</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Rolling pin </a:t>
            </a:r>
            <a:r>
              <a:rPr lang="en-US">
                <a:solidFill>
                  <a:srgbClr val="FF0000"/>
                </a:solidFill>
              </a:rPr>
              <a:t>OK</a:t>
            </a:r>
          </a:p>
          <a:p>
            <a:pPr marL="342900" indent="-342900">
              <a:spcAft>
                <a:spcPts val="600"/>
              </a:spcAft>
              <a:buClr>
                <a:srgbClr val="05670A"/>
              </a:buClr>
              <a:buFont typeface="Arial" panose="020B0604020202020204" pitchFamily="34" charset="0"/>
              <a:buChar char="•"/>
            </a:pPr>
            <a:r>
              <a:rPr lang="en-US">
                <a:solidFill>
                  <a:schemeClr val="tx1">
                    <a:lumMod val="75000"/>
                    <a:lumOff val="25000"/>
                  </a:schemeClr>
                </a:solidFill>
              </a:rPr>
              <a:t>Fingerprint roll </a:t>
            </a:r>
            <a:r>
              <a:rPr lang="en-US">
                <a:solidFill>
                  <a:srgbClr val="FF0000"/>
                </a:solidFill>
              </a:rPr>
              <a:t>OK</a:t>
            </a:r>
          </a:p>
          <a:p>
            <a:pPr marL="342900" indent="-342900">
              <a:spcAft>
                <a:spcPts val="600"/>
              </a:spcAft>
              <a:buClr>
                <a:srgbClr val="05670A"/>
              </a:buClr>
              <a:buFont typeface="Arial" panose="020B0604020202020204" pitchFamily="34" charset="0"/>
              <a:buChar char="•"/>
            </a:pPr>
            <a:r>
              <a:rPr lang="en-US">
                <a:solidFill>
                  <a:srgbClr val="FF0000"/>
                </a:solidFill>
              </a:rPr>
              <a:t>NOT</a:t>
            </a:r>
            <a:r>
              <a:rPr lang="en-US">
                <a:solidFill>
                  <a:schemeClr val="tx1">
                    <a:lumMod val="75000"/>
                    <a:lumOff val="25000"/>
                  </a:schemeClr>
                </a:solidFill>
              </a:rPr>
              <a:t> Bulldozer shove</a:t>
            </a: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2279" y="2473289"/>
            <a:ext cx="926069" cy="1348542"/>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6056" y="4684698"/>
            <a:ext cx="3047220" cy="990346"/>
          </a:xfrm>
          <a:prstGeom prst="rect">
            <a:avLst/>
          </a:prstGeom>
        </p:spPr>
      </p:pic>
    </p:spTree>
    <p:extLst>
      <p:ext uri="{BB962C8B-B14F-4D97-AF65-F5344CB8AC3E}">
        <p14:creationId xmlns:p14="http://schemas.microsoft.com/office/powerpoint/2010/main" val="691359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 </a:t>
            </a:r>
            <a:br>
              <a:rPr lang="en-US" sz="3200"/>
            </a:br>
            <a:r>
              <a:rPr lang="en-US" sz="2800" spc="300">
                <a:solidFill>
                  <a:schemeClr val="tx1"/>
                </a:solidFill>
              </a:rPr>
              <a:t>Lets practice the Bowen Move</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520992" y="1916832"/>
            <a:ext cx="7011448" cy="2769989"/>
          </a:xfrm>
          <a:prstGeom prst="rect">
            <a:avLst/>
          </a:prstGeom>
        </p:spPr>
        <p:txBody>
          <a:bodyPr wrap="square">
            <a:spAutoFit/>
          </a:bodyPr>
          <a:lstStyle/>
          <a:p>
            <a:pPr marL="457200" indent="-457200">
              <a:spcAft>
                <a:spcPts val="600"/>
              </a:spcAft>
              <a:buFont typeface="+mj-lt"/>
              <a:buAutoNum type="arabicPeriod"/>
            </a:pPr>
            <a:r>
              <a:rPr lang="en-US" b="1">
                <a:solidFill>
                  <a:srgbClr val="FF0000"/>
                </a:solidFill>
              </a:rPr>
              <a:t>Position the fingers </a:t>
            </a:r>
            <a:r>
              <a:rPr lang="en-US">
                <a:solidFill>
                  <a:schemeClr val="tx1">
                    <a:lumMod val="75000"/>
                    <a:lumOff val="25000"/>
                  </a:schemeClr>
                </a:solidFill>
              </a:rPr>
              <a:t>(rest on crest of muscle)</a:t>
            </a:r>
          </a:p>
          <a:p>
            <a:pPr marL="457200" indent="-457200">
              <a:spcAft>
                <a:spcPts val="600"/>
              </a:spcAft>
              <a:buFont typeface="+mj-lt"/>
              <a:buAutoNum type="arabicPeriod"/>
            </a:pPr>
            <a:endParaRPr lang="en-US">
              <a:solidFill>
                <a:schemeClr val="tx1">
                  <a:lumMod val="75000"/>
                  <a:lumOff val="25000"/>
                </a:schemeClr>
              </a:solidFill>
            </a:endParaRPr>
          </a:p>
          <a:p>
            <a:pPr marL="457200" indent="-457200">
              <a:spcAft>
                <a:spcPts val="600"/>
              </a:spcAft>
              <a:buFont typeface="+mj-lt"/>
              <a:buAutoNum type="arabicPeriod"/>
            </a:pPr>
            <a:r>
              <a:rPr lang="en-US" b="1">
                <a:solidFill>
                  <a:srgbClr val="FF0000"/>
                </a:solidFill>
              </a:rPr>
              <a:t>Take the slack </a:t>
            </a:r>
            <a:r>
              <a:rPr lang="en-US">
                <a:solidFill>
                  <a:schemeClr val="tx1">
                    <a:lumMod val="75000"/>
                    <a:lumOff val="25000"/>
                  </a:schemeClr>
                </a:solidFill>
              </a:rPr>
              <a:t>(no pressure, along the body, not into the body)</a:t>
            </a:r>
          </a:p>
          <a:p>
            <a:pPr marL="457200" indent="-457200">
              <a:spcAft>
                <a:spcPts val="600"/>
              </a:spcAft>
              <a:buFont typeface="+mj-lt"/>
              <a:buAutoNum type="arabicPeriod"/>
            </a:pPr>
            <a:endParaRPr lang="en-US">
              <a:solidFill>
                <a:schemeClr val="tx1">
                  <a:lumMod val="75000"/>
                  <a:lumOff val="25000"/>
                </a:schemeClr>
              </a:solidFill>
            </a:endParaRPr>
          </a:p>
          <a:p>
            <a:pPr marL="457200" indent="-457200">
              <a:spcAft>
                <a:spcPts val="600"/>
              </a:spcAft>
              <a:buFont typeface="+mj-lt"/>
              <a:buAutoNum type="arabicPeriod"/>
            </a:pPr>
            <a:r>
              <a:rPr lang="en-US" b="1">
                <a:solidFill>
                  <a:srgbClr val="FF0000"/>
                </a:solidFill>
              </a:rPr>
              <a:t>Challenge</a:t>
            </a:r>
            <a:r>
              <a:rPr lang="en-US">
                <a:solidFill>
                  <a:schemeClr val="tx1">
                    <a:lumMod val="75000"/>
                    <a:lumOff val="25000"/>
                  </a:schemeClr>
                </a:solidFill>
              </a:rPr>
              <a:t> (sink into the body, challenge against side of muscle)</a:t>
            </a:r>
          </a:p>
          <a:p>
            <a:pPr marL="457200" indent="-457200">
              <a:spcAft>
                <a:spcPts val="600"/>
              </a:spcAft>
              <a:buFont typeface="+mj-lt"/>
              <a:buAutoNum type="arabicPeriod"/>
            </a:pPr>
            <a:endParaRPr lang="en-US">
              <a:solidFill>
                <a:schemeClr val="tx1">
                  <a:lumMod val="75000"/>
                  <a:lumOff val="25000"/>
                </a:schemeClr>
              </a:solidFill>
            </a:endParaRPr>
          </a:p>
          <a:p>
            <a:pPr marL="457200" indent="-457200">
              <a:spcAft>
                <a:spcPts val="600"/>
              </a:spcAft>
              <a:buFont typeface="+mj-lt"/>
              <a:buAutoNum type="arabicPeriod"/>
            </a:pPr>
            <a:r>
              <a:rPr lang="en-US" b="1">
                <a:solidFill>
                  <a:srgbClr val="FF0000"/>
                </a:solidFill>
              </a:rPr>
              <a:t>Make the move </a:t>
            </a:r>
            <a:r>
              <a:rPr lang="en-US">
                <a:solidFill>
                  <a:schemeClr val="tx1">
                    <a:lumMod val="75000"/>
                    <a:lumOff val="25000"/>
                  </a:schemeClr>
                </a:solidFill>
              </a:rPr>
              <a:t>(maintain that pressure as you roll over edge of muscle, imagine rolling a perfect fingerprint) </a:t>
            </a:r>
          </a:p>
        </p:txBody>
      </p:sp>
      <p:pic>
        <p:nvPicPr>
          <p:cNvPr id="8" name="Picture 7"/>
          <p:cNvPicPr>
            <a:picLocks noChangeAspect="1"/>
          </p:cNvPicPr>
          <p:nvPr/>
        </p:nvPicPr>
        <p:blipFill rotWithShape="1">
          <a:blip r:embed="rId5" cstate="email">
            <a:extLst>
              <a:ext uri="{28A0092B-C50C-407E-A947-70E740481C1C}">
                <a14:useLocalDpi xmlns:a14="http://schemas.microsoft.com/office/drawing/2010/main"/>
              </a:ext>
            </a:extLst>
          </a:blip>
          <a:srcRect r="51625"/>
          <a:stretch/>
        </p:blipFill>
        <p:spPr>
          <a:xfrm>
            <a:off x="872607" y="4969751"/>
            <a:ext cx="1770520" cy="1045712"/>
          </a:xfrm>
          <a:prstGeom prst="rect">
            <a:avLst/>
          </a:prstGeom>
        </p:spPr>
      </p:pic>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43127" y="4957458"/>
            <a:ext cx="1933489" cy="1094074"/>
          </a:xfrm>
          <a:prstGeom prst="rect">
            <a:avLst/>
          </a:prstGeom>
        </p:spPr>
      </p:pic>
      <p:pic>
        <p:nvPicPr>
          <p:cNvPr id="10" name="Picture 9"/>
          <p:cNvPicPr>
            <a:picLocks noChangeAspect="1"/>
          </p:cNvPicPr>
          <p:nvPr/>
        </p:nvPicPr>
        <p:blipFill rotWithShape="1">
          <a:blip r:embed="rId7" cstate="screen">
            <a:extLst>
              <a:ext uri="{28A0092B-C50C-407E-A947-70E740481C1C}">
                <a14:useLocalDpi xmlns:a14="http://schemas.microsoft.com/office/drawing/2010/main"/>
              </a:ext>
            </a:extLst>
          </a:blip>
          <a:srcRect r="51320"/>
          <a:stretch/>
        </p:blipFill>
        <p:spPr>
          <a:xfrm>
            <a:off x="4576616" y="4981151"/>
            <a:ext cx="1861334" cy="1053254"/>
          </a:xfrm>
          <a:prstGeom prst="rect">
            <a:avLst/>
          </a:prstGeom>
        </p:spPr>
      </p:pic>
      <p:pic>
        <p:nvPicPr>
          <p:cNvPr id="11" name="Picture 1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510105" y="4941168"/>
            <a:ext cx="1806311" cy="1086189"/>
          </a:xfrm>
          <a:prstGeom prst="rect">
            <a:avLst/>
          </a:prstGeom>
        </p:spPr>
      </p:pic>
      <p:sp>
        <p:nvSpPr>
          <p:cNvPr id="5" name="Rectangle 4"/>
          <p:cNvSpPr/>
          <p:nvPr/>
        </p:nvSpPr>
        <p:spPr>
          <a:xfrm>
            <a:off x="1327596" y="5866866"/>
            <a:ext cx="958404" cy="369332"/>
          </a:xfrm>
          <a:prstGeom prst="rect">
            <a:avLst/>
          </a:prstGeom>
        </p:spPr>
        <p:txBody>
          <a:bodyPr wrap="none">
            <a:spAutoFit/>
          </a:bodyPr>
          <a:lstStyle/>
          <a:p>
            <a:r>
              <a:rPr lang="en-US" b="1">
                <a:solidFill>
                  <a:srgbClr val="FF0000"/>
                </a:solidFill>
              </a:rPr>
              <a:t>Position</a:t>
            </a:r>
            <a:endParaRPr lang="en-AU"/>
          </a:p>
        </p:txBody>
      </p:sp>
      <p:sp>
        <p:nvSpPr>
          <p:cNvPr id="12" name="Rectangle 11"/>
          <p:cNvSpPr/>
          <p:nvPr/>
        </p:nvSpPr>
        <p:spPr>
          <a:xfrm>
            <a:off x="3297377" y="5896586"/>
            <a:ext cx="670376" cy="369332"/>
          </a:xfrm>
          <a:prstGeom prst="rect">
            <a:avLst/>
          </a:prstGeom>
        </p:spPr>
        <p:txBody>
          <a:bodyPr wrap="none">
            <a:spAutoFit/>
          </a:bodyPr>
          <a:lstStyle/>
          <a:p>
            <a:r>
              <a:rPr lang="en-US" b="1">
                <a:solidFill>
                  <a:srgbClr val="FF0000"/>
                </a:solidFill>
              </a:rPr>
              <a:t>Slack</a:t>
            </a:r>
            <a:endParaRPr lang="en-AU"/>
          </a:p>
        </p:txBody>
      </p:sp>
      <p:sp>
        <p:nvSpPr>
          <p:cNvPr id="13" name="Rectangle 12"/>
          <p:cNvSpPr/>
          <p:nvPr/>
        </p:nvSpPr>
        <p:spPr>
          <a:xfrm>
            <a:off x="4971125" y="5896586"/>
            <a:ext cx="1116716" cy="369332"/>
          </a:xfrm>
          <a:prstGeom prst="rect">
            <a:avLst/>
          </a:prstGeom>
        </p:spPr>
        <p:txBody>
          <a:bodyPr wrap="none">
            <a:spAutoFit/>
          </a:bodyPr>
          <a:lstStyle/>
          <a:p>
            <a:r>
              <a:rPr lang="en-US" b="1">
                <a:solidFill>
                  <a:srgbClr val="FF0000"/>
                </a:solidFill>
              </a:rPr>
              <a:t>Challenge</a:t>
            </a:r>
            <a:endParaRPr lang="en-AU"/>
          </a:p>
        </p:txBody>
      </p:sp>
      <p:sp>
        <p:nvSpPr>
          <p:cNvPr id="14" name="Rectangle 13"/>
          <p:cNvSpPr/>
          <p:nvPr/>
        </p:nvSpPr>
        <p:spPr>
          <a:xfrm>
            <a:off x="7115367" y="5896586"/>
            <a:ext cx="651910" cy="369332"/>
          </a:xfrm>
          <a:prstGeom prst="rect">
            <a:avLst/>
          </a:prstGeom>
        </p:spPr>
        <p:txBody>
          <a:bodyPr wrap="none">
            <a:spAutoFit/>
          </a:bodyPr>
          <a:lstStyle/>
          <a:p>
            <a:r>
              <a:rPr lang="en-US" b="1">
                <a:solidFill>
                  <a:srgbClr val="FF0000"/>
                </a:solidFill>
              </a:rPr>
              <a:t> Roll </a:t>
            </a:r>
            <a:endParaRPr lang="en-AU"/>
          </a:p>
        </p:txBody>
      </p:sp>
      <p:sp>
        <p:nvSpPr>
          <p:cNvPr id="15" name="TextBox 14"/>
          <p:cNvSpPr txBox="1"/>
          <p:nvPr/>
        </p:nvSpPr>
        <p:spPr>
          <a:xfrm>
            <a:off x="827584" y="6503584"/>
            <a:ext cx="6516217"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a:t>
            </a:r>
          </a:p>
        </p:txBody>
      </p:sp>
    </p:spTree>
    <p:extLst>
      <p:ext uri="{BB962C8B-B14F-4D97-AF65-F5344CB8AC3E}">
        <p14:creationId xmlns:p14="http://schemas.microsoft.com/office/powerpoint/2010/main" val="42039267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Directional Terms</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rotWithShape="1">
          <a:blip r:embed="rId5" cstate="screen">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rot="21540000">
            <a:off x="1349068" y="4726211"/>
            <a:ext cx="6665595" cy="1318238"/>
          </a:xfrm>
          <a:prstGeom prst="rect">
            <a:avLst/>
          </a:prstGeom>
        </p:spPr>
      </p:pic>
      <p:pic>
        <p:nvPicPr>
          <p:cNvPr id="10" name="Picture 9"/>
          <p:cNvPicPr/>
          <p:nvPr/>
        </p:nvPicPr>
        <p:blipFill rotWithShape="1">
          <a:blip r:embed="rId7" cstate="screen">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rot="21540000">
            <a:off x="1339163" y="1902779"/>
            <a:ext cx="6665595" cy="2765549"/>
          </a:xfrm>
          <a:prstGeom prst="rect">
            <a:avLst/>
          </a:prstGeom>
        </p:spPr>
      </p:pic>
      <p:sp>
        <p:nvSpPr>
          <p:cNvPr id="11" name="TextBox 10"/>
          <p:cNvSpPr txBox="1"/>
          <p:nvPr/>
        </p:nvSpPr>
        <p:spPr>
          <a:xfrm>
            <a:off x="1043608" y="6467675"/>
            <a:ext cx="4139953" cy="246221"/>
          </a:xfrm>
          <a:prstGeom prst="rect">
            <a:avLst/>
          </a:prstGeom>
          <a:noFill/>
        </p:spPr>
        <p:txBody>
          <a:bodyPr wrap="square" rtlCol="0">
            <a:spAutoFit/>
          </a:bodyPr>
          <a:lstStyle/>
          <a:p>
            <a:r>
              <a:rPr lang="en-US" sz="1000" i="1">
                <a:solidFill>
                  <a:schemeClr val="accent1">
                    <a:lumMod val="60000"/>
                    <a:lumOff val="40000"/>
                  </a:schemeClr>
                </a:solidFill>
              </a:rPr>
              <a:t>Image resource: Anatomy &amp; Physiology, </a:t>
            </a:r>
            <a:r>
              <a:rPr lang="en-US" sz="1000" i="1" err="1">
                <a:solidFill>
                  <a:schemeClr val="accent1">
                    <a:lumMod val="60000"/>
                    <a:lumOff val="40000"/>
                  </a:schemeClr>
                </a:solidFill>
              </a:rPr>
              <a:t>Marieb</a:t>
            </a:r>
            <a:endParaRPr lang="en-US" sz="1000" i="1">
              <a:solidFill>
                <a:schemeClr val="accent1">
                  <a:lumMod val="60000"/>
                  <a:lumOff val="40000"/>
                </a:schemeClr>
              </a:solidFill>
            </a:endParaRPr>
          </a:p>
        </p:txBody>
      </p:sp>
    </p:spTree>
    <p:extLst>
      <p:ext uri="{BB962C8B-B14F-4D97-AF65-F5344CB8AC3E}">
        <p14:creationId xmlns:p14="http://schemas.microsoft.com/office/powerpoint/2010/main" val="3136525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 </a:t>
            </a:r>
            <a:br>
              <a:rPr lang="en-US" sz="3200"/>
            </a:br>
            <a:r>
              <a:rPr lang="en-US" sz="2800" spc="300">
                <a:solidFill>
                  <a:schemeClr val="tx1"/>
                </a:solidFill>
              </a:rPr>
              <a:t>Professional Draping</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899592" y="2700812"/>
            <a:ext cx="3123784" cy="2492990"/>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solidFill>
                  <a:srgbClr val="C00000"/>
                </a:solidFill>
              </a:rPr>
              <a:t>Bra left on</a:t>
            </a:r>
          </a:p>
          <a:p>
            <a:pPr marL="342900" indent="-342900">
              <a:spcAft>
                <a:spcPts val="600"/>
              </a:spcAft>
              <a:buClr>
                <a:srgbClr val="05670A"/>
              </a:buClr>
              <a:buFont typeface="Arial" panose="020B0604020202020204" pitchFamily="34" charset="0"/>
              <a:buChar char="•"/>
            </a:pPr>
            <a:r>
              <a:rPr lang="en-US">
                <a:solidFill>
                  <a:srgbClr val="05670A"/>
                </a:solidFill>
              </a:rPr>
              <a:t>Only uncover area needed</a:t>
            </a:r>
          </a:p>
          <a:p>
            <a:pPr marL="342900" indent="-342900">
              <a:spcAft>
                <a:spcPts val="600"/>
              </a:spcAft>
              <a:buClr>
                <a:srgbClr val="05670A"/>
              </a:buClr>
              <a:buFont typeface="Arial" panose="020B0604020202020204" pitchFamily="34" charset="0"/>
              <a:buChar char="•"/>
            </a:pPr>
            <a:r>
              <a:rPr lang="en-US">
                <a:solidFill>
                  <a:srgbClr val="0070C0"/>
                </a:solidFill>
              </a:rPr>
              <a:t>Full cover elsewhere</a:t>
            </a:r>
          </a:p>
          <a:p>
            <a:pPr marL="342900" indent="-342900">
              <a:spcAft>
                <a:spcPts val="600"/>
              </a:spcAft>
              <a:buClr>
                <a:srgbClr val="05670A"/>
              </a:buClr>
              <a:buFont typeface="Arial" panose="020B0604020202020204" pitchFamily="34" charset="0"/>
              <a:buChar char="•"/>
            </a:pPr>
            <a:r>
              <a:rPr lang="en-US">
                <a:solidFill>
                  <a:srgbClr val="7030A0"/>
                </a:solidFill>
              </a:rPr>
              <a:t>May need 2 top sheets</a:t>
            </a:r>
          </a:p>
          <a:p>
            <a:pPr marL="342900" indent="-342900">
              <a:spcAft>
                <a:spcPts val="600"/>
              </a:spcAft>
              <a:buClr>
                <a:srgbClr val="05670A"/>
              </a:buClr>
              <a:buFont typeface="Arial" panose="020B0604020202020204" pitchFamily="34" charset="0"/>
              <a:buChar char="•"/>
            </a:pPr>
            <a:r>
              <a:rPr lang="en-US">
                <a:solidFill>
                  <a:srgbClr val="FC08FC"/>
                </a:solidFill>
              </a:rPr>
              <a:t>Underwear always covered</a:t>
            </a:r>
          </a:p>
          <a:p>
            <a:pPr marL="342900" indent="-342900">
              <a:spcAft>
                <a:spcPts val="600"/>
              </a:spcAft>
              <a:buClr>
                <a:srgbClr val="05670A"/>
              </a:buClr>
              <a:buFont typeface="Arial" panose="020B0604020202020204" pitchFamily="34" charset="0"/>
              <a:buChar char="•"/>
            </a:pPr>
            <a:r>
              <a:rPr lang="en-US"/>
              <a:t>Safe and secure </a:t>
            </a:r>
          </a:p>
          <a:p>
            <a:pPr>
              <a:spcAft>
                <a:spcPts val="600"/>
              </a:spcAft>
              <a:buClr>
                <a:srgbClr val="05670A"/>
              </a:buClr>
            </a:pPr>
            <a:endParaRPr lang="en-US"/>
          </a:p>
        </p:txBody>
      </p:sp>
      <p:pic>
        <p:nvPicPr>
          <p:cNvPr id="10" name="Picture 9"/>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4355976" y="2700812"/>
            <a:ext cx="3706948" cy="2403428"/>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3733476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Lunch</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Content Placeholder 5"/>
          <p:cNvPicPr>
            <a:picLocks noGrp="1" noChangeAspect="1"/>
          </p:cNvPicPr>
          <p:nvPr>
            <p:ph sz="quarter" idx="4294967295"/>
          </p:nvPr>
        </p:nvPicPr>
        <p:blipFill rotWithShape="1">
          <a:blip r:embed="rId4" cstate="screen">
            <a:extLst>
              <a:ext uri="{28A0092B-C50C-407E-A947-70E740481C1C}">
                <a14:useLocalDpi xmlns:a14="http://schemas.microsoft.com/office/drawing/2010/main"/>
              </a:ext>
            </a:extLst>
          </a:blip>
          <a:srcRect/>
          <a:stretch/>
        </p:blipFill>
        <p:spPr>
          <a:xfrm>
            <a:off x="2771800" y="2564904"/>
            <a:ext cx="3911220" cy="2736304"/>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11594324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Lower back (BRM1)   page 1.4</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0112" y="2761692"/>
            <a:ext cx="2520280" cy="2520280"/>
          </a:xfrm>
          <a:prstGeom prst="rect">
            <a:avLst/>
          </a:prstGeom>
        </p:spPr>
      </p:pic>
      <p:pic>
        <p:nvPicPr>
          <p:cNvPr id="7" name="Picture 6"/>
          <p:cNvPicPr/>
          <p:nvPr/>
        </p:nvPicPr>
        <p:blipFill rotWithShape="1">
          <a:blip r:embed="rId6" cstate="screen">
            <a:extLst>
              <a:ext uri="{28A0092B-C50C-407E-A947-70E740481C1C}">
                <a14:useLocalDpi xmlns:a14="http://schemas.microsoft.com/office/drawing/2010/main"/>
              </a:ext>
            </a:extLst>
          </a:blip>
          <a:srcRect/>
          <a:stretch/>
        </p:blipFill>
        <p:spPr bwMode="auto">
          <a:xfrm>
            <a:off x="1835696" y="2057158"/>
            <a:ext cx="3213212" cy="389212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33917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 Lower Back </a:t>
            </a:r>
            <a:br>
              <a:rPr lang="en-US" sz="3200"/>
            </a:br>
            <a:r>
              <a:rPr lang="en-US" sz="2800" spc="300">
                <a:solidFill>
                  <a:schemeClr val="tx1"/>
                </a:solidFill>
              </a:rPr>
              <a:t>BRM 1 moves 1 &amp; 2    page 1.4</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20301" y="1815330"/>
            <a:ext cx="3318606" cy="2405758"/>
          </a:xfrm>
          <a:prstGeom prst="rect">
            <a:avLst/>
          </a:prstGeom>
        </p:spPr>
      </p:pic>
      <p:pic>
        <p:nvPicPr>
          <p:cNvPr id="9" name="Picture 8"/>
          <p:cNvPicPr/>
          <p:nvPr/>
        </p:nvPicPr>
        <p:blipFill rotWithShape="1">
          <a:blip r:embed="rId6" cstate="screen">
            <a:extLst>
              <a:ext uri="{28A0092B-C50C-407E-A947-70E740481C1C}">
                <a14:useLocalDpi xmlns:a14="http://schemas.microsoft.com/office/drawing/2010/main"/>
              </a:ext>
            </a:extLst>
          </a:blip>
          <a:srcRect/>
          <a:stretch/>
        </p:blipFill>
        <p:spPr bwMode="auto">
          <a:xfrm>
            <a:off x="1691680" y="4310630"/>
            <a:ext cx="2016224" cy="1807527"/>
          </a:xfrm>
          <a:prstGeom prst="rect">
            <a:avLst/>
          </a:prstGeom>
          <a:ln>
            <a:noFill/>
          </a:ln>
          <a:extLst>
            <a:ext uri="{53640926-AAD7-44D8-BBD7-CCE9431645EC}">
              <a14:shadowObscured xmlns:a14="http://schemas.microsoft.com/office/drawing/2010/main"/>
            </a:ext>
          </a:extLst>
        </p:spPr>
      </p:pic>
      <p:sp>
        <p:nvSpPr>
          <p:cNvPr id="10" name="TextBox 9"/>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1" name="Picture 10"/>
          <p:cNvPicPr/>
          <p:nvPr/>
        </p:nvPicPr>
        <p:blipFill rotWithShape="1">
          <a:blip r:embed="rId7" cstate="screen">
            <a:extLst>
              <a:ext uri="{28A0092B-C50C-407E-A947-70E740481C1C}">
                <a14:useLocalDpi xmlns:a14="http://schemas.microsoft.com/office/drawing/2010/main"/>
              </a:ext>
            </a:extLst>
          </a:blip>
          <a:srcRect/>
          <a:stretch/>
        </p:blipFill>
        <p:spPr bwMode="auto">
          <a:xfrm>
            <a:off x="4323147" y="4429785"/>
            <a:ext cx="3759820" cy="700486"/>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8" cstate="screen">
            <a:extLst>
              <a:ext uri="{28A0092B-C50C-407E-A947-70E740481C1C}">
                <a14:useLocalDpi xmlns:a14="http://schemas.microsoft.com/office/drawing/2010/main"/>
              </a:ext>
            </a:extLst>
          </a:blip>
          <a:srcRect/>
          <a:stretch/>
        </p:blipFill>
        <p:spPr bwMode="auto">
          <a:xfrm>
            <a:off x="4309826" y="2303027"/>
            <a:ext cx="3687341" cy="1139123"/>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9" cstate="screen">
            <a:extLst>
              <a:ext uri="{28A0092B-C50C-407E-A947-70E740481C1C}">
                <a14:useLocalDpi xmlns:a14="http://schemas.microsoft.com/office/drawing/2010/main"/>
              </a:ext>
            </a:extLst>
          </a:blip>
          <a:srcRect/>
          <a:stretch/>
        </p:blipFill>
        <p:spPr bwMode="auto">
          <a:xfrm>
            <a:off x="4318335" y="3072251"/>
            <a:ext cx="3881832" cy="12109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862951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 Lower Back </a:t>
            </a:r>
            <a:br>
              <a:rPr lang="en-US" sz="3200"/>
            </a:br>
            <a:r>
              <a:rPr lang="en-US" sz="2800" spc="300">
                <a:solidFill>
                  <a:schemeClr val="tx1"/>
                </a:solidFill>
              </a:rPr>
              <a:t>BRM 1 moves 3 &amp; 4    page 1.4</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1" name="Picture 10"/>
          <p:cNvPicPr/>
          <p:nvPr/>
        </p:nvPicPr>
        <p:blipFill rotWithShape="1">
          <a:blip r:embed="rId5" cstate="screen">
            <a:extLst>
              <a:ext uri="{28A0092B-C50C-407E-A947-70E740481C1C}">
                <a14:useLocalDpi xmlns:a14="http://schemas.microsoft.com/office/drawing/2010/main"/>
              </a:ext>
            </a:extLst>
          </a:blip>
          <a:srcRect/>
          <a:stretch/>
        </p:blipFill>
        <p:spPr bwMode="auto">
          <a:xfrm>
            <a:off x="1115616" y="4568072"/>
            <a:ext cx="2448272" cy="1508589"/>
          </a:xfrm>
          <a:prstGeom prst="rect">
            <a:avLst/>
          </a:prstGeom>
          <a:ln>
            <a:noFill/>
          </a:ln>
          <a:extLst>
            <a:ext uri="{53640926-AAD7-44D8-BBD7-CCE9431645EC}">
              <a14:shadowObscured xmlns:a14="http://schemas.microsoft.com/office/drawing/2010/main"/>
            </a:ext>
          </a:extLst>
        </p:spPr>
      </p:pic>
      <p:pic>
        <p:nvPicPr>
          <p:cNvPr id="4" name="Picture 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15250" y="1811419"/>
            <a:ext cx="3447474" cy="2553685"/>
          </a:xfrm>
          <a:prstGeom prst="rect">
            <a:avLst/>
          </a:prstGeom>
        </p:spPr>
      </p:pic>
      <p:pic>
        <p:nvPicPr>
          <p:cNvPr id="14" name="Picture 1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134452" y="4568072"/>
            <a:ext cx="3356030" cy="656615"/>
          </a:xfrm>
          <a:prstGeom prst="rect">
            <a:avLst/>
          </a:prstGeom>
        </p:spPr>
      </p:pic>
      <p:pic>
        <p:nvPicPr>
          <p:cNvPr id="13" name="Picture 12"/>
          <p:cNvPicPr/>
          <p:nvPr/>
        </p:nvPicPr>
        <p:blipFill rotWithShape="1">
          <a:blip r:embed="rId8" cstate="screen">
            <a:extLst>
              <a:ext uri="{28A0092B-C50C-407E-A947-70E740481C1C}">
                <a14:useLocalDpi xmlns:a14="http://schemas.microsoft.com/office/drawing/2010/main"/>
              </a:ext>
            </a:extLst>
          </a:blip>
          <a:srcRect/>
          <a:stretch/>
        </p:blipFill>
        <p:spPr bwMode="auto">
          <a:xfrm>
            <a:off x="4134452" y="1923154"/>
            <a:ext cx="3445014" cy="1344955"/>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9" cstate="screen">
            <a:extLst>
              <a:ext uri="{28A0092B-C50C-407E-A947-70E740481C1C}">
                <a14:useLocalDpi xmlns:a14="http://schemas.microsoft.com/office/drawing/2010/main"/>
              </a:ext>
            </a:extLst>
          </a:blip>
          <a:srcRect/>
          <a:stretch/>
        </p:blipFill>
        <p:spPr bwMode="auto">
          <a:xfrm>
            <a:off x="4240554" y="5221703"/>
            <a:ext cx="3565130" cy="738103"/>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10" cstate="screen">
            <a:extLst>
              <a:ext uri="{28A0092B-C50C-407E-A947-70E740481C1C}">
                <a14:useLocalDpi xmlns:a14="http://schemas.microsoft.com/office/drawing/2010/main"/>
              </a:ext>
            </a:extLst>
          </a:blip>
          <a:srcRect/>
          <a:stretch/>
        </p:blipFill>
        <p:spPr bwMode="auto">
          <a:xfrm>
            <a:off x="4196125" y="3260926"/>
            <a:ext cx="3383341" cy="1888431"/>
          </a:xfrm>
          <a:prstGeom prst="rect">
            <a:avLst/>
          </a:prstGeom>
          <a:ln>
            <a:noFill/>
          </a:ln>
          <a:extLst>
            <a:ext uri="{53640926-AAD7-44D8-BBD7-CCE9431645EC}">
              <a14:shadowObscured xmlns:a14="http://schemas.microsoft.com/office/drawing/2010/main"/>
            </a:ext>
          </a:extLst>
        </p:spPr>
      </p:pic>
      <p:sp>
        <p:nvSpPr>
          <p:cNvPr id="15" name="TextBox 14"/>
          <p:cNvSpPr txBox="1"/>
          <p:nvPr/>
        </p:nvSpPr>
        <p:spPr>
          <a:xfrm>
            <a:off x="4224397" y="3336115"/>
            <a:ext cx="2547236" cy="307777"/>
          </a:xfrm>
          <a:prstGeom prst="rect">
            <a:avLst/>
          </a:prstGeom>
          <a:solidFill>
            <a:schemeClr val="bg1"/>
          </a:solidFill>
        </p:spPr>
        <p:txBody>
          <a:bodyPr wrap="none" rtlCol="0">
            <a:spAutoFit/>
          </a:bodyPr>
          <a:lstStyle/>
          <a:p>
            <a:r>
              <a:rPr lang="en-AU" sz="1400" b="1">
                <a:solidFill>
                  <a:srgbClr val="FF0000"/>
                </a:solidFill>
              </a:rPr>
              <a:t>Go to the right side of the client</a:t>
            </a:r>
          </a:p>
        </p:txBody>
      </p:sp>
    </p:spTree>
    <p:extLst>
      <p:ext uri="{BB962C8B-B14F-4D97-AF65-F5344CB8AC3E}">
        <p14:creationId xmlns:p14="http://schemas.microsoft.com/office/powerpoint/2010/main" val="13757072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 Lower Back </a:t>
            </a:r>
            <a:br>
              <a:rPr lang="en-US" sz="3200"/>
            </a:br>
            <a:r>
              <a:rPr lang="en-US" sz="2800" spc="300">
                <a:solidFill>
                  <a:schemeClr val="tx1"/>
                </a:solidFill>
              </a:rPr>
              <a:t>BRM 1 moves 5 - 8    page 1.5</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7" name="Picture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3528" y="1878593"/>
            <a:ext cx="2912456" cy="2332909"/>
          </a:xfrm>
          <a:prstGeom prst="rect">
            <a:avLst/>
          </a:prstGeom>
        </p:spPr>
      </p:pic>
      <p:pic>
        <p:nvPicPr>
          <p:cNvPr id="15" name="Picture 14"/>
          <p:cNvPicPr/>
          <p:nvPr/>
        </p:nvPicPr>
        <p:blipFill rotWithShape="1">
          <a:blip r:embed="rId6" cstate="screen">
            <a:extLst>
              <a:ext uri="{28A0092B-C50C-407E-A947-70E740481C1C}">
                <a14:useLocalDpi xmlns:a14="http://schemas.microsoft.com/office/drawing/2010/main"/>
              </a:ext>
            </a:extLst>
          </a:blip>
          <a:srcRect/>
          <a:stretch/>
        </p:blipFill>
        <p:spPr bwMode="auto">
          <a:xfrm>
            <a:off x="2805985" y="1871064"/>
            <a:ext cx="1532930" cy="2242486"/>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5485181" y="5497487"/>
            <a:ext cx="2896819" cy="307777"/>
          </a:xfrm>
          <a:prstGeom prst="rect">
            <a:avLst/>
          </a:prstGeom>
          <a:noFill/>
        </p:spPr>
        <p:txBody>
          <a:bodyPr wrap="none" rtlCol="0">
            <a:spAutoFit/>
          </a:bodyPr>
          <a:lstStyle/>
          <a:p>
            <a:r>
              <a:rPr lang="en-AU" sz="1400" b="1">
                <a:solidFill>
                  <a:srgbClr val="05670A"/>
                </a:solidFill>
              </a:rPr>
              <a:t>Repeat these moves on the right leg </a:t>
            </a:r>
          </a:p>
        </p:txBody>
      </p:sp>
      <p:sp>
        <p:nvSpPr>
          <p:cNvPr id="16" name="TextBox 15"/>
          <p:cNvSpPr txBox="1"/>
          <p:nvPr/>
        </p:nvSpPr>
        <p:spPr>
          <a:xfrm>
            <a:off x="5617790" y="5239755"/>
            <a:ext cx="2547236" cy="307777"/>
          </a:xfrm>
          <a:prstGeom prst="rect">
            <a:avLst/>
          </a:prstGeom>
          <a:noFill/>
        </p:spPr>
        <p:txBody>
          <a:bodyPr wrap="none" rtlCol="0">
            <a:spAutoFit/>
          </a:bodyPr>
          <a:lstStyle/>
          <a:p>
            <a:r>
              <a:rPr lang="en-AU" sz="1400" b="1">
                <a:solidFill>
                  <a:srgbClr val="FF0000"/>
                </a:solidFill>
              </a:rPr>
              <a:t>Go to the right side of the client</a:t>
            </a:r>
          </a:p>
        </p:txBody>
      </p:sp>
      <p:sp>
        <p:nvSpPr>
          <p:cNvPr id="18" name="TextBox 17"/>
          <p:cNvSpPr txBox="1"/>
          <p:nvPr/>
        </p:nvSpPr>
        <p:spPr>
          <a:xfrm>
            <a:off x="1361326" y="4106761"/>
            <a:ext cx="2656496" cy="307777"/>
          </a:xfrm>
          <a:prstGeom prst="rect">
            <a:avLst/>
          </a:prstGeom>
          <a:noFill/>
        </p:spPr>
        <p:txBody>
          <a:bodyPr wrap="none" rtlCol="0">
            <a:spAutoFit/>
          </a:bodyPr>
          <a:lstStyle/>
          <a:p>
            <a:r>
              <a:rPr lang="en-AU" sz="1400" b="1">
                <a:solidFill>
                  <a:srgbClr val="FF0000"/>
                </a:solidFill>
              </a:rPr>
              <a:t>Stand at the left side of the client</a:t>
            </a:r>
          </a:p>
        </p:txBody>
      </p:sp>
      <p:pic>
        <p:nvPicPr>
          <p:cNvPr id="19" name="Picture 18"/>
          <p:cNvPicPr/>
          <p:nvPr/>
        </p:nvPicPr>
        <p:blipFill rotWithShape="1">
          <a:blip r:embed="rId7" cstate="screen">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a:stretch/>
        </p:blipFill>
        <p:spPr bwMode="auto">
          <a:xfrm>
            <a:off x="1312694" y="4485049"/>
            <a:ext cx="2971273" cy="1262355"/>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275258" y="1772816"/>
            <a:ext cx="3145695" cy="1537896"/>
          </a:xfrm>
          <a:prstGeom prst="rect">
            <a:avLst/>
          </a:prstGeom>
        </p:spPr>
      </p:pic>
      <p:pic>
        <p:nvPicPr>
          <p:cNvPr id="20" name="Picture 19"/>
          <p:cNvPicPr/>
          <p:nvPr/>
        </p:nvPicPr>
        <p:blipFill rotWithShape="1">
          <a:blip r:embed="rId10" cstate="screen">
            <a:extLst>
              <a:ext uri="{28A0092B-C50C-407E-A947-70E740481C1C}">
                <a14:useLocalDpi xmlns:a14="http://schemas.microsoft.com/office/drawing/2010/main"/>
              </a:ext>
            </a:extLst>
          </a:blip>
          <a:srcRect/>
          <a:stretch/>
        </p:blipFill>
        <p:spPr bwMode="auto">
          <a:xfrm>
            <a:off x="5610031" y="5812848"/>
            <a:ext cx="2623820" cy="461010"/>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11" cstate="screen">
            <a:extLst>
              <a:ext uri="{28A0092B-C50C-407E-A947-70E740481C1C}">
                <a14:useLocalDpi xmlns:a14="http://schemas.microsoft.com/office/drawing/2010/main"/>
              </a:ext>
            </a:extLst>
          </a:blip>
          <a:srcRect/>
          <a:stretch/>
        </p:blipFill>
        <p:spPr bwMode="auto">
          <a:xfrm rot="16200000" flipH="1">
            <a:off x="6372876" y="2295820"/>
            <a:ext cx="1213903" cy="3068680"/>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12" cstate="screen">
            <a:extLst>
              <a:ext uri="{28A0092B-C50C-407E-A947-70E740481C1C}">
                <a14:useLocalDpi xmlns:a14="http://schemas.microsoft.com/office/drawing/2010/main"/>
              </a:ext>
            </a:extLst>
          </a:blip>
          <a:srcRect/>
          <a:stretch/>
        </p:blipFill>
        <p:spPr bwMode="auto">
          <a:xfrm>
            <a:off x="5354758" y="4365252"/>
            <a:ext cx="3134367" cy="935956"/>
          </a:xfrm>
          <a:prstGeom prst="rect">
            <a:avLst/>
          </a:prstGeom>
          <a:ln>
            <a:noFill/>
          </a:ln>
          <a:extLst>
            <a:ext uri="{53640926-AAD7-44D8-BBD7-CCE9431645EC}">
              <a14:shadowObscured xmlns:a14="http://schemas.microsoft.com/office/drawing/2010/main"/>
            </a:ext>
          </a:extLst>
        </p:spPr>
      </p:pic>
      <p:pic>
        <p:nvPicPr>
          <p:cNvPr id="22" name="Picture 21"/>
          <p:cNvPicPr/>
          <p:nvPr/>
        </p:nvPicPr>
        <p:blipFill rotWithShape="1">
          <a:blip r:embed="rId13" cstate="screen">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b="10783"/>
          <a:stretch/>
        </p:blipFill>
        <p:spPr bwMode="auto">
          <a:xfrm>
            <a:off x="1361326" y="5816243"/>
            <a:ext cx="3144886" cy="42106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431086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 Lower Back </a:t>
            </a:r>
            <a:br>
              <a:rPr lang="en-US" sz="3200"/>
            </a:br>
            <a:r>
              <a:rPr lang="en-US" sz="2800" spc="300">
                <a:solidFill>
                  <a:schemeClr val="tx1"/>
                </a:solidFill>
              </a:rPr>
              <a:t>BRM 1 moves 9&amp;10    page 1.6</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sp>
        <p:nvSpPr>
          <p:cNvPr id="18" name="TextBox 17"/>
          <p:cNvSpPr txBox="1"/>
          <p:nvPr/>
        </p:nvSpPr>
        <p:spPr>
          <a:xfrm>
            <a:off x="4644006" y="2081273"/>
            <a:ext cx="2863322" cy="307777"/>
          </a:xfrm>
          <a:prstGeom prst="rect">
            <a:avLst/>
          </a:prstGeom>
          <a:noFill/>
        </p:spPr>
        <p:txBody>
          <a:bodyPr wrap="square" rtlCol="0">
            <a:spAutoFit/>
          </a:bodyPr>
          <a:lstStyle/>
          <a:p>
            <a:r>
              <a:rPr lang="en-AU" sz="1400" b="1">
                <a:solidFill>
                  <a:srgbClr val="FF0000"/>
                </a:solidFill>
              </a:rPr>
              <a:t>Stand at the left side of the client</a:t>
            </a:r>
          </a:p>
        </p:txBody>
      </p:sp>
      <p:sp>
        <p:nvSpPr>
          <p:cNvPr id="19" name="TextBox 18"/>
          <p:cNvSpPr txBox="1"/>
          <p:nvPr/>
        </p:nvSpPr>
        <p:spPr>
          <a:xfrm>
            <a:off x="4644006" y="3618795"/>
            <a:ext cx="2547236" cy="307777"/>
          </a:xfrm>
          <a:prstGeom prst="rect">
            <a:avLst/>
          </a:prstGeom>
          <a:noFill/>
        </p:spPr>
        <p:txBody>
          <a:bodyPr wrap="none" rtlCol="0">
            <a:spAutoFit/>
          </a:bodyPr>
          <a:lstStyle/>
          <a:p>
            <a:r>
              <a:rPr lang="en-AU" sz="1400" b="1">
                <a:solidFill>
                  <a:srgbClr val="FF0000"/>
                </a:solidFill>
              </a:rPr>
              <a:t>Go to the right side of the client</a:t>
            </a:r>
          </a:p>
        </p:txBody>
      </p:sp>
      <p:pic>
        <p:nvPicPr>
          <p:cNvPr id="20" name="Picture 19"/>
          <p:cNvPicPr/>
          <p:nvPr/>
        </p:nvPicPr>
        <p:blipFill rotWithShape="1">
          <a:blip r:embed="rId5" cstate="screen">
            <a:extLst>
              <a:ext uri="{28A0092B-C50C-407E-A947-70E740481C1C}">
                <a14:useLocalDpi xmlns:a14="http://schemas.microsoft.com/office/drawing/2010/main"/>
              </a:ext>
            </a:extLst>
          </a:blip>
          <a:srcRect/>
          <a:stretch/>
        </p:blipFill>
        <p:spPr bwMode="auto">
          <a:xfrm>
            <a:off x="1612268" y="4730454"/>
            <a:ext cx="2376264" cy="1362842"/>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6" cstate="screen">
            <a:extLst>
              <a:ext uri="{28A0092B-C50C-407E-A947-70E740481C1C}">
                <a14:useLocalDpi xmlns:a14="http://schemas.microsoft.com/office/drawing/2010/main"/>
              </a:ext>
            </a:extLst>
          </a:blip>
          <a:srcRect/>
          <a:stretch/>
        </p:blipFill>
        <p:spPr bwMode="auto">
          <a:xfrm>
            <a:off x="4610202" y="2424408"/>
            <a:ext cx="3238729" cy="756877"/>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7" cstate="screen">
            <a:extLst>
              <a:ext uri="{28A0092B-C50C-407E-A947-70E740481C1C}">
                <a14:useLocalDpi xmlns:a14="http://schemas.microsoft.com/office/drawing/2010/main"/>
              </a:ext>
            </a:extLst>
          </a:blip>
          <a:srcRect/>
          <a:stretch/>
        </p:blipFill>
        <p:spPr bwMode="auto">
          <a:xfrm>
            <a:off x="4654757" y="3926572"/>
            <a:ext cx="3247915" cy="2184154"/>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8" cstate="print">
            <a:extLst>
              <a:ext uri="{28A0092B-C50C-407E-A947-70E740481C1C}">
                <a14:useLocalDpi xmlns:a14="http://schemas.microsoft.com/office/drawing/2010/main"/>
              </a:ext>
            </a:extLst>
          </a:blip>
          <a:srcRect/>
          <a:stretch/>
        </p:blipFill>
        <p:spPr bwMode="auto">
          <a:xfrm>
            <a:off x="1354095" y="2293768"/>
            <a:ext cx="2892609" cy="22153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110320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a:t>New Procedure – Lower Back </a:t>
            </a:r>
            <a:br>
              <a:rPr lang="en-US" sz="3200"/>
            </a:br>
            <a:r>
              <a:rPr lang="en-US" sz="2800" spc="300">
                <a:solidFill>
                  <a:schemeClr val="tx1"/>
                </a:solidFill>
              </a:rPr>
              <a:t>BRM 1 moves 11&amp;12    page 1.7</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2" name="Picture 11"/>
          <p:cNvPicPr/>
          <p:nvPr/>
        </p:nvPicPr>
        <p:blipFill rotWithShape="1">
          <a:blip r:embed="rId5" cstate="screen">
            <a:extLst>
              <a:ext uri="{28A0092B-C50C-407E-A947-70E740481C1C}">
                <a14:useLocalDpi xmlns:a14="http://schemas.microsoft.com/office/drawing/2010/main"/>
              </a:ext>
            </a:extLst>
          </a:blip>
          <a:srcRect/>
          <a:stretch/>
        </p:blipFill>
        <p:spPr bwMode="auto">
          <a:xfrm>
            <a:off x="3616892" y="2241205"/>
            <a:ext cx="2054230" cy="3130058"/>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6" cstate="screen">
            <a:extLst>
              <a:ext uri="{28A0092B-C50C-407E-A947-70E740481C1C}">
                <a14:useLocalDpi xmlns:a14="http://schemas.microsoft.com/office/drawing/2010/main"/>
              </a:ext>
            </a:extLst>
          </a:blip>
          <a:srcRect/>
          <a:stretch/>
        </p:blipFill>
        <p:spPr bwMode="auto">
          <a:xfrm>
            <a:off x="586478" y="1996289"/>
            <a:ext cx="2672991" cy="1044645"/>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7" cstate="screen">
            <a:extLst>
              <a:ext uri="{28A0092B-C50C-407E-A947-70E740481C1C}">
                <a14:useLocalDpi xmlns:a14="http://schemas.microsoft.com/office/drawing/2010/main"/>
              </a:ext>
            </a:extLst>
          </a:blip>
          <a:srcRect/>
          <a:stretch/>
        </p:blipFill>
        <p:spPr bwMode="auto">
          <a:xfrm>
            <a:off x="591823" y="3143699"/>
            <a:ext cx="2727332" cy="2949597"/>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882907" y="2241205"/>
            <a:ext cx="2813454" cy="1862189"/>
          </a:xfrm>
          <a:prstGeom prst="rect">
            <a:avLst/>
          </a:prstGeom>
        </p:spPr>
      </p:pic>
    </p:spTree>
    <p:extLst>
      <p:ext uri="{BB962C8B-B14F-4D97-AF65-F5344CB8AC3E}">
        <p14:creationId xmlns:p14="http://schemas.microsoft.com/office/powerpoint/2010/main" val="40410152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a:t> </a:t>
            </a:r>
            <a:br>
              <a:rPr lang="en-US" sz="3200"/>
            </a:br>
            <a:r>
              <a:rPr lang="en-US" sz="2800" spc="300">
                <a:solidFill>
                  <a:schemeClr val="tx1"/>
                </a:solidFill>
              </a:rPr>
              <a:t>Your class kit </a:t>
            </a:r>
            <a:br>
              <a:rPr lang="en-US" sz="2800" spc="300">
                <a:solidFill>
                  <a:schemeClr val="tx1"/>
                </a:solidFill>
              </a:rPr>
            </a:br>
            <a:r>
              <a:rPr lang="en-US" sz="2800" spc="300">
                <a:solidFill>
                  <a:schemeClr val="tx1"/>
                </a:solidFill>
              </a:rPr>
              <a:t>Please bring to every class</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259632" y="2564904"/>
            <a:ext cx="3784159" cy="2846933"/>
          </a:xfrm>
          <a:prstGeom prst="rect">
            <a:avLst/>
          </a:prstGeom>
        </p:spPr>
        <p:txBody>
          <a:bodyPr wrap="square">
            <a:spAutoFit/>
          </a:bodyPr>
          <a:lstStyle/>
          <a:p>
            <a:pPr marL="342900" indent="-342900">
              <a:spcAft>
                <a:spcPts val="600"/>
              </a:spcAft>
              <a:buClr>
                <a:srgbClr val="05670A"/>
              </a:buClr>
              <a:buFont typeface="Arial" panose="020B0604020202020204" pitchFamily="34" charset="0"/>
              <a:buChar char="•"/>
            </a:pPr>
            <a:r>
              <a:rPr lang="en-US"/>
              <a:t>Massage Table, if you have one</a:t>
            </a:r>
          </a:p>
          <a:p>
            <a:pPr marL="342900" indent="-342900">
              <a:spcAft>
                <a:spcPts val="600"/>
              </a:spcAft>
              <a:buClr>
                <a:srgbClr val="05670A"/>
              </a:buClr>
              <a:buFont typeface="Arial" panose="020B0604020202020204" pitchFamily="34" charset="0"/>
              <a:buChar char="•"/>
            </a:pPr>
            <a:r>
              <a:rPr lang="en-US">
                <a:solidFill>
                  <a:srgbClr val="C00000"/>
                </a:solidFill>
              </a:rPr>
              <a:t>Massage cover</a:t>
            </a:r>
          </a:p>
          <a:p>
            <a:pPr marL="342900" indent="-342900">
              <a:spcAft>
                <a:spcPts val="600"/>
              </a:spcAft>
              <a:buClr>
                <a:srgbClr val="05670A"/>
              </a:buClr>
              <a:buFont typeface="Arial" panose="020B0604020202020204" pitchFamily="34" charset="0"/>
              <a:buChar char="•"/>
            </a:pPr>
            <a:r>
              <a:rPr lang="en-US">
                <a:solidFill>
                  <a:srgbClr val="0070C0"/>
                </a:solidFill>
              </a:rPr>
              <a:t>Base sheet</a:t>
            </a:r>
          </a:p>
          <a:p>
            <a:pPr marL="342900" indent="-342900">
              <a:spcAft>
                <a:spcPts val="600"/>
              </a:spcAft>
              <a:buClr>
                <a:srgbClr val="05670A"/>
              </a:buClr>
              <a:buFont typeface="Arial" panose="020B0604020202020204" pitchFamily="34" charset="0"/>
              <a:buChar char="•"/>
            </a:pPr>
            <a:r>
              <a:rPr lang="en-US">
                <a:solidFill>
                  <a:srgbClr val="05670A"/>
                </a:solidFill>
              </a:rPr>
              <a:t>Face paper towel</a:t>
            </a:r>
          </a:p>
          <a:p>
            <a:pPr marL="342900" indent="-342900">
              <a:spcAft>
                <a:spcPts val="600"/>
              </a:spcAft>
              <a:buClr>
                <a:srgbClr val="05670A"/>
              </a:buClr>
              <a:buFont typeface="Arial" panose="020B0604020202020204" pitchFamily="34" charset="0"/>
              <a:buChar char="•"/>
            </a:pPr>
            <a:r>
              <a:rPr lang="en-US">
                <a:solidFill>
                  <a:srgbClr val="FC08FC"/>
                </a:solidFill>
              </a:rPr>
              <a:t>Covers x2</a:t>
            </a:r>
          </a:p>
          <a:p>
            <a:pPr marL="342900" indent="-342900">
              <a:spcAft>
                <a:spcPts val="600"/>
              </a:spcAft>
              <a:buClr>
                <a:srgbClr val="05670A"/>
              </a:buClr>
              <a:buFont typeface="Arial" panose="020B0604020202020204" pitchFamily="34" charset="0"/>
              <a:buChar char="•"/>
            </a:pPr>
            <a:r>
              <a:rPr lang="en-US">
                <a:solidFill>
                  <a:srgbClr val="7030A0"/>
                </a:solidFill>
              </a:rPr>
              <a:t>Extra towels for support</a:t>
            </a:r>
          </a:p>
          <a:p>
            <a:pPr marL="342900" indent="-342900">
              <a:spcAft>
                <a:spcPts val="600"/>
              </a:spcAft>
              <a:buClr>
                <a:srgbClr val="05670A"/>
              </a:buClr>
              <a:buFont typeface="Arial" panose="020B0604020202020204" pitchFamily="34" charset="0"/>
              <a:buChar char="•"/>
            </a:pPr>
            <a:r>
              <a:rPr lang="en-US">
                <a:solidFill>
                  <a:schemeClr val="bg1">
                    <a:lumMod val="50000"/>
                  </a:schemeClr>
                </a:solidFill>
              </a:rPr>
              <a:t>Pillow for support if needed</a:t>
            </a:r>
          </a:p>
          <a:p>
            <a:pPr marL="342900" indent="-342900">
              <a:spcAft>
                <a:spcPts val="600"/>
              </a:spcAft>
              <a:buClr>
                <a:srgbClr val="05670A"/>
              </a:buClr>
              <a:buFont typeface="Arial" panose="020B0604020202020204" pitchFamily="34" charset="0"/>
              <a:buChar char="•"/>
            </a:pPr>
            <a:r>
              <a:rPr lang="en-US"/>
              <a:t>Antibacterial Hand Wash</a:t>
            </a:r>
          </a:p>
        </p:txBody>
      </p:sp>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48064" y="3234016"/>
            <a:ext cx="2673495" cy="1885091"/>
          </a:xfrm>
          <a:prstGeom prst="rect">
            <a:avLst/>
          </a:prstGeom>
        </p:spPr>
      </p:pic>
    </p:spTree>
    <p:extLst>
      <p:ext uri="{BB962C8B-B14F-4D97-AF65-F5344CB8AC3E}">
        <p14:creationId xmlns:p14="http://schemas.microsoft.com/office/powerpoint/2010/main" val="5635516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t>Assist your client to arise</a:t>
            </a:r>
            <a:r>
              <a:rPr lang="en-US" sz="2600"/>
              <a:t>	</a:t>
            </a:r>
            <a:br>
              <a:rPr lang="en-US" sz="2600"/>
            </a:br>
            <a:r>
              <a:rPr lang="en-US" sz="2600"/>
              <a:t>page    1.15                </a:t>
            </a:r>
            <a:endParaRPr lang="en-US" sz="2600"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1465219" y="2132856"/>
            <a:ext cx="7391401" cy="4008790"/>
          </a:xfrm>
          <a:prstGeom prst="rect">
            <a:avLst/>
          </a:prstGeom>
        </p:spPr>
        <p:txBody>
          <a:bodyPr wrap="square">
            <a:spAutoFit/>
          </a:bodyPr>
          <a:lstStyle/>
          <a:p>
            <a:pPr marL="457200" indent="-457200">
              <a:lnSpc>
                <a:spcPct val="150000"/>
              </a:lnSpc>
              <a:spcAft>
                <a:spcPts val="600"/>
              </a:spcAft>
              <a:buClr>
                <a:srgbClr val="05670A"/>
              </a:buClr>
              <a:buFont typeface="+mj-lt"/>
              <a:buAutoNum type="arabicPeriod"/>
            </a:pPr>
            <a:r>
              <a:rPr lang="en-US" sz="1900" dirty="0"/>
              <a:t>Client’s hands behind their lower back, use to push to sit up </a:t>
            </a:r>
          </a:p>
          <a:p>
            <a:pPr marL="457200" indent="-457200">
              <a:lnSpc>
                <a:spcPct val="150000"/>
              </a:lnSpc>
              <a:spcAft>
                <a:spcPts val="600"/>
              </a:spcAft>
              <a:buClr>
                <a:srgbClr val="05670A"/>
              </a:buClr>
              <a:buFont typeface="+mj-lt"/>
              <a:buAutoNum type="arabicPeriod"/>
            </a:pPr>
            <a:r>
              <a:rPr lang="en-US" sz="1900" dirty="0"/>
              <a:t>If can’t do this they can roll to side, then up use arm to lever up</a:t>
            </a:r>
          </a:p>
          <a:p>
            <a:pPr marL="457200" indent="-457200">
              <a:lnSpc>
                <a:spcPct val="150000"/>
              </a:lnSpc>
              <a:spcAft>
                <a:spcPts val="600"/>
              </a:spcAft>
              <a:buClr>
                <a:srgbClr val="05670A"/>
              </a:buClr>
              <a:buFont typeface="+mj-lt"/>
              <a:buAutoNum type="arabicPeriod"/>
            </a:pPr>
            <a:r>
              <a:rPr lang="en-US" sz="1900" dirty="0"/>
              <a:t>Still can’t , they may need assistance leverage like in a hospital </a:t>
            </a:r>
          </a:p>
          <a:p>
            <a:pPr marL="457200" indent="-457200">
              <a:lnSpc>
                <a:spcPct val="150000"/>
              </a:lnSpc>
              <a:spcAft>
                <a:spcPts val="600"/>
              </a:spcAft>
              <a:buClr>
                <a:srgbClr val="05670A"/>
              </a:buClr>
              <a:buFont typeface="+mj-lt"/>
              <a:buAutoNum type="arabicPeriod"/>
            </a:pPr>
            <a:r>
              <a:rPr lang="en-US" sz="1900" dirty="0"/>
              <a:t>Check eyes</a:t>
            </a:r>
          </a:p>
          <a:p>
            <a:pPr marL="457200" indent="-457200">
              <a:lnSpc>
                <a:spcPct val="150000"/>
              </a:lnSpc>
              <a:spcAft>
                <a:spcPts val="600"/>
              </a:spcAft>
              <a:buClr>
                <a:srgbClr val="05670A"/>
              </a:buClr>
              <a:buFont typeface="+mj-lt"/>
              <a:buAutoNum type="arabicPeriod"/>
            </a:pPr>
            <a:r>
              <a:rPr lang="en-US" sz="1900" dirty="0"/>
              <a:t>Ask if dizzy</a:t>
            </a:r>
          </a:p>
          <a:p>
            <a:pPr marL="457200" indent="-457200">
              <a:lnSpc>
                <a:spcPct val="150000"/>
              </a:lnSpc>
              <a:spcAft>
                <a:spcPts val="600"/>
              </a:spcAft>
              <a:buClr>
                <a:srgbClr val="05670A"/>
              </a:buClr>
              <a:buFont typeface="+mj-lt"/>
              <a:buAutoNum type="arabicPeriod"/>
            </a:pPr>
            <a:r>
              <a:rPr lang="en-US" sz="1900" dirty="0"/>
              <a:t>Rest if needed</a:t>
            </a:r>
          </a:p>
          <a:p>
            <a:pPr marL="457200" indent="-457200">
              <a:lnSpc>
                <a:spcPct val="150000"/>
              </a:lnSpc>
              <a:spcAft>
                <a:spcPts val="600"/>
              </a:spcAft>
              <a:buClr>
                <a:srgbClr val="05670A"/>
              </a:buClr>
              <a:buFont typeface="+mj-lt"/>
              <a:buAutoNum type="arabicPeriod"/>
            </a:pPr>
            <a:r>
              <a:rPr lang="en-US" sz="1900" dirty="0"/>
              <a:t>Both feet on floor at the same time to come off table</a:t>
            </a:r>
          </a:p>
          <a:p>
            <a:endParaRPr lang="en-US" sz="2000" dirty="0"/>
          </a:p>
        </p:txBody>
      </p:sp>
    </p:spTree>
    <p:extLst>
      <p:ext uri="{BB962C8B-B14F-4D97-AF65-F5344CB8AC3E}">
        <p14:creationId xmlns:p14="http://schemas.microsoft.com/office/powerpoint/2010/main" val="42067426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BRM 2 Upper back   page 1.8</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26408"/>
          <a:stretch/>
        </p:blipFill>
        <p:spPr>
          <a:xfrm>
            <a:off x="5652119" y="2535110"/>
            <a:ext cx="2672623" cy="26220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p:nvPr/>
        </p:nvPicPr>
        <p:blipFill rotWithShape="1">
          <a:blip r:embed="rId5" cstate="print">
            <a:extLst>
              <a:ext uri="{28A0092B-C50C-407E-A947-70E740481C1C}">
                <a14:useLocalDpi xmlns:a14="http://schemas.microsoft.com/office/drawing/2010/main"/>
              </a:ext>
            </a:extLst>
          </a:blip>
          <a:srcRect/>
          <a:stretch/>
        </p:blipFill>
        <p:spPr bwMode="auto">
          <a:xfrm>
            <a:off x="1297878" y="1916832"/>
            <a:ext cx="3991058" cy="3538079"/>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6" cstate="screen">
            <a:extLst>
              <a:ext uri="{28A0092B-C50C-407E-A947-70E740481C1C}">
                <a14:useLocalDpi xmlns:a14="http://schemas.microsoft.com/office/drawing/2010/main"/>
              </a:ext>
            </a:extLst>
          </a:blip>
          <a:srcRect/>
          <a:stretch/>
        </p:blipFill>
        <p:spPr bwMode="auto">
          <a:xfrm>
            <a:off x="1046549" y="5455558"/>
            <a:ext cx="4287451" cy="853762"/>
          </a:xfrm>
          <a:prstGeom prst="rect">
            <a:avLst/>
          </a:prstGeom>
          <a:ln>
            <a:noFill/>
          </a:ln>
          <a:extLst>
            <a:ext uri="{53640926-AAD7-44D8-BBD7-CCE9431645EC}">
              <a14:shadowObscured xmlns:a14="http://schemas.microsoft.com/office/drawing/2010/main"/>
            </a:ext>
          </a:extLst>
        </p:spPr>
      </p:pic>
      <p:sp>
        <p:nvSpPr>
          <p:cNvPr id="9" name="Circle: Hollow 8"/>
          <p:cNvSpPr/>
          <p:nvPr/>
        </p:nvSpPr>
        <p:spPr>
          <a:xfrm>
            <a:off x="7020272" y="3717032"/>
            <a:ext cx="252028" cy="288032"/>
          </a:xfrm>
          <a:prstGeom prst="donut">
            <a:avLst/>
          </a:prstGeom>
          <a:solidFill>
            <a:srgbClr val="FF0000"/>
          </a:solidFill>
          <a:ln w="76200">
            <a:solidFill>
              <a:srgbClr val="FF0000"/>
            </a:solidFill>
          </a:ln>
          <a:effectLst>
            <a:glow rad="228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27916359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Upper back </a:t>
            </a:r>
            <a:br>
              <a:rPr lang="en-US" sz="3200"/>
            </a:br>
            <a:r>
              <a:rPr lang="en-US" sz="2800" spc="300">
                <a:solidFill>
                  <a:schemeClr val="tx1"/>
                </a:solidFill>
              </a:rPr>
              <a:t>BRM 2 Moves 1 -4    page 1.8</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6" name="TextBox 15"/>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grpSp>
        <p:nvGrpSpPr>
          <p:cNvPr id="4" name="Group 3"/>
          <p:cNvGrpSpPr/>
          <p:nvPr/>
        </p:nvGrpSpPr>
        <p:grpSpPr>
          <a:xfrm>
            <a:off x="1140041" y="1812492"/>
            <a:ext cx="7007932" cy="4496828"/>
            <a:chOff x="1553425" y="1802452"/>
            <a:chExt cx="7007932" cy="4496828"/>
          </a:xfrm>
        </p:grpSpPr>
        <p:pic>
          <p:nvPicPr>
            <p:cNvPr id="14" name="Picture 13"/>
            <p:cNvPicPr/>
            <p:nvPr/>
          </p:nvPicPr>
          <p:blipFill rotWithShape="1">
            <a:blip r:embed="rId4" cstate="screen">
              <a:extLst>
                <a:ext uri="{28A0092B-C50C-407E-A947-70E740481C1C}">
                  <a14:useLocalDpi xmlns:a14="http://schemas.microsoft.com/office/drawing/2010/main"/>
                </a:ext>
              </a:extLst>
            </a:blip>
            <a:srcRect/>
            <a:stretch/>
          </p:blipFill>
          <p:spPr bwMode="auto">
            <a:xfrm>
              <a:off x="2018742" y="4374659"/>
              <a:ext cx="2174881" cy="1790645"/>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5" cstate="screen">
              <a:extLst>
                <a:ext uri="{28A0092B-C50C-407E-A947-70E740481C1C}">
                  <a14:useLocalDpi xmlns:a14="http://schemas.microsoft.com/office/drawing/2010/main"/>
                </a:ext>
              </a:extLst>
            </a:blip>
            <a:srcRect/>
            <a:stretch/>
          </p:blipFill>
          <p:spPr bwMode="auto">
            <a:xfrm>
              <a:off x="4920451" y="1916832"/>
              <a:ext cx="3603233" cy="1180850"/>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6" cstate="screen">
              <a:extLst>
                <a:ext uri="{28A0092B-C50C-407E-A947-70E740481C1C}">
                  <a14:useLocalDpi xmlns:a14="http://schemas.microsoft.com/office/drawing/2010/main"/>
                </a:ext>
              </a:extLst>
            </a:blip>
            <a:srcRect/>
            <a:stretch/>
          </p:blipFill>
          <p:spPr bwMode="auto">
            <a:xfrm>
              <a:off x="4897490" y="2838121"/>
              <a:ext cx="3649154" cy="1042264"/>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7" cstate="screen">
              <a:extLst>
                <a:ext uri="{28A0092B-C50C-407E-A947-70E740481C1C}">
                  <a14:useLocalDpi xmlns:a14="http://schemas.microsoft.com/office/drawing/2010/main"/>
                </a:ext>
              </a:extLst>
            </a:blip>
            <a:srcRect/>
            <a:stretch/>
          </p:blipFill>
          <p:spPr bwMode="auto">
            <a:xfrm>
              <a:off x="4935622" y="3756316"/>
              <a:ext cx="3572890" cy="1241532"/>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8" cstate="screen">
              <a:extLst>
                <a:ext uri="{28A0092B-C50C-407E-A947-70E740481C1C}">
                  <a14:useLocalDpi xmlns:a14="http://schemas.microsoft.com/office/drawing/2010/main"/>
                </a:ext>
              </a:extLst>
            </a:blip>
            <a:srcRect/>
            <a:stretch/>
          </p:blipFill>
          <p:spPr bwMode="auto">
            <a:xfrm>
              <a:off x="5004048" y="4797608"/>
              <a:ext cx="3557309" cy="1119347"/>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9" cstate="screen">
              <a:extLst>
                <a:ext uri="{28A0092B-C50C-407E-A947-70E740481C1C}">
                  <a14:useLocalDpi xmlns:a14="http://schemas.microsoft.com/office/drawing/2010/main"/>
                </a:ext>
              </a:extLst>
            </a:blip>
            <a:srcRect/>
            <a:stretch/>
          </p:blipFill>
          <p:spPr bwMode="auto">
            <a:xfrm>
              <a:off x="1691680" y="1802452"/>
              <a:ext cx="2763015" cy="539544"/>
            </a:xfrm>
            <a:prstGeom prst="rect">
              <a:avLst/>
            </a:prstGeom>
            <a:ln>
              <a:noFill/>
            </a:ln>
            <a:extLst>
              <a:ext uri="{53640926-AAD7-44D8-BBD7-CCE9431645EC}">
                <a14:shadowObscured xmlns:a14="http://schemas.microsoft.com/office/drawing/2010/main"/>
              </a:ext>
            </a:extLst>
          </p:spPr>
        </p:pic>
        <p:pic>
          <p:nvPicPr>
            <p:cNvPr id="22" name="Picture 21"/>
            <p:cNvPicPr/>
            <p:nvPr/>
          </p:nvPicPr>
          <p:blipFill rotWithShape="1">
            <a:blip r:embed="rId10" cstate="screen">
              <a:extLst>
                <a:ext uri="{28A0092B-C50C-407E-A947-70E740481C1C}">
                  <a14:useLocalDpi xmlns:a14="http://schemas.microsoft.com/office/drawing/2010/main"/>
                </a:ext>
              </a:extLst>
            </a:blip>
            <a:srcRect/>
            <a:stretch/>
          </p:blipFill>
          <p:spPr bwMode="auto">
            <a:xfrm>
              <a:off x="5460183" y="5853555"/>
              <a:ext cx="2664296" cy="445725"/>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11" cstate="print">
              <a:extLst>
                <a:ext uri="{28A0092B-C50C-407E-A947-70E740481C1C}">
                  <a14:useLocalDpi xmlns:a14="http://schemas.microsoft.com/office/drawing/2010/main"/>
                </a:ext>
              </a:extLst>
            </a:blip>
            <a:srcRect/>
            <a:stretch/>
          </p:blipFill>
          <p:spPr bwMode="auto">
            <a:xfrm>
              <a:off x="1553425" y="2341996"/>
              <a:ext cx="2673085" cy="1879092"/>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7262872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Upper back </a:t>
            </a:r>
            <a:br>
              <a:rPr lang="en-US" sz="3200"/>
            </a:br>
            <a:r>
              <a:rPr lang="en-US" sz="2800" spc="300">
                <a:solidFill>
                  <a:schemeClr val="tx1"/>
                </a:solidFill>
              </a:rPr>
              <a:t>BRM 2 Moves 5 - 8    page 1.9</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6" name="TextBox 15"/>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grpSp>
        <p:nvGrpSpPr>
          <p:cNvPr id="4" name="Group 3"/>
          <p:cNvGrpSpPr/>
          <p:nvPr/>
        </p:nvGrpSpPr>
        <p:grpSpPr>
          <a:xfrm>
            <a:off x="1401844" y="1842192"/>
            <a:ext cx="6484326" cy="4546252"/>
            <a:chOff x="984491" y="1753205"/>
            <a:chExt cx="6484326" cy="4546252"/>
          </a:xfrm>
        </p:grpSpPr>
        <p:pic>
          <p:nvPicPr>
            <p:cNvPr id="11" name="Picture 10"/>
            <p:cNvPicPr/>
            <p:nvPr/>
          </p:nvPicPr>
          <p:blipFill rotWithShape="1">
            <a:blip r:embed="rId4" cstate="screen">
              <a:extLst>
                <a:ext uri="{28A0092B-C50C-407E-A947-70E740481C1C}">
                  <a14:useLocalDpi xmlns:a14="http://schemas.microsoft.com/office/drawing/2010/main"/>
                </a:ext>
              </a:extLst>
            </a:blip>
            <a:srcRect/>
            <a:stretch/>
          </p:blipFill>
          <p:spPr bwMode="auto">
            <a:xfrm>
              <a:off x="4716017" y="1753205"/>
              <a:ext cx="2752800" cy="2035835"/>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5" cstate="screen">
              <a:extLst>
                <a:ext uri="{28A0092B-C50C-407E-A947-70E740481C1C}">
                  <a14:useLocalDpi xmlns:a14="http://schemas.microsoft.com/office/drawing/2010/main"/>
                </a:ext>
              </a:extLst>
            </a:blip>
            <a:srcRect/>
            <a:stretch/>
          </p:blipFill>
          <p:spPr bwMode="auto">
            <a:xfrm>
              <a:off x="4771347" y="3745926"/>
              <a:ext cx="2642139" cy="2220903"/>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6" cstate="screen">
              <a:extLst>
                <a:ext uri="{28A0092B-C50C-407E-A947-70E740481C1C}">
                  <a14:useLocalDpi xmlns:a14="http://schemas.microsoft.com/office/drawing/2010/main"/>
                </a:ext>
              </a:extLst>
            </a:blip>
            <a:srcRect/>
            <a:stretch/>
          </p:blipFill>
          <p:spPr bwMode="auto">
            <a:xfrm>
              <a:off x="4860032" y="5877272"/>
              <a:ext cx="2402847" cy="422185"/>
            </a:xfrm>
            <a:prstGeom prst="rect">
              <a:avLst/>
            </a:prstGeom>
            <a:ln>
              <a:noFill/>
            </a:ln>
            <a:extLst>
              <a:ext uri="{53640926-AAD7-44D8-BBD7-CCE9431645EC}">
                <a14:shadowObscured xmlns:a14="http://schemas.microsoft.com/office/drawing/2010/main"/>
              </a:ext>
            </a:extLst>
          </p:spPr>
        </p:pic>
        <p:pic>
          <p:nvPicPr>
            <p:cNvPr id="18" name="Picture 1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475656" y="4172214"/>
              <a:ext cx="1872208" cy="2065097"/>
            </a:xfrm>
            <a:prstGeom prst="rect">
              <a:avLst/>
            </a:prstGeom>
          </p:spPr>
        </p:pic>
        <p:pic>
          <p:nvPicPr>
            <p:cNvPr id="13" name="Picture 12"/>
            <p:cNvPicPr/>
            <p:nvPr/>
          </p:nvPicPr>
          <p:blipFill rotWithShape="1">
            <a:blip r:embed="rId8" cstate="print">
              <a:extLst>
                <a:ext uri="{28A0092B-C50C-407E-A947-70E740481C1C}">
                  <a14:useLocalDpi xmlns:a14="http://schemas.microsoft.com/office/drawing/2010/main"/>
                </a:ext>
              </a:extLst>
            </a:blip>
            <a:srcRect/>
            <a:stretch/>
          </p:blipFill>
          <p:spPr bwMode="auto">
            <a:xfrm>
              <a:off x="984491" y="1988840"/>
              <a:ext cx="2709202" cy="1966372"/>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4202546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318448" cy="914400"/>
          </a:xfrm>
        </p:spPr>
        <p:txBody>
          <a:bodyPr>
            <a:normAutofit fontScale="90000"/>
          </a:bodyPr>
          <a:lstStyle/>
          <a:p>
            <a:r>
              <a:rPr lang="en-US" sz="2800" spc="300"/>
              <a:t>New Procedure Upper back </a:t>
            </a:r>
            <a:br>
              <a:rPr lang="en-US" sz="3200"/>
            </a:br>
            <a:r>
              <a:rPr lang="en-US" sz="2800" spc="300">
                <a:solidFill>
                  <a:schemeClr val="tx1"/>
                </a:solidFill>
              </a:rPr>
              <a:t>BRM 2 Moves 8a/8b    page 1.10</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6" name="TextBox 15"/>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1" name="Picture 10"/>
          <p:cNvPicPr/>
          <p:nvPr/>
        </p:nvPicPr>
        <p:blipFill rotWithShape="1">
          <a:blip r:embed="rId4" cstate="screen">
            <a:extLst>
              <a:ext uri="{28A0092B-C50C-407E-A947-70E740481C1C}">
                <a14:useLocalDpi xmlns:a14="http://schemas.microsoft.com/office/drawing/2010/main"/>
              </a:ext>
            </a:extLst>
          </a:blip>
          <a:srcRect/>
          <a:stretch/>
        </p:blipFill>
        <p:spPr bwMode="auto">
          <a:xfrm>
            <a:off x="1780437" y="4230659"/>
            <a:ext cx="1945240" cy="1935441"/>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4884668" y="2530967"/>
            <a:ext cx="3354872" cy="2134848"/>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6" cstate="screen">
            <a:extLst>
              <a:ext uri="{28A0092B-C50C-407E-A947-70E740481C1C}">
                <a14:useLocalDpi xmlns:a14="http://schemas.microsoft.com/office/drawing/2010/main"/>
              </a:ext>
            </a:extLst>
          </a:blip>
          <a:srcRect/>
          <a:stretch/>
        </p:blipFill>
        <p:spPr bwMode="auto">
          <a:xfrm>
            <a:off x="4957667" y="4634575"/>
            <a:ext cx="3208874" cy="563805"/>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7" cstate="print">
            <a:extLst>
              <a:ext uri="{28A0092B-C50C-407E-A947-70E740481C1C}">
                <a14:useLocalDpi xmlns:a14="http://schemas.microsoft.com/office/drawing/2010/main"/>
              </a:ext>
            </a:extLst>
          </a:blip>
          <a:srcRect/>
          <a:stretch/>
        </p:blipFill>
        <p:spPr bwMode="auto">
          <a:xfrm>
            <a:off x="1465219" y="2060848"/>
            <a:ext cx="2575676" cy="20697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177946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End of Day 1</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2915816" y="2147979"/>
            <a:ext cx="3603798" cy="2215991"/>
          </a:xfrm>
          <a:prstGeom prst="rect">
            <a:avLst/>
          </a:prstGeom>
        </p:spPr>
        <p:txBody>
          <a:bodyPr wrap="square">
            <a:spAutoFit/>
          </a:bodyPr>
          <a:lstStyle/>
          <a:p>
            <a:pPr marL="285750" indent="-285750">
              <a:lnSpc>
                <a:spcPct val="150000"/>
              </a:lnSpc>
              <a:buFont typeface="Arial" panose="020B0604020202020204" pitchFamily="34" charset="0"/>
              <a:buChar char="•"/>
            </a:pPr>
            <a:r>
              <a:rPr lang="en-US"/>
              <a:t>Eat a good dinner</a:t>
            </a:r>
          </a:p>
          <a:p>
            <a:pPr marL="285750" indent="-285750">
              <a:lnSpc>
                <a:spcPct val="150000"/>
              </a:lnSpc>
              <a:buFont typeface="Arial" panose="020B0604020202020204" pitchFamily="34" charset="0"/>
              <a:buChar char="•"/>
            </a:pPr>
            <a:r>
              <a:rPr lang="en-US"/>
              <a:t>Drinks lots of water</a:t>
            </a:r>
          </a:p>
          <a:p>
            <a:pPr marL="285750" indent="-285750">
              <a:lnSpc>
                <a:spcPct val="150000"/>
              </a:lnSpc>
              <a:buFont typeface="Arial" panose="020B0604020202020204" pitchFamily="34" charset="0"/>
              <a:buChar char="•"/>
            </a:pPr>
            <a:r>
              <a:rPr lang="en-US"/>
              <a:t>Gentle walk</a:t>
            </a:r>
          </a:p>
          <a:p>
            <a:pPr marL="285750" indent="-285750">
              <a:lnSpc>
                <a:spcPct val="150000"/>
              </a:lnSpc>
              <a:buFont typeface="Arial" panose="020B0604020202020204" pitchFamily="34" charset="0"/>
              <a:buChar char="•"/>
            </a:pPr>
            <a:r>
              <a:rPr lang="en-US"/>
              <a:t>See you tomorrow 8.30am </a:t>
            </a:r>
            <a:r>
              <a:rPr lang="en-US">
                <a:sym typeface="Wingdings" panose="05000000000000000000" pitchFamily="2" charset="2"/>
              </a:rPr>
              <a:t> </a:t>
            </a:r>
          </a:p>
          <a:p>
            <a:pPr>
              <a:lnSpc>
                <a:spcPct val="150000"/>
              </a:lnSpc>
            </a:pPr>
            <a:endParaRPr lang="en-US" sz="2000"/>
          </a:p>
        </p:txBody>
      </p:sp>
      <p:pic>
        <p:nvPicPr>
          <p:cNvPr id="5" name="Picture 4"/>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p:blipFill>
        <p:spPr>
          <a:xfrm>
            <a:off x="2771800" y="4077072"/>
            <a:ext cx="3417168" cy="1794684"/>
          </a:xfrm>
          <a:prstGeom prst="roundRect">
            <a:avLst>
              <a:gd name="adj" fmla="val 8594"/>
            </a:avLst>
          </a:prstGeom>
          <a:solidFill>
            <a:srgbClr val="FFFFFF">
              <a:shade val="85000"/>
            </a:srgbClr>
          </a:solidFill>
          <a:ln w="5715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401427825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Module 1 </a:t>
            </a:r>
            <a:br>
              <a:rPr lang="en-US" sz="3200"/>
            </a:br>
            <a:r>
              <a:rPr lang="en-US" sz="2800" spc="300">
                <a:solidFill>
                  <a:schemeClr val="tx1"/>
                </a:solidFill>
              </a:rPr>
              <a:t>Welcome back Day 2</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07736" y="2564904"/>
            <a:ext cx="4412356" cy="2996884"/>
          </a:xfrm>
          <a:prstGeom prst="roundRect">
            <a:avLst>
              <a:gd name="adj" fmla="val 8594"/>
            </a:avLst>
          </a:prstGeom>
          <a:solidFill>
            <a:srgbClr val="FFFFFF">
              <a:shade val="85000"/>
            </a:srgbClr>
          </a:solidFill>
          <a:ln w="38100">
            <a:solidFill>
              <a:srgbClr val="30A03D"/>
            </a:solidFill>
          </a:ln>
          <a:effectLst>
            <a:reflection blurRad="12700" stA="38000" endPos="28000" dist="5000" dir="5400000" sy="-100000" algn="bl" rotWithShape="0"/>
          </a:effectLst>
        </p:spPr>
      </p:pic>
    </p:spTree>
    <p:extLst>
      <p:ext uri="{BB962C8B-B14F-4D97-AF65-F5344CB8AC3E}">
        <p14:creationId xmlns:p14="http://schemas.microsoft.com/office/powerpoint/2010/main" val="3793398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Module 1 </a:t>
            </a:r>
            <a:br>
              <a:rPr lang="en-US" sz="3200"/>
            </a:br>
            <a:r>
              <a:rPr lang="en-US" sz="2800" spc="300">
                <a:solidFill>
                  <a:schemeClr val="tx1"/>
                </a:solidFill>
              </a:rPr>
              <a:t>Welcome back Day 2</a:t>
            </a:r>
            <a:r>
              <a:rPr lang="en-US" sz="3200"/>
              <a:t>          </a:t>
            </a:r>
            <a:endParaRPr lang="en-US" sz="2667" spc="0"/>
          </a:p>
        </p:txBody>
      </p:sp>
      <p:pic>
        <p:nvPicPr>
          <p:cNvPr id="3" name="Picture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3"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4951448" y="1916832"/>
            <a:ext cx="3580992" cy="3200876"/>
          </a:xfrm>
          <a:prstGeom prst="rect">
            <a:avLst/>
          </a:prstGeom>
        </p:spPr>
        <p:txBody>
          <a:bodyPr wrap="square">
            <a:spAutoFit/>
          </a:bodyPr>
          <a:lstStyle/>
          <a:p>
            <a:pPr>
              <a:spcAft>
                <a:spcPts val="600"/>
              </a:spcAft>
            </a:pPr>
            <a:endParaRPr lang="en-US"/>
          </a:p>
          <a:p>
            <a:pPr>
              <a:spcAft>
                <a:spcPts val="600"/>
              </a:spcAft>
            </a:pPr>
            <a:r>
              <a:rPr lang="en-US" b="1">
                <a:solidFill>
                  <a:srgbClr val="FF0000"/>
                </a:solidFill>
              </a:rPr>
              <a:t>TODAY </a:t>
            </a:r>
          </a:p>
          <a:p>
            <a:pPr marL="285750" indent="-285750">
              <a:spcAft>
                <a:spcPts val="600"/>
              </a:spcAft>
              <a:buFont typeface="Arial" panose="020B0604020202020204" pitchFamily="34" charset="0"/>
              <a:buChar char="•"/>
            </a:pPr>
            <a:r>
              <a:rPr lang="en-US"/>
              <a:t>Drink lots of water</a:t>
            </a:r>
          </a:p>
          <a:p>
            <a:pPr marL="285750" indent="-285750">
              <a:spcAft>
                <a:spcPts val="600"/>
              </a:spcAft>
              <a:buFont typeface="Arial" panose="020B0604020202020204" pitchFamily="34" charset="0"/>
              <a:buChar char="•"/>
            </a:pPr>
            <a:r>
              <a:rPr lang="en-US"/>
              <a:t>Lower and Upper back revision</a:t>
            </a:r>
          </a:p>
          <a:p>
            <a:pPr marL="285750" indent="-285750">
              <a:spcAft>
                <a:spcPts val="600"/>
              </a:spcAft>
              <a:buFont typeface="Arial" panose="020B0604020202020204" pitchFamily="34" charset="0"/>
              <a:buChar char="•"/>
            </a:pPr>
            <a:r>
              <a:rPr lang="en-US">
                <a:solidFill>
                  <a:srgbClr val="30A03D"/>
                </a:solidFill>
              </a:rPr>
              <a:t>New procedure - </a:t>
            </a:r>
            <a:r>
              <a:rPr lang="en-US"/>
              <a:t>Neck </a:t>
            </a:r>
            <a:r>
              <a:rPr lang="en-US" sz="1600"/>
              <a:t>(BRM3)</a:t>
            </a:r>
          </a:p>
          <a:p>
            <a:pPr marL="285750" indent="-285750">
              <a:spcAft>
                <a:spcPts val="600"/>
              </a:spcAft>
              <a:buFont typeface="Arial" panose="020B0604020202020204" pitchFamily="34" charset="0"/>
              <a:buChar char="•"/>
            </a:pPr>
            <a:r>
              <a:rPr lang="en-US">
                <a:solidFill>
                  <a:srgbClr val="30A03D"/>
                </a:solidFill>
              </a:rPr>
              <a:t>New procedure - </a:t>
            </a:r>
            <a:r>
              <a:rPr lang="en-US"/>
              <a:t>Head </a:t>
            </a:r>
          </a:p>
          <a:p>
            <a:pPr marL="285750" indent="-285750">
              <a:spcAft>
                <a:spcPts val="600"/>
              </a:spcAft>
              <a:buFont typeface="Arial" panose="020B0604020202020204" pitchFamily="34" charset="0"/>
              <a:buChar char="•"/>
            </a:pPr>
            <a:r>
              <a:rPr lang="en-US">
                <a:solidFill>
                  <a:srgbClr val="30A03D"/>
                </a:solidFill>
              </a:rPr>
              <a:t>New procedure - </a:t>
            </a:r>
            <a:r>
              <a:rPr lang="en-US"/>
              <a:t>Kidney</a:t>
            </a:r>
          </a:p>
          <a:p>
            <a:pPr marL="285750" indent="-285750">
              <a:spcAft>
                <a:spcPts val="600"/>
              </a:spcAft>
              <a:buFont typeface="Arial" panose="020B0604020202020204" pitchFamily="34" charset="0"/>
              <a:buChar char="•"/>
            </a:pPr>
            <a:r>
              <a:rPr lang="en-US"/>
              <a:t>Session management</a:t>
            </a:r>
          </a:p>
          <a:p>
            <a:pPr marL="285750" indent="-285750">
              <a:spcAft>
                <a:spcPts val="600"/>
              </a:spcAft>
              <a:buFont typeface="Arial" panose="020B0604020202020204" pitchFamily="34" charset="0"/>
              <a:buChar char="•"/>
            </a:pPr>
            <a:endParaRPr lang="en-US"/>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7545" y="3824377"/>
            <a:ext cx="2648391" cy="1869047"/>
          </a:xfrm>
          <a:prstGeom prst="rect">
            <a:avLst/>
          </a:prstGeom>
        </p:spPr>
      </p:pic>
      <p:sp>
        <p:nvSpPr>
          <p:cNvPr id="7" name="Rectangle 6"/>
          <p:cNvSpPr/>
          <p:nvPr/>
        </p:nvSpPr>
        <p:spPr>
          <a:xfrm>
            <a:off x="990599" y="2420888"/>
            <a:ext cx="2952328" cy="1431161"/>
          </a:xfrm>
          <a:prstGeom prst="rect">
            <a:avLst/>
          </a:prstGeom>
        </p:spPr>
        <p:txBody>
          <a:bodyPr wrap="square">
            <a:spAutoFit/>
          </a:bodyPr>
          <a:lstStyle/>
          <a:p>
            <a:pPr marL="285750" indent="-285750">
              <a:spcAft>
                <a:spcPts val="600"/>
              </a:spcAft>
              <a:buFont typeface="Arial" panose="020B0604020202020204" pitchFamily="34" charset="0"/>
              <a:buChar char="•"/>
            </a:pPr>
            <a:r>
              <a:rPr lang="en-US"/>
              <a:t>How is everyone feeling?</a:t>
            </a:r>
          </a:p>
          <a:p>
            <a:pPr marL="285750" indent="-285750">
              <a:spcAft>
                <a:spcPts val="600"/>
              </a:spcAft>
              <a:buFont typeface="Arial" panose="020B0604020202020204" pitchFamily="34" charset="0"/>
              <a:buChar char="•"/>
            </a:pPr>
            <a:r>
              <a:rPr lang="en-US"/>
              <a:t>How did you sleep?</a:t>
            </a:r>
          </a:p>
          <a:p>
            <a:pPr marL="285750" indent="-285750">
              <a:spcAft>
                <a:spcPts val="600"/>
              </a:spcAft>
              <a:buFont typeface="Arial" panose="020B0604020202020204" pitchFamily="34" charset="0"/>
              <a:buChar char="•"/>
            </a:pPr>
            <a:r>
              <a:rPr lang="en-US"/>
              <a:t>Notice anything different? </a:t>
            </a:r>
          </a:p>
          <a:p>
            <a:pPr>
              <a:spcAft>
                <a:spcPts val="600"/>
              </a:spcAft>
            </a:pPr>
            <a:endParaRPr lang="en-US"/>
          </a:p>
        </p:txBody>
      </p:sp>
    </p:spTree>
    <p:extLst>
      <p:ext uri="{BB962C8B-B14F-4D97-AF65-F5344CB8AC3E}">
        <p14:creationId xmlns:p14="http://schemas.microsoft.com/office/powerpoint/2010/main" val="2393100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492" y="1905000"/>
            <a:ext cx="4875453" cy="4476328"/>
          </a:xfrm>
        </p:spPr>
        <p:txBody>
          <a:bodyPr>
            <a:normAutofit/>
          </a:bodyPr>
          <a:lstStyle/>
          <a:p>
            <a:pPr>
              <a:spcBef>
                <a:spcPts val="600"/>
              </a:spcBef>
              <a:spcAft>
                <a:spcPts val="600"/>
              </a:spcAft>
            </a:pPr>
            <a:r>
              <a:rPr lang="en-US" sz="1800">
                <a:solidFill>
                  <a:schemeClr val="tx1"/>
                </a:solidFill>
              </a:rPr>
              <a:t>Steps </a:t>
            </a:r>
          </a:p>
          <a:p>
            <a:pPr>
              <a:spcBef>
                <a:spcPts val="600"/>
              </a:spcBef>
              <a:spcAft>
                <a:spcPts val="600"/>
              </a:spcAft>
            </a:pPr>
            <a:r>
              <a:rPr lang="en-US" sz="1800">
                <a:solidFill>
                  <a:srgbClr val="FF0000"/>
                </a:solidFill>
              </a:rPr>
              <a:t>Waiting times</a:t>
            </a:r>
          </a:p>
          <a:p>
            <a:pPr>
              <a:spcBef>
                <a:spcPts val="600"/>
              </a:spcBef>
              <a:spcAft>
                <a:spcPts val="600"/>
              </a:spcAft>
            </a:pPr>
            <a:r>
              <a:rPr lang="en-US" sz="1800">
                <a:solidFill>
                  <a:srgbClr val="FF0000"/>
                </a:solidFill>
              </a:rPr>
              <a:t>Changes in Position </a:t>
            </a:r>
          </a:p>
          <a:p>
            <a:pPr>
              <a:spcBef>
                <a:spcPts val="600"/>
              </a:spcBef>
              <a:spcAft>
                <a:spcPts val="600"/>
              </a:spcAft>
            </a:pPr>
            <a:r>
              <a:rPr lang="en-US" sz="1800">
                <a:solidFill>
                  <a:schemeClr val="tx1"/>
                </a:solidFill>
              </a:rPr>
              <a:t>Egg timer denotes waits  </a:t>
            </a:r>
            <a:r>
              <a:rPr lang="en-US" sz="1800">
                <a:solidFill>
                  <a:srgbClr val="002060"/>
                </a:solidFill>
                <a:sym typeface="Wingdings" panose="05000000000000000000" pitchFamily="2" charset="2"/>
              </a:rPr>
              <a:t></a:t>
            </a:r>
            <a:endParaRPr lang="en-US" sz="1800">
              <a:solidFill>
                <a:srgbClr val="002060"/>
              </a:solidFill>
            </a:endParaRPr>
          </a:p>
          <a:p>
            <a:pPr>
              <a:spcBef>
                <a:spcPts val="600"/>
              </a:spcBef>
              <a:spcAft>
                <a:spcPts val="600"/>
              </a:spcAft>
            </a:pPr>
            <a:r>
              <a:rPr lang="en-US" sz="1800">
                <a:solidFill>
                  <a:srgbClr val="FF0000"/>
                </a:solidFill>
              </a:rPr>
              <a:t>Arrows</a:t>
            </a:r>
          </a:p>
          <a:p>
            <a:pPr marL="68580" indent="0">
              <a:spcBef>
                <a:spcPts val="600"/>
              </a:spcBef>
              <a:spcAft>
                <a:spcPts val="600"/>
              </a:spcAft>
              <a:buNone/>
            </a:pPr>
            <a:r>
              <a:rPr lang="en-US" sz="1800">
                <a:solidFill>
                  <a:srgbClr val="FF0000"/>
                </a:solidFill>
              </a:rPr>
              <a:t>Midpoint = start point to take slack towards tail </a:t>
            </a:r>
          </a:p>
          <a:p>
            <a:pPr marL="68580" indent="0">
              <a:spcBef>
                <a:spcPts val="600"/>
              </a:spcBef>
              <a:spcAft>
                <a:spcPts val="600"/>
              </a:spcAft>
              <a:buNone/>
            </a:pPr>
            <a:r>
              <a:rPr lang="en-US" sz="1800">
                <a:solidFill>
                  <a:srgbClr val="FF0000"/>
                </a:solidFill>
              </a:rPr>
              <a:t>Point = move direction </a:t>
            </a:r>
          </a:p>
          <a:p>
            <a:pPr marL="68580" indent="0">
              <a:spcBef>
                <a:spcPts val="600"/>
              </a:spcBef>
              <a:spcAft>
                <a:spcPts val="600"/>
              </a:spcAft>
              <a:buNone/>
            </a:pPr>
            <a:r>
              <a:rPr lang="en-US" sz="1800">
                <a:solidFill>
                  <a:srgbClr val="FF0000"/>
                </a:solidFill>
              </a:rPr>
              <a:t>Tail = challenge</a:t>
            </a:r>
          </a:p>
          <a:p>
            <a:pPr>
              <a:spcBef>
                <a:spcPts val="600"/>
              </a:spcBef>
              <a:spcAft>
                <a:spcPts val="600"/>
              </a:spcAft>
            </a:pPr>
            <a:r>
              <a:rPr lang="en-US" sz="1800" b="1">
                <a:solidFill>
                  <a:srgbClr val="2A942D"/>
                </a:solidFill>
              </a:rPr>
              <a:t>Brief move summary </a:t>
            </a:r>
          </a:p>
          <a:p>
            <a:pPr>
              <a:spcBef>
                <a:spcPts val="600"/>
              </a:spcBef>
              <a:spcAft>
                <a:spcPts val="600"/>
              </a:spcAft>
            </a:pPr>
            <a:r>
              <a:rPr lang="en-US" sz="1800" b="1">
                <a:solidFill>
                  <a:schemeClr val="tx1"/>
                </a:solidFill>
              </a:rPr>
              <a:t>NOTES</a:t>
            </a:r>
          </a:p>
          <a:p>
            <a:pPr>
              <a:spcBef>
                <a:spcPts val="600"/>
              </a:spcBef>
              <a:spcAft>
                <a:spcPts val="600"/>
              </a:spcAft>
            </a:pPr>
            <a:r>
              <a:rPr lang="en-US" sz="1800">
                <a:solidFill>
                  <a:schemeClr val="tx1"/>
                </a:solidFill>
                <a:latin typeface="Arial Narrow" panose="020B0606020202030204" pitchFamily="34" charset="0"/>
              </a:rPr>
              <a:t>Comments</a:t>
            </a:r>
          </a:p>
        </p:txBody>
      </p:sp>
      <p:pic>
        <p:nvPicPr>
          <p:cNvPr id="5" name="Picture 4"/>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2523734" y="2286854"/>
            <a:ext cx="2192282" cy="350058"/>
          </a:xfrm>
          <a:prstGeom prst="rect">
            <a:avLst/>
          </a:prstGeom>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64329" y="4955589"/>
            <a:ext cx="1794966" cy="519558"/>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63688" y="5445224"/>
            <a:ext cx="2298124" cy="508493"/>
          </a:xfrm>
          <a:prstGeom prst="rect">
            <a:avLst/>
          </a:prstGeom>
        </p:spPr>
      </p:pic>
      <p:sp>
        <p:nvSpPr>
          <p:cNvPr id="12" name="Title 1"/>
          <p:cNvSpPr txBox="1">
            <a:spLocks/>
          </p:cNvSpPr>
          <p:nvPr/>
        </p:nvSpPr>
        <p:spPr>
          <a:xfrm>
            <a:off x="2123728" y="584791"/>
            <a:ext cx="6096000" cy="9144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800" spc="300"/>
              <a:t>How to use your manual page vi</a:t>
            </a:r>
            <a:r>
              <a:rPr lang="en-US" sz="3200"/>
              <a:t>                </a:t>
            </a:r>
            <a:endParaRPr lang="en-US" sz="2667" spc="0"/>
          </a:p>
        </p:txBody>
      </p:sp>
      <p:pic>
        <p:nvPicPr>
          <p:cNvPr id="13" name="Picture 1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14" name="Picture 13"/>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608596" y="3399930"/>
            <a:ext cx="3211876" cy="1555659"/>
          </a:xfrm>
          <a:prstGeom prst="rect">
            <a:avLst/>
          </a:prstGeom>
        </p:spPr>
      </p:pic>
      <p:pic>
        <p:nvPicPr>
          <p:cNvPr id="15" name="officeArt object" descr="BowenLogo"/>
          <p:cNvPicPr/>
          <p:nvPr/>
        </p:nvPicPr>
        <p:blipFill>
          <a:blip r:embed="rId8"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2" name="Picture 1"/>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745491" y="1905000"/>
            <a:ext cx="2123929" cy="313762"/>
          </a:xfrm>
          <a:prstGeom prst="rect">
            <a:avLst/>
          </a:prstGeom>
        </p:spPr>
      </p:pic>
    </p:spTree>
    <p:extLst>
      <p:ext uri="{BB962C8B-B14F-4D97-AF65-F5344CB8AC3E}">
        <p14:creationId xmlns:p14="http://schemas.microsoft.com/office/powerpoint/2010/main" val="33327049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Re- demonstrate Lower back </a:t>
            </a:r>
            <a:br>
              <a:rPr lang="en-US" sz="3200"/>
            </a:br>
            <a:r>
              <a:rPr lang="en-US" sz="2800" spc="300">
                <a:solidFill>
                  <a:schemeClr val="tx1"/>
                </a:solidFill>
              </a:rPr>
              <a:t>BRM 1    page 1.4</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0" name="Picture 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6353" y="1814656"/>
            <a:ext cx="2418493" cy="1741419"/>
          </a:xfrm>
          <a:prstGeom prst="rect">
            <a:avLst/>
          </a:prstGeom>
        </p:spPr>
      </p:pic>
      <p:pic>
        <p:nvPicPr>
          <p:cNvPr id="11" name="Picture 10"/>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492297" y="1779952"/>
            <a:ext cx="2233376" cy="1911066"/>
          </a:xfrm>
          <a:prstGeom prst="rect">
            <a:avLst/>
          </a:prstGeom>
        </p:spPr>
      </p:pic>
      <p:pic>
        <p:nvPicPr>
          <p:cNvPr id="13" name="Picture 1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802855" y="1989607"/>
            <a:ext cx="1970352" cy="1325588"/>
          </a:xfrm>
          <a:prstGeom prst="rect">
            <a:avLst/>
          </a:prstGeom>
        </p:spPr>
      </p:pic>
      <p:pic>
        <p:nvPicPr>
          <p:cNvPr id="14" name="Picture 1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42148" y="3560910"/>
            <a:ext cx="1726902" cy="337872"/>
          </a:xfrm>
          <a:prstGeom prst="rect">
            <a:avLst/>
          </a:prstGeom>
        </p:spPr>
      </p:pic>
      <p:pic>
        <p:nvPicPr>
          <p:cNvPr id="19" name="Picture 18"/>
          <p:cNvPicPr/>
          <p:nvPr/>
        </p:nvPicPr>
        <p:blipFill rotWithShape="1">
          <a:blip r:embed="rId9" cstate="screen">
            <a:extLst>
              <a:ext uri="{28A0092B-C50C-407E-A947-70E740481C1C}">
                <a14:useLocalDpi xmlns:a14="http://schemas.microsoft.com/office/drawing/2010/main"/>
              </a:ext>
            </a:extLst>
          </a:blip>
          <a:srcRect/>
          <a:stretch/>
        </p:blipFill>
        <p:spPr bwMode="auto">
          <a:xfrm>
            <a:off x="777103" y="4007913"/>
            <a:ext cx="1376232" cy="1064733"/>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10" cstate="screen">
            <a:extLst>
              <a:ext uri="{28A0092B-C50C-407E-A947-70E740481C1C}">
                <a14:useLocalDpi xmlns:a14="http://schemas.microsoft.com/office/drawing/2010/main"/>
              </a:ext>
            </a:extLst>
          </a:blip>
          <a:srcRect/>
          <a:stretch/>
        </p:blipFill>
        <p:spPr bwMode="auto">
          <a:xfrm>
            <a:off x="539303" y="5164790"/>
            <a:ext cx="1629747" cy="1112454"/>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11" cstate="screen">
            <a:extLst>
              <a:ext uri="{28A0092B-C50C-407E-A947-70E740481C1C}">
                <a14:useLocalDpi xmlns:a14="http://schemas.microsoft.com/office/drawing/2010/main"/>
              </a:ext>
            </a:extLst>
          </a:blip>
          <a:srcRect/>
          <a:stretch/>
        </p:blipFill>
        <p:spPr bwMode="auto">
          <a:xfrm>
            <a:off x="4980465" y="3952256"/>
            <a:ext cx="1841203" cy="1256792"/>
          </a:xfrm>
          <a:prstGeom prst="rect">
            <a:avLst/>
          </a:prstGeom>
          <a:ln>
            <a:noFill/>
          </a:ln>
          <a:extLst>
            <a:ext uri="{53640926-AAD7-44D8-BBD7-CCE9431645EC}">
              <a14:shadowObscured xmlns:a14="http://schemas.microsoft.com/office/drawing/2010/main"/>
            </a:ext>
          </a:extLst>
        </p:spPr>
      </p:pic>
      <p:pic>
        <p:nvPicPr>
          <p:cNvPr id="22" name="Picture 21"/>
          <p:cNvPicPr/>
          <p:nvPr/>
        </p:nvPicPr>
        <p:blipFill rotWithShape="1">
          <a:blip r:embed="rId12" cstate="screen">
            <a:extLst>
              <a:ext uri="{28A0092B-C50C-407E-A947-70E740481C1C}">
                <a14:useLocalDpi xmlns:a14="http://schemas.microsoft.com/office/drawing/2010/main"/>
              </a:ext>
            </a:extLst>
          </a:blip>
          <a:srcRect/>
          <a:stretch/>
        </p:blipFill>
        <p:spPr bwMode="auto">
          <a:xfrm>
            <a:off x="7072055" y="3740334"/>
            <a:ext cx="1529421" cy="2313755"/>
          </a:xfrm>
          <a:prstGeom prst="rect">
            <a:avLst/>
          </a:prstGeom>
          <a:ln>
            <a:noFill/>
          </a:ln>
          <a:extLst>
            <a:ext uri="{53640926-AAD7-44D8-BBD7-CCE9431645EC}">
              <a14:shadowObscured xmlns:a14="http://schemas.microsoft.com/office/drawing/2010/main"/>
            </a:ext>
          </a:extLst>
        </p:spPr>
      </p:pic>
      <p:pic>
        <p:nvPicPr>
          <p:cNvPr id="23" name="Picture 22"/>
          <p:cNvPicPr/>
          <p:nvPr/>
        </p:nvPicPr>
        <p:blipFill rotWithShape="1">
          <a:blip r:embed="rId13" cstate="screen">
            <a:extLst>
              <a:ext uri="{28A0092B-C50C-407E-A947-70E740481C1C}">
                <a14:useLocalDpi xmlns:a14="http://schemas.microsoft.com/office/drawing/2010/main"/>
              </a:ext>
            </a:extLst>
          </a:blip>
          <a:srcRect/>
          <a:stretch/>
        </p:blipFill>
        <p:spPr bwMode="auto">
          <a:xfrm>
            <a:off x="2691232" y="3915769"/>
            <a:ext cx="917753" cy="2313754"/>
          </a:xfrm>
          <a:prstGeom prst="rect">
            <a:avLst/>
          </a:prstGeom>
          <a:ln>
            <a:noFill/>
          </a:ln>
          <a:extLst>
            <a:ext uri="{53640926-AAD7-44D8-BBD7-CCE9431645EC}">
              <a14:shadowObscured xmlns:a14="http://schemas.microsoft.com/office/drawing/2010/main"/>
            </a:ext>
          </a:extLst>
        </p:spPr>
      </p:pic>
      <p:pic>
        <p:nvPicPr>
          <p:cNvPr id="24" name="Picture 23"/>
          <p:cNvPicPr/>
          <p:nvPr/>
        </p:nvPicPr>
        <p:blipFill rotWithShape="1">
          <a:blip r:embed="rId14" cstate="screen">
            <a:extLst>
              <a:ext uri="{28A0092B-C50C-407E-A947-70E740481C1C}">
                <a14:useLocalDpi xmlns:a14="http://schemas.microsoft.com/office/drawing/2010/main"/>
              </a:ext>
            </a:extLst>
          </a:blip>
          <a:srcRect/>
          <a:stretch/>
        </p:blipFill>
        <p:spPr bwMode="auto">
          <a:xfrm>
            <a:off x="3655547" y="3952256"/>
            <a:ext cx="958661" cy="2313390"/>
          </a:xfrm>
          <a:prstGeom prst="rect">
            <a:avLst/>
          </a:prstGeom>
          <a:ln>
            <a:noFill/>
          </a:ln>
          <a:extLst>
            <a:ext uri="{53640926-AAD7-44D8-BBD7-CCE9431645EC}">
              <a14:shadowObscured xmlns:a14="http://schemas.microsoft.com/office/drawing/2010/main"/>
            </a:ext>
          </a:extLst>
        </p:spPr>
      </p:pic>
      <p:sp>
        <p:nvSpPr>
          <p:cNvPr id="26" name="TextBox 25"/>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25" name="Picture 24"/>
          <p:cNvPicPr/>
          <p:nvPr/>
        </p:nvPicPr>
        <p:blipFill rotWithShape="1">
          <a:blip r:embed="rId15" cstate="screen">
            <a:extLst>
              <a:ext uri="{28A0092B-C50C-407E-A947-70E740481C1C}">
                <a14:useLocalDpi xmlns:a14="http://schemas.microsoft.com/office/drawing/2010/main"/>
              </a:ext>
            </a:extLst>
          </a:blip>
          <a:srcRect/>
          <a:stretch/>
        </p:blipFill>
        <p:spPr bwMode="auto">
          <a:xfrm>
            <a:off x="6934968" y="3315195"/>
            <a:ext cx="1803597" cy="316895"/>
          </a:xfrm>
          <a:prstGeom prst="rect">
            <a:avLst/>
          </a:prstGeom>
          <a:ln>
            <a:noFill/>
          </a:ln>
          <a:extLst>
            <a:ext uri="{53640926-AAD7-44D8-BBD7-CCE9431645EC}">
              <a14:shadowObscured xmlns:a14="http://schemas.microsoft.com/office/drawing/2010/main"/>
            </a:ext>
          </a:extLst>
        </p:spPr>
      </p:pic>
      <p:pic>
        <p:nvPicPr>
          <p:cNvPr id="27" name="Picture 26"/>
          <p:cNvPicPr/>
          <p:nvPr/>
        </p:nvPicPr>
        <p:blipFill rotWithShape="1">
          <a:blip r:embed="rId15" cstate="screen">
            <a:extLst>
              <a:ext uri="{28A0092B-C50C-407E-A947-70E740481C1C}">
                <a14:useLocalDpi xmlns:a14="http://schemas.microsoft.com/office/drawing/2010/main"/>
              </a:ext>
            </a:extLst>
          </a:blip>
          <a:srcRect/>
          <a:stretch/>
        </p:blipFill>
        <p:spPr bwMode="auto">
          <a:xfrm>
            <a:off x="4902944" y="3550894"/>
            <a:ext cx="1803597" cy="316895"/>
          </a:xfrm>
          <a:prstGeom prst="rect">
            <a:avLst/>
          </a:prstGeom>
          <a:ln>
            <a:noFill/>
          </a:ln>
          <a:extLst>
            <a:ext uri="{53640926-AAD7-44D8-BBD7-CCE9431645EC}">
              <a14:shadowObscured xmlns:a14="http://schemas.microsoft.com/office/drawing/2010/main"/>
            </a:ext>
          </a:extLst>
        </p:spPr>
      </p:pic>
      <p:pic>
        <p:nvPicPr>
          <p:cNvPr id="28" name="Picture 27"/>
          <p:cNvPicPr/>
          <p:nvPr/>
        </p:nvPicPr>
        <p:blipFill rotWithShape="1">
          <a:blip r:embed="rId15" cstate="screen">
            <a:extLst>
              <a:ext uri="{28A0092B-C50C-407E-A947-70E740481C1C}">
                <a14:useLocalDpi xmlns:a14="http://schemas.microsoft.com/office/drawing/2010/main"/>
              </a:ext>
            </a:extLst>
          </a:blip>
          <a:srcRect/>
          <a:stretch/>
        </p:blipFill>
        <p:spPr bwMode="auto">
          <a:xfrm>
            <a:off x="2606102" y="3581887"/>
            <a:ext cx="1803597" cy="316895"/>
          </a:xfrm>
          <a:prstGeom prst="rect">
            <a:avLst/>
          </a:prstGeom>
          <a:ln>
            <a:noFill/>
          </a:ln>
          <a:extLst>
            <a:ext uri="{53640926-AAD7-44D8-BBD7-CCE9431645EC}">
              <a14:shadowObscured xmlns:a14="http://schemas.microsoft.com/office/drawing/2010/main"/>
            </a:ext>
          </a:extLst>
        </p:spPr>
      </p:pic>
      <p:pic>
        <p:nvPicPr>
          <p:cNvPr id="29" name="Picture 28"/>
          <p:cNvPicPr/>
          <p:nvPr/>
        </p:nvPicPr>
        <p:blipFill rotWithShape="1">
          <a:blip r:embed="rId16" cstate="print">
            <a:extLst>
              <a:ext uri="{28A0092B-C50C-407E-A947-70E740481C1C}">
                <a14:useLocalDpi xmlns:a14="http://schemas.microsoft.com/office/drawing/2010/main"/>
              </a:ext>
            </a:extLst>
          </a:blip>
          <a:srcRect/>
          <a:stretch/>
        </p:blipFill>
        <p:spPr bwMode="auto">
          <a:xfrm>
            <a:off x="4725674" y="1814656"/>
            <a:ext cx="2172178" cy="16589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820538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2800" spc="300"/>
              <a:t>Lower Stoppers </a:t>
            </a:r>
            <a:br>
              <a:rPr lang="en-US" sz="3200"/>
            </a:br>
            <a:r>
              <a:rPr lang="en-US" sz="2800" spc="300">
                <a:solidFill>
                  <a:schemeClr val="tx1"/>
                </a:solidFill>
              </a:rPr>
              <a:t>Lower back (BRM1) Moves 1 &amp; 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3230583" y="2493316"/>
            <a:ext cx="5548629" cy="2492990"/>
          </a:xfrm>
          <a:prstGeom prst="rect">
            <a:avLst/>
          </a:prstGeom>
        </p:spPr>
        <p:txBody>
          <a:bodyPr wrap="square">
            <a:spAutoFit/>
          </a:bodyPr>
          <a:lstStyle/>
          <a:p>
            <a:pPr>
              <a:spcAft>
                <a:spcPts val="600"/>
              </a:spcAft>
            </a:pPr>
            <a:r>
              <a:rPr lang="en-US" b="1">
                <a:solidFill>
                  <a:srgbClr val="FF0000"/>
                </a:solidFill>
              </a:rPr>
              <a:t>Purpose of Lower Stoppers</a:t>
            </a:r>
            <a:r>
              <a:rPr lang="en-US"/>
              <a:t> </a:t>
            </a:r>
          </a:p>
          <a:p>
            <a:pPr marL="285750" indent="-285750">
              <a:spcAft>
                <a:spcPts val="600"/>
              </a:spcAft>
              <a:buFont typeface="Arial" panose="020B0604020202020204" pitchFamily="34" charset="0"/>
              <a:buChar char="•"/>
            </a:pPr>
            <a:r>
              <a:rPr lang="en-US"/>
              <a:t>contain energy in a designated area</a:t>
            </a:r>
          </a:p>
          <a:p>
            <a:pPr marL="285750" indent="-285750">
              <a:spcAft>
                <a:spcPts val="600"/>
              </a:spcAft>
              <a:buFont typeface="Arial" panose="020B0604020202020204" pitchFamily="34" charset="0"/>
              <a:buChar char="•"/>
            </a:pPr>
            <a:r>
              <a:rPr lang="en-US"/>
              <a:t>activate the body to respond to subsequent moves</a:t>
            </a:r>
          </a:p>
          <a:p>
            <a:pPr marL="285750" indent="-285750">
              <a:spcAft>
                <a:spcPts val="600"/>
              </a:spcAft>
              <a:buFont typeface="Arial" panose="020B0604020202020204" pitchFamily="34" charset="0"/>
              <a:buChar char="•"/>
            </a:pPr>
            <a:r>
              <a:rPr lang="en-US"/>
              <a:t>‘turn on the computer’</a:t>
            </a:r>
          </a:p>
          <a:p>
            <a:pPr marL="285750" indent="-285750">
              <a:spcAft>
                <a:spcPts val="600"/>
              </a:spcAft>
              <a:buFont typeface="Arial" panose="020B0604020202020204" pitchFamily="34" charset="0"/>
              <a:buChar char="•"/>
            </a:pPr>
            <a:r>
              <a:rPr lang="en-US"/>
              <a:t>‘kick start’ the system like jump starting your car</a:t>
            </a:r>
          </a:p>
          <a:p>
            <a:pPr marL="285750" indent="-285750">
              <a:spcAft>
                <a:spcPts val="600"/>
              </a:spcAft>
              <a:buFont typeface="Arial" panose="020B0604020202020204" pitchFamily="34" charset="0"/>
              <a:buChar char="•"/>
            </a:pPr>
            <a:r>
              <a:rPr lang="en-US"/>
              <a:t>assessment tool</a:t>
            </a:r>
          </a:p>
          <a:p>
            <a:pPr marL="285750" indent="-285750">
              <a:spcAft>
                <a:spcPts val="600"/>
              </a:spcAft>
              <a:buFont typeface="Arial" panose="020B0604020202020204" pitchFamily="34" charset="0"/>
              <a:buChar char="•"/>
            </a:pPr>
            <a:r>
              <a:rPr lang="en-US"/>
              <a:t>begin the relaxation process</a:t>
            </a:r>
          </a:p>
        </p:txBody>
      </p:sp>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l="12701" r="8562"/>
          <a:stretch/>
        </p:blipFill>
        <p:spPr>
          <a:xfrm>
            <a:off x="430080" y="2204864"/>
            <a:ext cx="2818827" cy="3114333"/>
          </a:xfrm>
          <a:prstGeom prst="rect">
            <a:avLst/>
          </a:prstGeom>
        </p:spPr>
      </p:pic>
      <p:sp>
        <p:nvSpPr>
          <p:cNvPr id="11" name="TextBox 10"/>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spTree>
    <p:extLst>
      <p:ext uri="{BB962C8B-B14F-4D97-AF65-F5344CB8AC3E}">
        <p14:creationId xmlns:p14="http://schemas.microsoft.com/office/powerpoint/2010/main" val="27243757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Morning Tea</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1800" y="2564904"/>
            <a:ext cx="3996443" cy="2664295"/>
          </a:xfrm>
          <a:prstGeom prst="roundRect">
            <a:avLst>
              <a:gd name="adj" fmla="val 8594"/>
            </a:avLst>
          </a:prstGeom>
          <a:solidFill>
            <a:srgbClr val="FFFFFF">
              <a:shade val="85000"/>
            </a:srgbClr>
          </a:solidFill>
          <a:ln w="5715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370182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Re- demonstrate     Upper back</a:t>
            </a:r>
            <a:br>
              <a:rPr lang="en-US" sz="3200"/>
            </a:br>
            <a:r>
              <a:rPr lang="en-US" sz="2800" spc="300">
                <a:solidFill>
                  <a:schemeClr val="tx1"/>
                </a:solidFill>
              </a:rPr>
              <a:t>BRM 2 moves 1- 8	     page 1.8</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9" name="TextBox 8"/>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4" name="Picture 13"/>
          <p:cNvPicPr/>
          <p:nvPr/>
        </p:nvPicPr>
        <p:blipFill rotWithShape="1">
          <a:blip r:embed="rId5" cstate="screen">
            <a:extLst>
              <a:ext uri="{28A0092B-C50C-407E-A947-70E740481C1C}">
                <a14:useLocalDpi xmlns:a14="http://schemas.microsoft.com/office/drawing/2010/main"/>
              </a:ext>
            </a:extLst>
          </a:blip>
          <a:srcRect/>
          <a:stretch/>
        </p:blipFill>
        <p:spPr bwMode="auto">
          <a:xfrm>
            <a:off x="6553881" y="4443580"/>
            <a:ext cx="1618519" cy="1543015"/>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6" cstate="screen">
            <a:extLst>
              <a:ext uri="{28A0092B-C50C-407E-A947-70E740481C1C}">
                <a14:useLocalDpi xmlns:a14="http://schemas.microsoft.com/office/drawing/2010/main"/>
              </a:ext>
            </a:extLst>
          </a:blip>
          <a:srcRect/>
          <a:stretch/>
        </p:blipFill>
        <p:spPr bwMode="auto">
          <a:xfrm>
            <a:off x="1298967" y="4393039"/>
            <a:ext cx="1711863" cy="1600880"/>
          </a:xfrm>
          <a:prstGeom prst="rect">
            <a:avLst/>
          </a:prstGeom>
          <a:ln>
            <a:noFill/>
          </a:ln>
          <a:extLst>
            <a:ext uri="{53640926-AAD7-44D8-BBD7-CCE9431645EC}">
              <a14:shadowObscured xmlns:a14="http://schemas.microsoft.com/office/drawing/2010/main"/>
            </a:ext>
          </a:extLst>
        </p:spPr>
      </p:pic>
      <p:pic>
        <p:nvPicPr>
          <p:cNvPr id="16" name="Picture 15"/>
          <p:cNvPicPr>
            <a:picLocks noChangeAspect="1"/>
          </p:cNvPicPr>
          <p:nvPr/>
        </p:nvPicPr>
        <p:blipFill rotWithShape="1">
          <a:blip r:embed="rId7" cstate="screen">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a:stretch/>
        </p:blipFill>
        <p:spPr>
          <a:xfrm>
            <a:off x="748242" y="1944943"/>
            <a:ext cx="2457452" cy="1780498"/>
          </a:xfrm>
          <a:prstGeom prst="rect">
            <a:avLst/>
          </a:prstGeom>
        </p:spPr>
      </p:pic>
      <p:pic>
        <p:nvPicPr>
          <p:cNvPr id="19" name="Picture 18"/>
          <p:cNvPicPr/>
          <p:nvPr/>
        </p:nvPicPr>
        <p:blipFill rotWithShape="1">
          <a:blip r:embed="rId9" cstate="screen">
            <a:extLst>
              <a:ext uri="{28A0092B-C50C-407E-A947-70E740481C1C}">
                <a14:useLocalDpi xmlns:a14="http://schemas.microsoft.com/office/drawing/2010/main"/>
              </a:ext>
            </a:extLst>
          </a:blip>
          <a:srcRect/>
          <a:stretch/>
        </p:blipFill>
        <p:spPr bwMode="auto">
          <a:xfrm>
            <a:off x="6289338" y="3908041"/>
            <a:ext cx="1803597" cy="316895"/>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9" cstate="screen">
            <a:extLst>
              <a:ext uri="{28A0092B-C50C-407E-A947-70E740481C1C}">
                <a14:useLocalDpi xmlns:a14="http://schemas.microsoft.com/office/drawing/2010/main"/>
              </a:ext>
            </a:extLst>
          </a:blip>
          <a:srcRect/>
          <a:stretch/>
        </p:blipFill>
        <p:spPr bwMode="auto">
          <a:xfrm>
            <a:off x="3742208" y="3918716"/>
            <a:ext cx="1803597" cy="316895"/>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9" cstate="screen">
            <a:extLst>
              <a:ext uri="{28A0092B-C50C-407E-A947-70E740481C1C}">
                <a14:useLocalDpi xmlns:a14="http://schemas.microsoft.com/office/drawing/2010/main"/>
              </a:ext>
            </a:extLst>
          </a:blip>
          <a:srcRect/>
          <a:stretch/>
        </p:blipFill>
        <p:spPr bwMode="auto">
          <a:xfrm>
            <a:off x="1373373" y="3908041"/>
            <a:ext cx="1803597" cy="316895"/>
          </a:xfrm>
          <a:prstGeom prst="rect">
            <a:avLst/>
          </a:prstGeom>
          <a:ln>
            <a:noFill/>
          </a:ln>
          <a:extLst>
            <a:ext uri="{53640926-AAD7-44D8-BBD7-CCE9431645EC}">
              <a14:shadowObscured xmlns:a14="http://schemas.microsoft.com/office/drawing/2010/main"/>
            </a:ext>
          </a:extLst>
        </p:spPr>
      </p:pic>
      <p:pic>
        <p:nvPicPr>
          <p:cNvPr id="22" name="Picture 21"/>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756950" y="4302529"/>
            <a:ext cx="1895170" cy="1790767"/>
          </a:xfrm>
          <a:prstGeom prst="rect">
            <a:avLst/>
          </a:prstGeom>
        </p:spPr>
      </p:pic>
      <p:pic>
        <p:nvPicPr>
          <p:cNvPr id="23" name="Picture 22"/>
          <p:cNvPicPr/>
          <p:nvPr/>
        </p:nvPicPr>
        <p:blipFill rotWithShape="1">
          <a:blip r:embed="rId11" cstate="print">
            <a:extLst>
              <a:ext uri="{28A0092B-C50C-407E-A947-70E740481C1C}">
                <a14:useLocalDpi xmlns:a14="http://schemas.microsoft.com/office/drawing/2010/main"/>
              </a:ext>
            </a:extLst>
          </a:blip>
          <a:srcRect/>
          <a:stretch/>
        </p:blipFill>
        <p:spPr bwMode="auto">
          <a:xfrm>
            <a:off x="3491880" y="2066530"/>
            <a:ext cx="2243105" cy="1628073"/>
          </a:xfrm>
          <a:prstGeom prst="rect">
            <a:avLst/>
          </a:prstGeom>
          <a:ln>
            <a:noFill/>
          </a:ln>
          <a:extLst>
            <a:ext uri="{53640926-AAD7-44D8-BBD7-CCE9431645EC}">
              <a14:shadowObscured xmlns:a14="http://schemas.microsoft.com/office/drawing/2010/main"/>
            </a:ext>
          </a:extLst>
        </p:spPr>
      </p:pic>
      <p:pic>
        <p:nvPicPr>
          <p:cNvPr id="24" name="Picture 23"/>
          <p:cNvPicPr/>
          <p:nvPr/>
        </p:nvPicPr>
        <p:blipFill rotWithShape="1">
          <a:blip r:embed="rId12" cstate="print">
            <a:extLst>
              <a:ext uri="{28A0092B-C50C-407E-A947-70E740481C1C}">
                <a14:useLocalDpi xmlns:a14="http://schemas.microsoft.com/office/drawing/2010/main"/>
              </a:ext>
            </a:extLst>
          </a:blip>
          <a:srcRect/>
          <a:stretch/>
        </p:blipFill>
        <p:spPr bwMode="auto">
          <a:xfrm>
            <a:off x="6130967" y="2050185"/>
            <a:ext cx="2084710" cy="167525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665699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Upper back continued </a:t>
            </a:r>
            <a:br>
              <a:rPr lang="en-US" sz="2800" spc="300"/>
            </a:br>
            <a:r>
              <a:rPr lang="en-US" sz="2800" spc="300"/>
              <a:t>BRM 2  </a:t>
            </a:r>
            <a:r>
              <a:rPr lang="en-US" sz="2800" spc="300">
                <a:solidFill>
                  <a:schemeClr val="tx1"/>
                </a:solidFill>
              </a:rPr>
              <a:t>Moves 9-16</a:t>
            </a:r>
            <a:r>
              <a:rPr lang="en-US" sz="3200"/>
              <a:t>     page 1.10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6359905" y="2279489"/>
            <a:ext cx="2252448" cy="3144420"/>
          </a:xfrm>
          <a:prstGeom prst="rect">
            <a:avLst/>
          </a:prstGeom>
          <a:ln>
            <a:noFill/>
          </a:ln>
          <a:extLst>
            <a:ext uri="{53640926-AAD7-44D8-BBD7-CCE9431645EC}">
              <a14:shadowObscured xmlns:a14="http://schemas.microsoft.com/office/drawing/2010/main"/>
            </a:ext>
          </a:extLst>
        </p:spPr>
      </p:pic>
      <p:sp>
        <p:nvSpPr>
          <p:cNvPr id="10" name="TextBox 9"/>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5" name="Picture 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95325" y="2107663"/>
            <a:ext cx="3003860" cy="3465994"/>
          </a:xfrm>
          <a:prstGeom prst="rect">
            <a:avLst/>
          </a:prstGeom>
        </p:spPr>
      </p:pic>
      <p:pic>
        <p:nvPicPr>
          <p:cNvPr id="12" name="Picture 11"/>
          <p:cNvPicPr/>
          <p:nvPr/>
        </p:nvPicPr>
        <p:blipFill rotWithShape="1">
          <a:blip r:embed="rId7" cstate="screen">
            <a:extLst>
              <a:ext uri="{28A0092B-C50C-407E-A947-70E740481C1C}">
                <a14:useLocalDpi xmlns:a14="http://schemas.microsoft.com/office/drawing/2010/main"/>
              </a:ext>
            </a:extLst>
          </a:blip>
          <a:srcRect/>
          <a:stretch/>
        </p:blipFill>
        <p:spPr bwMode="auto">
          <a:xfrm>
            <a:off x="3130204" y="1916832"/>
            <a:ext cx="2883593" cy="1021490"/>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8" cstate="screen">
            <a:extLst>
              <a:ext uri="{28A0092B-C50C-407E-A947-70E740481C1C}">
                <a14:useLocalDpi xmlns:a14="http://schemas.microsoft.com/office/drawing/2010/main"/>
              </a:ext>
            </a:extLst>
          </a:blip>
          <a:srcRect/>
          <a:stretch/>
        </p:blipFill>
        <p:spPr bwMode="auto">
          <a:xfrm>
            <a:off x="3115082" y="2921930"/>
            <a:ext cx="2913836" cy="1011126"/>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9" cstate="screen">
            <a:extLst>
              <a:ext uri="{28A0092B-C50C-407E-A947-70E740481C1C}">
                <a14:useLocalDpi xmlns:a14="http://schemas.microsoft.com/office/drawing/2010/main"/>
              </a:ext>
            </a:extLst>
          </a:blip>
          <a:srcRect/>
          <a:stretch/>
        </p:blipFill>
        <p:spPr bwMode="auto">
          <a:xfrm>
            <a:off x="3101577" y="4005064"/>
            <a:ext cx="2940846" cy="806130"/>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10" cstate="screen">
            <a:extLst>
              <a:ext uri="{28A0092B-C50C-407E-A947-70E740481C1C}">
                <a14:useLocalDpi xmlns:a14="http://schemas.microsoft.com/office/drawing/2010/main"/>
              </a:ext>
            </a:extLst>
          </a:blip>
          <a:srcRect/>
          <a:stretch/>
        </p:blipFill>
        <p:spPr bwMode="auto">
          <a:xfrm>
            <a:off x="3178075" y="4856121"/>
            <a:ext cx="2787850" cy="932822"/>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11" cstate="screen">
            <a:extLst>
              <a:ext uri="{28A0092B-C50C-407E-A947-70E740481C1C}">
                <a14:useLocalDpi xmlns:a14="http://schemas.microsoft.com/office/drawing/2010/main"/>
              </a:ext>
            </a:extLst>
          </a:blip>
          <a:srcRect/>
          <a:stretch/>
        </p:blipFill>
        <p:spPr bwMode="auto">
          <a:xfrm>
            <a:off x="3006611" y="5748457"/>
            <a:ext cx="3353294" cy="52341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198959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Neck</a:t>
            </a:r>
            <a:br>
              <a:rPr lang="en-US" sz="3200"/>
            </a:br>
            <a:r>
              <a:rPr lang="en-US" sz="2800" spc="300">
                <a:solidFill>
                  <a:schemeClr val="tx1"/>
                </a:solidFill>
              </a:rPr>
              <a:t>BRM 3 	page 1.12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b="45765"/>
          <a:stretch/>
        </p:blipFill>
        <p:spPr>
          <a:xfrm>
            <a:off x="5724128" y="2708920"/>
            <a:ext cx="2829803" cy="20460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officeArt object" descr="BowenLogo"/>
          <p:cNvPicPr/>
          <p:nvPr/>
        </p:nvPicPr>
        <p:blipFill>
          <a:blip r:embed="rId5"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p:nvPr/>
        </p:nvPicPr>
        <p:blipFill rotWithShape="1">
          <a:blip r:embed="rId6" cstate="screen">
            <a:extLst>
              <a:ext uri="{28A0092B-C50C-407E-A947-70E740481C1C}">
                <a14:useLocalDpi xmlns:a14="http://schemas.microsoft.com/office/drawing/2010/main"/>
              </a:ext>
            </a:extLst>
          </a:blip>
          <a:srcRect/>
          <a:stretch/>
        </p:blipFill>
        <p:spPr bwMode="auto">
          <a:xfrm>
            <a:off x="1835697" y="1866900"/>
            <a:ext cx="3084323" cy="2617016"/>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7" cstate="screen">
            <a:extLst>
              <a:ext uri="{28A0092B-C50C-407E-A947-70E740481C1C}">
                <a14:useLocalDpi xmlns:a14="http://schemas.microsoft.com/office/drawing/2010/main"/>
              </a:ext>
            </a:extLst>
          </a:blip>
          <a:srcRect/>
          <a:stretch/>
        </p:blipFill>
        <p:spPr bwMode="auto">
          <a:xfrm>
            <a:off x="1835696" y="4365104"/>
            <a:ext cx="3084323" cy="1838690"/>
          </a:xfrm>
          <a:prstGeom prst="rect">
            <a:avLst/>
          </a:prstGeom>
          <a:ln>
            <a:noFill/>
          </a:ln>
          <a:extLst>
            <a:ext uri="{53640926-AAD7-44D8-BBD7-CCE9431645EC}">
              <a14:shadowObscured xmlns:a14="http://schemas.microsoft.com/office/drawing/2010/main"/>
            </a:ext>
          </a:extLst>
        </p:spPr>
      </p:pic>
      <p:sp>
        <p:nvSpPr>
          <p:cNvPr id="10" name="Circle: Hollow 9"/>
          <p:cNvSpPr/>
          <p:nvPr/>
        </p:nvSpPr>
        <p:spPr>
          <a:xfrm>
            <a:off x="7164288" y="3573016"/>
            <a:ext cx="252028" cy="288032"/>
          </a:xfrm>
          <a:prstGeom prst="donut">
            <a:avLst/>
          </a:prstGeom>
          <a:solidFill>
            <a:srgbClr val="FF0000"/>
          </a:solidFill>
          <a:ln>
            <a:solidFill>
              <a:srgbClr val="FF0000"/>
            </a:solidFill>
          </a:ln>
          <a:effectLst>
            <a:glow rad="228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2089527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Neck</a:t>
            </a:r>
            <a:br>
              <a:rPr lang="en-US" sz="3200"/>
            </a:br>
            <a:r>
              <a:rPr lang="en-US" sz="2800" spc="300">
                <a:solidFill>
                  <a:schemeClr val="tx1"/>
                </a:solidFill>
              </a:rPr>
              <a:t>BRM 3 	page 1.12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72007" y="4067775"/>
            <a:ext cx="2695174" cy="1343526"/>
          </a:xfrm>
          <a:prstGeom prst="rect">
            <a:avLst/>
          </a:prstGeom>
          <a:ln>
            <a:noFill/>
          </a:ln>
          <a:extLst>
            <a:ext uri="{53640926-AAD7-44D8-BBD7-CCE9431645EC}">
              <a14:shadowObscured xmlns:a14="http://schemas.microsoft.com/office/drawing/2010/main"/>
            </a:ext>
          </a:extLst>
        </p:spPr>
      </p:pic>
      <p:pic>
        <p:nvPicPr>
          <p:cNvPr id="5" name="Picture 4"/>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23528" y="2417657"/>
            <a:ext cx="2218742" cy="1557840"/>
          </a:xfrm>
          <a:prstGeom prst="rect">
            <a:avLst/>
          </a:prstGeom>
        </p:spPr>
      </p:pic>
      <p:pic>
        <p:nvPicPr>
          <p:cNvPr id="12" name="Picture 11"/>
          <p:cNvPicPr/>
          <p:nvPr/>
        </p:nvPicPr>
        <p:blipFill rotWithShape="1">
          <a:blip r:embed="rId7" cstate="screen">
            <a:extLst>
              <a:ext uri="{28A0092B-C50C-407E-A947-70E740481C1C}">
                <a14:useLocalDpi xmlns:a14="http://schemas.microsoft.com/office/drawing/2010/main"/>
              </a:ext>
            </a:extLst>
          </a:blip>
          <a:srcRect/>
          <a:stretch/>
        </p:blipFill>
        <p:spPr bwMode="auto">
          <a:xfrm>
            <a:off x="2780045" y="3985499"/>
            <a:ext cx="2353047" cy="1425801"/>
          </a:xfrm>
          <a:prstGeom prst="rect">
            <a:avLst/>
          </a:prstGeom>
          <a:ln>
            <a:noFill/>
          </a:ln>
          <a:extLst>
            <a:ext uri="{53640926-AAD7-44D8-BBD7-CCE9431645EC}">
              <a14:shadowObscured xmlns:a14="http://schemas.microsoft.com/office/drawing/2010/main"/>
            </a:ext>
          </a:extLst>
        </p:spPr>
      </p:pic>
      <p:pic>
        <p:nvPicPr>
          <p:cNvPr id="4" name="Picture 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680428" y="2059972"/>
            <a:ext cx="2344851" cy="1853629"/>
          </a:xfrm>
          <a:prstGeom prst="rect">
            <a:avLst/>
          </a:prstGeom>
        </p:spPr>
      </p:pic>
      <p:sp>
        <p:nvSpPr>
          <p:cNvPr id="16" name="TextBox 15"/>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7" name="Picture 16"/>
          <p:cNvPicPr/>
          <p:nvPr/>
        </p:nvPicPr>
        <p:blipFill rotWithShape="1">
          <a:blip r:embed="rId9" cstate="screen">
            <a:extLst>
              <a:ext uri="{28A0092B-C50C-407E-A947-70E740481C1C}">
                <a14:useLocalDpi xmlns:a14="http://schemas.microsoft.com/office/drawing/2010/main"/>
              </a:ext>
            </a:extLst>
          </a:blip>
          <a:srcRect/>
          <a:stretch/>
        </p:blipFill>
        <p:spPr bwMode="auto">
          <a:xfrm>
            <a:off x="5196125" y="1921440"/>
            <a:ext cx="3295280" cy="992434"/>
          </a:xfrm>
          <a:prstGeom prst="rect">
            <a:avLst/>
          </a:prstGeom>
          <a:ln>
            <a:noFill/>
          </a:ln>
          <a:extLst>
            <a:ext uri="{53640926-AAD7-44D8-BBD7-CCE9431645EC}">
              <a14:shadowObscured xmlns:a14="http://schemas.microsoft.com/office/drawing/2010/main"/>
            </a:ext>
          </a:extLst>
        </p:spPr>
      </p:pic>
      <p:pic>
        <p:nvPicPr>
          <p:cNvPr id="23" name="Picture 22"/>
          <p:cNvPicPr/>
          <p:nvPr/>
        </p:nvPicPr>
        <p:blipFill rotWithShape="1">
          <a:blip r:embed="rId10" cstate="screen">
            <a:extLst>
              <a:ext uri="{28A0092B-C50C-407E-A947-70E740481C1C}">
                <a14:useLocalDpi xmlns:a14="http://schemas.microsoft.com/office/drawing/2010/main"/>
              </a:ext>
            </a:extLst>
          </a:blip>
          <a:srcRect/>
          <a:stretch/>
        </p:blipFill>
        <p:spPr bwMode="auto">
          <a:xfrm>
            <a:off x="5218275" y="2768887"/>
            <a:ext cx="3286809" cy="966255"/>
          </a:xfrm>
          <a:prstGeom prst="rect">
            <a:avLst/>
          </a:prstGeom>
          <a:ln>
            <a:noFill/>
          </a:ln>
          <a:extLst>
            <a:ext uri="{53640926-AAD7-44D8-BBD7-CCE9431645EC}">
              <a14:shadowObscured xmlns:a14="http://schemas.microsoft.com/office/drawing/2010/main"/>
            </a:ext>
          </a:extLst>
        </p:spPr>
      </p:pic>
      <p:pic>
        <p:nvPicPr>
          <p:cNvPr id="24" name="Picture 23"/>
          <p:cNvPicPr/>
          <p:nvPr/>
        </p:nvPicPr>
        <p:blipFill rotWithShape="1">
          <a:blip r:embed="rId11" cstate="screen">
            <a:extLst>
              <a:ext uri="{28A0092B-C50C-407E-A947-70E740481C1C}">
                <a14:useLocalDpi xmlns:a14="http://schemas.microsoft.com/office/drawing/2010/main"/>
              </a:ext>
            </a:extLst>
          </a:blip>
          <a:srcRect/>
          <a:stretch/>
        </p:blipFill>
        <p:spPr bwMode="auto">
          <a:xfrm>
            <a:off x="5133092" y="3511635"/>
            <a:ext cx="3493150" cy="1185684"/>
          </a:xfrm>
          <a:prstGeom prst="rect">
            <a:avLst/>
          </a:prstGeom>
          <a:ln>
            <a:noFill/>
          </a:ln>
          <a:extLst>
            <a:ext uri="{53640926-AAD7-44D8-BBD7-CCE9431645EC}">
              <a14:shadowObscured xmlns:a14="http://schemas.microsoft.com/office/drawing/2010/main"/>
            </a:ext>
          </a:extLst>
        </p:spPr>
      </p:pic>
      <p:pic>
        <p:nvPicPr>
          <p:cNvPr id="25" name="Picture 24"/>
          <p:cNvPicPr/>
          <p:nvPr/>
        </p:nvPicPr>
        <p:blipFill rotWithShape="1">
          <a:blip r:embed="rId12" cstate="screen">
            <a:extLst>
              <a:ext uri="{28A0092B-C50C-407E-A947-70E740481C1C}">
                <a14:useLocalDpi xmlns:a14="http://schemas.microsoft.com/office/drawing/2010/main"/>
              </a:ext>
            </a:extLst>
          </a:blip>
          <a:srcRect/>
          <a:stretch/>
        </p:blipFill>
        <p:spPr bwMode="auto">
          <a:xfrm>
            <a:off x="5158819" y="4339986"/>
            <a:ext cx="3480061" cy="1134100"/>
          </a:xfrm>
          <a:prstGeom prst="rect">
            <a:avLst/>
          </a:prstGeom>
          <a:ln>
            <a:noFill/>
          </a:ln>
          <a:extLst>
            <a:ext uri="{53640926-AAD7-44D8-BBD7-CCE9431645EC}">
              <a14:shadowObscured xmlns:a14="http://schemas.microsoft.com/office/drawing/2010/main"/>
            </a:ext>
          </a:extLst>
        </p:spPr>
      </p:pic>
      <p:pic>
        <p:nvPicPr>
          <p:cNvPr id="26" name="Picture 25"/>
          <p:cNvPicPr/>
          <p:nvPr/>
        </p:nvPicPr>
        <p:blipFill rotWithShape="1">
          <a:blip r:embed="rId13" cstate="screen">
            <a:extLst>
              <a:ext uri="{28A0092B-C50C-407E-A947-70E740481C1C}">
                <a14:useLocalDpi xmlns:a14="http://schemas.microsoft.com/office/drawing/2010/main"/>
              </a:ext>
            </a:extLst>
          </a:blip>
          <a:srcRect/>
          <a:stretch/>
        </p:blipFill>
        <p:spPr bwMode="auto">
          <a:xfrm>
            <a:off x="5334000" y="5582106"/>
            <a:ext cx="3376891" cy="5150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90552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Neck</a:t>
            </a:r>
            <a:br>
              <a:rPr lang="en-US" sz="3200"/>
            </a:br>
            <a:r>
              <a:rPr lang="en-US" sz="2800" spc="300">
                <a:solidFill>
                  <a:schemeClr val="tx1"/>
                </a:solidFill>
              </a:rPr>
              <a:t>BRM 3 	page 1.12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8" name="TextBox 17"/>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0" name="Picture 9"/>
          <p:cNvPicPr/>
          <p:nvPr/>
        </p:nvPicPr>
        <p:blipFill rotWithShape="1">
          <a:blip r:embed="rId5" cstate="screen">
            <a:extLst>
              <a:ext uri="{28A0092B-C50C-407E-A947-70E740481C1C}">
                <a14:useLocalDpi xmlns:a14="http://schemas.microsoft.com/office/drawing/2010/main"/>
              </a:ext>
            </a:extLst>
          </a:blip>
          <a:srcRect/>
          <a:stretch/>
        </p:blipFill>
        <p:spPr bwMode="auto">
          <a:xfrm>
            <a:off x="3392675" y="2204863"/>
            <a:ext cx="2213350" cy="1515493"/>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6" cstate="screen">
            <a:extLst>
              <a:ext uri="{28A0092B-C50C-407E-A947-70E740481C1C}">
                <a14:useLocalDpi xmlns:a14="http://schemas.microsoft.com/office/drawing/2010/main"/>
              </a:ext>
            </a:extLst>
          </a:blip>
          <a:srcRect/>
          <a:stretch/>
        </p:blipFill>
        <p:spPr bwMode="auto">
          <a:xfrm>
            <a:off x="986542" y="3856371"/>
            <a:ext cx="3128149" cy="940781"/>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7" cstate="screen">
            <a:extLst>
              <a:ext uri="{28A0092B-C50C-407E-A947-70E740481C1C}">
                <a14:useLocalDpi xmlns:a14="http://schemas.microsoft.com/office/drawing/2010/main"/>
              </a:ext>
            </a:extLst>
          </a:blip>
          <a:srcRect/>
          <a:stretch/>
        </p:blipFill>
        <p:spPr bwMode="auto">
          <a:xfrm>
            <a:off x="984175" y="4729867"/>
            <a:ext cx="3234230" cy="931381"/>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8" cstate="screen">
            <a:extLst>
              <a:ext uri="{28A0092B-C50C-407E-A947-70E740481C1C}">
                <a14:useLocalDpi xmlns:a14="http://schemas.microsoft.com/office/drawing/2010/main"/>
              </a:ext>
            </a:extLst>
          </a:blip>
          <a:srcRect/>
          <a:stretch/>
        </p:blipFill>
        <p:spPr bwMode="auto">
          <a:xfrm>
            <a:off x="937105" y="5621952"/>
            <a:ext cx="3562245" cy="543352"/>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9" cstate="screen">
            <a:extLst>
              <a:ext uri="{28A0092B-C50C-407E-A947-70E740481C1C}">
                <a14:useLocalDpi xmlns:a14="http://schemas.microsoft.com/office/drawing/2010/main"/>
              </a:ext>
            </a:extLst>
          </a:blip>
          <a:srcRect/>
          <a:stretch/>
        </p:blipFill>
        <p:spPr bwMode="auto">
          <a:xfrm>
            <a:off x="5100776" y="3856371"/>
            <a:ext cx="3663961" cy="911945"/>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10" cstate="screen">
            <a:extLst>
              <a:ext uri="{28A0092B-C50C-407E-A947-70E740481C1C}">
                <a14:useLocalDpi xmlns:a14="http://schemas.microsoft.com/office/drawing/2010/main"/>
              </a:ext>
            </a:extLst>
          </a:blip>
          <a:srcRect/>
          <a:stretch/>
        </p:blipFill>
        <p:spPr bwMode="auto">
          <a:xfrm>
            <a:off x="5316438" y="4744040"/>
            <a:ext cx="3355191" cy="537018"/>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11" cstate="print">
            <a:extLst>
              <a:ext uri="{28A0092B-C50C-407E-A947-70E740481C1C}">
                <a14:useLocalDpi xmlns:a14="http://schemas.microsoft.com/office/drawing/2010/main"/>
              </a:ext>
            </a:extLst>
          </a:blip>
          <a:srcRect/>
          <a:stretch/>
        </p:blipFill>
        <p:spPr bwMode="auto">
          <a:xfrm>
            <a:off x="5251872" y="5470406"/>
            <a:ext cx="3512865" cy="675733"/>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12" cstate="print">
            <a:extLst>
              <a:ext uri="{28A0092B-C50C-407E-A947-70E740481C1C}">
                <a14:useLocalDpi xmlns:a14="http://schemas.microsoft.com/office/drawing/2010/main"/>
              </a:ext>
            </a:extLst>
          </a:blip>
          <a:srcRect/>
          <a:stretch/>
        </p:blipFill>
        <p:spPr bwMode="auto">
          <a:xfrm>
            <a:off x="725576" y="1987686"/>
            <a:ext cx="2247817" cy="1844284"/>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13" cstate="print">
            <a:extLst>
              <a:ext uri="{28A0092B-C50C-407E-A947-70E740481C1C}">
                <a14:useLocalDpi xmlns:a14="http://schemas.microsoft.com/office/drawing/2010/main"/>
              </a:ext>
            </a:extLst>
          </a:blip>
          <a:srcRect/>
          <a:stretch/>
        </p:blipFill>
        <p:spPr bwMode="auto">
          <a:xfrm>
            <a:off x="5875500" y="1906534"/>
            <a:ext cx="2142219" cy="181382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516928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Lunch </a:t>
            </a:r>
            <a:br>
              <a:rPr lang="en-US" sz="3200"/>
            </a:b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2532928" y="2060848"/>
            <a:ext cx="4495846" cy="400110"/>
          </a:xfrm>
          <a:prstGeom prst="rect">
            <a:avLst/>
          </a:prstGeom>
        </p:spPr>
        <p:txBody>
          <a:bodyPr wrap="none">
            <a:spAutoFit/>
          </a:bodyPr>
          <a:lstStyle/>
          <a:p>
            <a:r>
              <a:rPr lang="en-US" spc="300"/>
              <a:t>Fill in and return student survey</a:t>
            </a:r>
            <a:r>
              <a:rPr lang="en-US" sz="2000"/>
              <a:t> </a:t>
            </a:r>
            <a:endParaRPr lang="en-AU"/>
          </a:p>
        </p:txBody>
      </p:sp>
      <p:pic>
        <p:nvPicPr>
          <p:cNvPr id="10" name="Picture 9"/>
          <p:cNvPicPr>
            <a:picLocks noChangeAspect="1"/>
          </p:cNvPicPr>
          <p:nvPr/>
        </p:nvPicPr>
        <p:blipFill>
          <a:blip r:embed="rId5" cstate="screen">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a:off x="2532928" y="2924944"/>
            <a:ext cx="4443986" cy="2499742"/>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8219805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Working with a client</a:t>
            </a:r>
            <a:br>
              <a:rPr lang="en-US" sz="3200"/>
            </a:br>
            <a:r>
              <a:rPr lang="en-US" sz="2800" spc="300">
                <a:solidFill>
                  <a:schemeClr val="tx1"/>
                </a:solidFill>
              </a:rPr>
              <a:t>page 1.15</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4588346" y="2420888"/>
            <a:ext cx="3960440" cy="3693319"/>
          </a:xfrm>
          <a:prstGeom prst="rect">
            <a:avLst/>
          </a:prstGeom>
        </p:spPr>
        <p:txBody>
          <a:bodyPr wrap="square">
            <a:spAutoFit/>
          </a:bodyPr>
          <a:lstStyle/>
          <a:p>
            <a:pPr>
              <a:buClr>
                <a:srgbClr val="05670A"/>
              </a:buClr>
            </a:pPr>
            <a:r>
              <a:rPr lang="en-US" sz="2000" b="1" dirty="0">
                <a:solidFill>
                  <a:srgbClr val="05670A"/>
                </a:solidFill>
              </a:rPr>
              <a:t>Before treatment</a:t>
            </a:r>
          </a:p>
          <a:p>
            <a:pPr marL="285750" indent="-285750">
              <a:buClr>
                <a:srgbClr val="05670A"/>
              </a:buClr>
              <a:buFont typeface="Arial" panose="020B0604020202020204" pitchFamily="34" charset="0"/>
              <a:buChar char="•"/>
            </a:pPr>
            <a:r>
              <a:rPr lang="en-US" dirty="0"/>
              <a:t>Explain how Bowen works</a:t>
            </a:r>
          </a:p>
          <a:p>
            <a:pPr marL="285750" indent="-285750">
              <a:buClr>
                <a:srgbClr val="05670A"/>
              </a:buClr>
              <a:buFont typeface="Arial" panose="020B0604020202020204" pitchFamily="34" charset="0"/>
              <a:buChar char="•"/>
            </a:pPr>
            <a:r>
              <a:rPr lang="en-US" dirty="0">
                <a:solidFill>
                  <a:srgbClr val="FC08FC"/>
                </a:solidFill>
              </a:rPr>
              <a:t>Explain purpose of breaks</a:t>
            </a:r>
          </a:p>
          <a:p>
            <a:pPr marL="285750" indent="-285750">
              <a:buClr>
                <a:srgbClr val="05670A"/>
              </a:buClr>
              <a:buFont typeface="Arial" panose="020B0604020202020204" pitchFamily="34" charset="0"/>
              <a:buChar char="•"/>
            </a:pPr>
            <a:r>
              <a:rPr lang="en-US" dirty="0">
                <a:solidFill>
                  <a:srgbClr val="7030A0"/>
                </a:solidFill>
              </a:rPr>
              <a:t>Assess body alignment</a:t>
            </a:r>
          </a:p>
          <a:p>
            <a:pPr marL="285750" indent="-285750">
              <a:buClr>
                <a:srgbClr val="05670A"/>
              </a:buClr>
              <a:buFont typeface="Arial" panose="020B0604020202020204" pitchFamily="34" charset="0"/>
              <a:buChar char="•"/>
            </a:pPr>
            <a:r>
              <a:rPr lang="en-US" dirty="0">
                <a:solidFill>
                  <a:srgbClr val="002060"/>
                </a:solidFill>
              </a:rPr>
              <a:t>Check for contra-indications</a:t>
            </a:r>
          </a:p>
          <a:p>
            <a:pPr marL="285750" indent="-285750">
              <a:buClr>
                <a:srgbClr val="05670A"/>
              </a:buClr>
              <a:buFont typeface="Arial" panose="020B0604020202020204" pitchFamily="34" charset="0"/>
              <a:buChar char="•"/>
            </a:pPr>
            <a:r>
              <a:rPr lang="en-US" dirty="0">
                <a:solidFill>
                  <a:srgbClr val="C00000"/>
                </a:solidFill>
              </a:rPr>
              <a:t>Gain client consent </a:t>
            </a:r>
          </a:p>
          <a:p>
            <a:pPr marL="285750" indent="-285750">
              <a:buClr>
                <a:srgbClr val="05670A"/>
              </a:buClr>
              <a:buFont typeface="Arial" panose="020B0604020202020204" pitchFamily="34" charset="0"/>
              <a:buChar char="•"/>
            </a:pPr>
            <a:r>
              <a:rPr lang="en-US" dirty="0">
                <a:solidFill>
                  <a:srgbClr val="0070C0"/>
                </a:solidFill>
              </a:rPr>
              <a:t>Client comfort and draping</a:t>
            </a:r>
          </a:p>
          <a:p>
            <a:pPr marL="285750" indent="-285750">
              <a:buClr>
                <a:srgbClr val="05670A"/>
              </a:buClr>
              <a:buFont typeface="Arial" panose="020B0604020202020204" pitchFamily="34" charset="0"/>
              <a:buChar char="•"/>
            </a:pPr>
            <a:r>
              <a:rPr lang="en-US" dirty="0">
                <a:solidFill>
                  <a:schemeClr val="bg1">
                    <a:lumMod val="50000"/>
                  </a:schemeClr>
                </a:solidFill>
              </a:rPr>
              <a:t>Slow and deliberate with your moves</a:t>
            </a:r>
          </a:p>
          <a:p>
            <a:pPr marL="285750" indent="-285750">
              <a:buClr>
                <a:srgbClr val="05670A"/>
              </a:buClr>
              <a:buFont typeface="Arial" panose="020B0604020202020204" pitchFamily="34" charset="0"/>
              <a:buChar char="•"/>
            </a:pPr>
            <a:r>
              <a:rPr lang="en-US" dirty="0">
                <a:solidFill>
                  <a:srgbClr val="05670A"/>
                </a:solidFill>
              </a:rPr>
              <a:t>Allow minimum 2-minute wait for integration</a:t>
            </a:r>
          </a:p>
          <a:p>
            <a:pPr marL="285750" indent="-285750">
              <a:buClr>
                <a:srgbClr val="05670A"/>
              </a:buClr>
              <a:buFont typeface="Arial" panose="020B0604020202020204" pitchFamily="34" charset="0"/>
              <a:buChar char="•"/>
            </a:pPr>
            <a:r>
              <a:rPr lang="en-US" dirty="0"/>
              <a:t>Remember ‘less is best’</a:t>
            </a:r>
          </a:p>
          <a:p>
            <a:pPr marL="285750" indent="-285750">
              <a:buClr>
                <a:srgbClr val="05670A"/>
              </a:buClr>
              <a:buFont typeface="Arial" panose="020B0604020202020204" pitchFamily="34" charset="0"/>
              <a:buChar char="•"/>
            </a:pPr>
            <a:endParaRPr lang="en-US" dirty="0"/>
          </a:p>
          <a:p>
            <a:endParaRPr lang="en-US" dirty="0"/>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0565" y="2579527"/>
            <a:ext cx="3137916" cy="2737889"/>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29449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Working with a client</a:t>
            </a:r>
            <a:br>
              <a:rPr lang="en-US" sz="3200"/>
            </a:br>
            <a:r>
              <a:rPr lang="en-US" sz="2800" spc="300">
                <a:solidFill>
                  <a:schemeClr val="tx1"/>
                </a:solidFill>
              </a:rPr>
              <a:t>page 1.15</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4" name="Rectangle 3"/>
          <p:cNvSpPr/>
          <p:nvPr/>
        </p:nvSpPr>
        <p:spPr>
          <a:xfrm>
            <a:off x="4427984" y="2136304"/>
            <a:ext cx="4320480" cy="4524315"/>
          </a:xfrm>
          <a:prstGeom prst="rect">
            <a:avLst/>
          </a:prstGeom>
        </p:spPr>
        <p:txBody>
          <a:bodyPr wrap="square">
            <a:spAutoFit/>
          </a:bodyPr>
          <a:lstStyle/>
          <a:p>
            <a:pPr>
              <a:buClr>
                <a:srgbClr val="05670A"/>
              </a:buClr>
            </a:pPr>
            <a:r>
              <a:rPr lang="en-US" sz="2000" b="1">
                <a:solidFill>
                  <a:srgbClr val="05670A"/>
                </a:solidFill>
              </a:rPr>
              <a:t>After treatment</a:t>
            </a:r>
          </a:p>
          <a:p>
            <a:pPr marL="285750" indent="-285750">
              <a:buClr>
                <a:srgbClr val="05670A"/>
              </a:buClr>
              <a:buFont typeface="Arial" panose="020B0604020202020204" pitchFamily="34" charset="0"/>
              <a:buChar char="•"/>
            </a:pPr>
            <a:r>
              <a:rPr lang="en-US"/>
              <a:t>Help client to sit upright</a:t>
            </a:r>
          </a:p>
          <a:p>
            <a:pPr marL="285750" indent="-285750">
              <a:buClr>
                <a:srgbClr val="05670A"/>
              </a:buClr>
              <a:buFont typeface="Arial" panose="020B0604020202020204" pitchFamily="34" charset="0"/>
              <a:buChar char="•"/>
            </a:pPr>
            <a:r>
              <a:rPr lang="en-US">
                <a:solidFill>
                  <a:srgbClr val="C00000"/>
                </a:solidFill>
              </a:rPr>
              <a:t>Check if lightheaded or dizzy</a:t>
            </a:r>
          </a:p>
          <a:p>
            <a:pPr marL="285750" indent="-285750">
              <a:buClr>
                <a:srgbClr val="05670A"/>
              </a:buClr>
              <a:buFont typeface="Arial" panose="020B0604020202020204" pitchFamily="34" charset="0"/>
              <a:buChar char="•"/>
            </a:pPr>
            <a:r>
              <a:rPr lang="en-US">
                <a:solidFill>
                  <a:srgbClr val="0070C0"/>
                </a:solidFill>
              </a:rPr>
              <a:t>WALK</a:t>
            </a:r>
          </a:p>
          <a:p>
            <a:pPr marL="285750" indent="-285750">
              <a:buClr>
                <a:srgbClr val="05670A"/>
              </a:buClr>
              <a:buFont typeface="Arial" panose="020B0604020202020204" pitchFamily="34" charset="0"/>
              <a:buChar char="•"/>
            </a:pPr>
            <a:r>
              <a:rPr lang="en-US">
                <a:solidFill>
                  <a:srgbClr val="0070C0"/>
                </a:solidFill>
              </a:rPr>
              <a:t>WATER</a:t>
            </a:r>
          </a:p>
          <a:p>
            <a:pPr marL="285750" indent="-285750">
              <a:buClr>
                <a:srgbClr val="05670A"/>
              </a:buClr>
              <a:buFont typeface="Arial" panose="020B0604020202020204" pitchFamily="34" charset="0"/>
              <a:buChar char="•"/>
            </a:pPr>
            <a:r>
              <a:rPr lang="en-US">
                <a:solidFill>
                  <a:srgbClr val="0070C0"/>
                </a:solidFill>
              </a:rPr>
              <a:t>WAIT</a:t>
            </a:r>
          </a:p>
          <a:p>
            <a:pPr marL="285750" indent="-285750">
              <a:buClr>
                <a:srgbClr val="05670A"/>
              </a:buClr>
              <a:buFont typeface="Arial" panose="020B0604020202020204" pitchFamily="34" charset="0"/>
              <a:buChar char="•"/>
            </a:pPr>
            <a:r>
              <a:rPr lang="en-US">
                <a:solidFill>
                  <a:srgbClr val="7030A0"/>
                </a:solidFill>
              </a:rPr>
              <a:t>New injury or re-injury</a:t>
            </a:r>
          </a:p>
          <a:p>
            <a:pPr marL="285750" indent="-285750">
              <a:buClr>
                <a:srgbClr val="05670A"/>
              </a:buClr>
              <a:buFont typeface="Arial" panose="020B0604020202020204" pitchFamily="34" charset="0"/>
              <a:buChar char="•"/>
            </a:pPr>
            <a:r>
              <a:rPr lang="en-US">
                <a:solidFill>
                  <a:srgbClr val="05670A"/>
                </a:solidFill>
              </a:rPr>
              <a:t>Pregnant</a:t>
            </a:r>
          </a:p>
          <a:p>
            <a:pPr marL="285750" indent="-285750">
              <a:buClr>
                <a:srgbClr val="05670A"/>
              </a:buClr>
              <a:buFont typeface="Arial" panose="020B0604020202020204" pitchFamily="34" charset="0"/>
              <a:buChar char="•"/>
            </a:pPr>
            <a:r>
              <a:rPr lang="en-US">
                <a:solidFill>
                  <a:schemeClr val="bg1">
                    <a:lumMod val="50000"/>
                  </a:schemeClr>
                </a:solidFill>
              </a:rPr>
              <a:t>Asthma</a:t>
            </a:r>
          </a:p>
          <a:p>
            <a:pPr marL="285750" indent="-285750">
              <a:buClr>
                <a:srgbClr val="05670A"/>
              </a:buClr>
              <a:buFont typeface="Arial" panose="020B0604020202020204" pitchFamily="34" charset="0"/>
              <a:buChar char="•"/>
            </a:pPr>
            <a:r>
              <a:rPr lang="en-US"/>
              <a:t>No heat or ice</a:t>
            </a:r>
          </a:p>
          <a:p>
            <a:pPr marL="285750" indent="-285750">
              <a:buClr>
                <a:srgbClr val="05670A"/>
              </a:buClr>
              <a:buFont typeface="Arial" panose="020B0604020202020204" pitchFamily="34" charset="0"/>
              <a:buChar char="•"/>
            </a:pPr>
            <a:r>
              <a:rPr lang="en-US">
                <a:solidFill>
                  <a:srgbClr val="FC08FC"/>
                </a:solidFill>
              </a:rPr>
              <a:t>Next session between 5 &amp; 10 days</a:t>
            </a:r>
          </a:p>
          <a:p>
            <a:pPr marL="285750" indent="-285750">
              <a:buClr>
                <a:srgbClr val="05670A"/>
              </a:buClr>
              <a:buFont typeface="Arial" panose="020B0604020202020204" pitchFamily="34" charset="0"/>
              <a:buChar char="•"/>
            </a:pPr>
            <a:r>
              <a:rPr lang="en-US">
                <a:solidFill>
                  <a:srgbClr val="002060"/>
                </a:solidFill>
              </a:rPr>
              <a:t>Give exercises</a:t>
            </a:r>
          </a:p>
          <a:p>
            <a:pPr marL="285750" indent="-285750">
              <a:buClr>
                <a:srgbClr val="05670A"/>
              </a:buClr>
              <a:buFont typeface="Arial" panose="020B0604020202020204" pitchFamily="34" charset="0"/>
              <a:buChar char="•"/>
            </a:pPr>
            <a:r>
              <a:rPr lang="en-US">
                <a:solidFill>
                  <a:srgbClr val="C00000"/>
                </a:solidFill>
              </a:rPr>
              <a:t>If symptoms persist, advise to see their doctor</a:t>
            </a:r>
          </a:p>
          <a:p>
            <a:pPr marL="285750" indent="-285750">
              <a:buClr>
                <a:srgbClr val="05670A"/>
              </a:buClr>
              <a:buFont typeface="Arial" panose="020B0604020202020204" pitchFamily="34" charset="0"/>
              <a:buChar char="•"/>
            </a:pPr>
            <a:endParaRPr lang="en-US"/>
          </a:p>
          <a:p>
            <a:endParaRPr lang="en-US"/>
          </a:p>
        </p:txBody>
      </p:sp>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5616" y="2636912"/>
            <a:ext cx="2677310" cy="2849237"/>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36325665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908720"/>
            <a:ext cx="6174432" cy="914400"/>
          </a:xfrm>
        </p:spPr>
        <p:txBody>
          <a:bodyPr>
            <a:normAutofit fontScale="90000"/>
          </a:bodyPr>
          <a:lstStyle/>
          <a:p>
            <a:r>
              <a:rPr lang="en-US" sz="2800" spc="300" dirty="0"/>
              <a:t>Assessment A</a:t>
            </a:r>
            <a:br>
              <a:rPr lang="en-US" sz="2800" spc="300" dirty="0"/>
            </a:br>
            <a:r>
              <a:rPr lang="en-US" sz="2800" spc="300" dirty="0"/>
              <a:t>100 Log hours and 10 Case studies</a:t>
            </a:r>
            <a:r>
              <a:rPr lang="en-US" sz="3200" dirty="0"/>
              <a:t>	                </a:t>
            </a:r>
            <a:endParaRPr lang="en-US" sz="2667" spc="0" dirty="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5" name="TextBox 4"/>
          <p:cNvSpPr txBox="1"/>
          <p:nvPr/>
        </p:nvSpPr>
        <p:spPr>
          <a:xfrm>
            <a:off x="539552" y="1823119"/>
            <a:ext cx="8187417" cy="4347344"/>
          </a:xfrm>
          <a:prstGeom prst="rect">
            <a:avLst/>
          </a:prstGeom>
          <a:noFill/>
        </p:spPr>
        <p:txBody>
          <a:bodyPr wrap="square" rtlCol="0">
            <a:spAutoFit/>
          </a:bodyPr>
          <a:lstStyle/>
          <a:p>
            <a:pPr algn="ctr"/>
            <a:r>
              <a:rPr lang="en-AU" b="1" dirty="0">
                <a:solidFill>
                  <a:srgbClr val="C00000"/>
                </a:solidFill>
              </a:rPr>
              <a:t>Certificate in Bowen Therapy - International</a:t>
            </a:r>
          </a:p>
          <a:p>
            <a:pPr algn="ctr"/>
            <a:r>
              <a:rPr lang="en-AU" b="1" dirty="0">
                <a:solidFill>
                  <a:srgbClr val="C00000"/>
                </a:solidFill>
              </a:rPr>
              <a:t>Assessment Task A for Professional Skills: Logbook</a:t>
            </a:r>
          </a:p>
          <a:p>
            <a:pPr marL="2114550" lvl="4" indent="-285750">
              <a:buFont typeface="Arial" panose="020B0604020202020204" pitchFamily="34" charset="0"/>
              <a:buChar char="•"/>
            </a:pPr>
            <a:r>
              <a:rPr lang="en-AU" sz="1400" dirty="0">
                <a:solidFill>
                  <a:srgbClr val="05670A"/>
                </a:solidFill>
              </a:rPr>
              <a:t>encourages you to analyse what takes place in Bowen</a:t>
            </a:r>
          </a:p>
          <a:p>
            <a:pPr marL="2114550" lvl="4" indent="-285750">
              <a:buFont typeface="Arial" panose="020B0604020202020204" pitchFamily="34" charset="0"/>
              <a:buChar char="•"/>
            </a:pPr>
            <a:r>
              <a:rPr lang="en-AU" sz="1400" dirty="0">
                <a:solidFill>
                  <a:srgbClr val="05670A"/>
                </a:solidFill>
              </a:rPr>
              <a:t>develop an awareness of how a client can progress over a number treatments </a:t>
            </a:r>
          </a:p>
          <a:p>
            <a:pPr marL="2114550" lvl="4" indent="-285750">
              <a:buFont typeface="Arial" panose="020B0604020202020204" pitchFamily="34" charset="0"/>
              <a:buChar char="•"/>
            </a:pPr>
            <a:r>
              <a:rPr lang="en-AU" sz="1400" dirty="0">
                <a:solidFill>
                  <a:srgbClr val="05670A"/>
                </a:solidFill>
              </a:rPr>
              <a:t>requires you to keep and maintain client records</a:t>
            </a:r>
          </a:p>
          <a:p>
            <a:pPr lvl="4"/>
            <a:endParaRPr lang="en-AU" sz="1400" dirty="0">
              <a:solidFill>
                <a:srgbClr val="05670A"/>
              </a:solidFill>
            </a:endParaRPr>
          </a:p>
          <a:p>
            <a:r>
              <a:rPr lang="en-AU" sz="1400" b="1" dirty="0">
                <a:solidFill>
                  <a:srgbClr val="0070C0"/>
                </a:solidFill>
              </a:rPr>
              <a:t>Logbook</a:t>
            </a:r>
          </a:p>
          <a:p>
            <a:pPr marL="285750" indent="-285750">
              <a:spcAft>
                <a:spcPts val="300"/>
              </a:spcAft>
              <a:buFont typeface="Arial" panose="020B0604020202020204" pitchFamily="34" charset="0"/>
              <a:buChar char="•"/>
            </a:pPr>
            <a:r>
              <a:rPr lang="en-AU" sz="1400" dirty="0">
                <a:solidFill>
                  <a:srgbClr val="0070C0"/>
                </a:solidFill>
              </a:rPr>
              <a:t>You must complete </a:t>
            </a:r>
            <a:r>
              <a:rPr lang="en-AU" sz="1400" b="1" dirty="0">
                <a:solidFill>
                  <a:srgbClr val="0070C0"/>
                </a:solidFill>
              </a:rPr>
              <a:t>10 to 15 logbook hours between each module</a:t>
            </a:r>
          </a:p>
          <a:p>
            <a:pPr marL="285750" indent="-285750">
              <a:buFont typeface="Arial" panose="020B0604020202020204" pitchFamily="34" charset="0"/>
              <a:buChar char="•"/>
            </a:pPr>
            <a:r>
              <a:rPr lang="en-AU" sz="1400" dirty="0">
                <a:solidFill>
                  <a:srgbClr val="0070C0"/>
                </a:solidFill>
              </a:rPr>
              <a:t>At each Practical Module, the student must bring the completed Logbook hours to the Instructor, who will initial each page as evidence</a:t>
            </a:r>
          </a:p>
          <a:p>
            <a:pPr marL="285750" indent="-285750">
              <a:buFont typeface="Arial" panose="020B0604020202020204" pitchFamily="34" charset="0"/>
              <a:buChar char="•"/>
            </a:pPr>
            <a:r>
              <a:rPr lang="en-AU" sz="1400" dirty="0">
                <a:solidFill>
                  <a:srgbClr val="0070C0"/>
                </a:solidFill>
              </a:rPr>
              <a:t>Client report for each treatment of </a:t>
            </a:r>
            <a:r>
              <a:rPr lang="en-AU" sz="1400" b="1" dirty="0">
                <a:solidFill>
                  <a:srgbClr val="0070C0"/>
                </a:solidFill>
              </a:rPr>
              <a:t>100 hours total</a:t>
            </a:r>
          </a:p>
          <a:p>
            <a:pPr marL="285750" indent="-285750">
              <a:buFont typeface="Arial" panose="020B0604020202020204" pitchFamily="34" charset="0"/>
              <a:buChar char="•"/>
            </a:pPr>
            <a:r>
              <a:rPr lang="en-AU" sz="1400" dirty="0">
                <a:solidFill>
                  <a:srgbClr val="0070C0"/>
                </a:solidFill>
              </a:rPr>
              <a:t>Cumulative hours sheet</a:t>
            </a:r>
          </a:p>
          <a:p>
            <a:pPr marL="285750" indent="-285750">
              <a:buFont typeface="Arial" panose="020B0604020202020204" pitchFamily="34" charset="0"/>
              <a:buChar char="•"/>
            </a:pPr>
            <a:r>
              <a:rPr lang="en-US" sz="1400" dirty="0">
                <a:solidFill>
                  <a:srgbClr val="0070C0"/>
                </a:solidFill>
              </a:rPr>
              <a:t>Logbook hours include time to interview and aftercare, not just table time</a:t>
            </a:r>
          </a:p>
          <a:p>
            <a:pPr marL="285750" indent="-285750">
              <a:buFont typeface="Arial" panose="020B0604020202020204" pitchFamily="34" charset="0"/>
              <a:buChar char="•"/>
            </a:pPr>
            <a:endParaRPr lang="en-AU" sz="1400" dirty="0">
              <a:solidFill>
                <a:srgbClr val="0070C0"/>
              </a:solidFill>
            </a:endParaRPr>
          </a:p>
          <a:p>
            <a:endParaRPr lang="en-AU" sz="1400" dirty="0">
              <a:solidFill>
                <a:srgbClr val="0070C0"/>
              </a:solidFill>
            </a:endParaRPr>
          </a:p>
          <a:p>
            <a:r>
              <a:rPr lang="en-AU" sz="1400" b="1" dirty="0">
                <a:solidFill>
                  <a:srgbClr val="7030A0"/>
                </a:solidFill>
              </a:rPr>
              <a:t>Case Studies</a:t>
            </a:r>
          </a:p>
          <a:p>
            <a:pPr marL="285750" indent="-285750">
              <a:buFont typeface="Arial" panose="020B0604020202020204" pitchFamily="34" charset="0"/>
              <a:buChar char="•"/>
            </a:pPr>
            <a:r>
              <a:rPr lang="en-US" sz="1400" dirty="0">
                <a:solidFill>
                  <a:srgbClr val="7030A0"/>
                </a:solidFill>
              </a:rPr>
              <a:t>To be discusses at Module 2</a:t>
            </a:r>
            <a:endParaRPr lang="en-AU" sz="1400" dirty="0">
              <a:solidFill>
                <a:srgbClr val="7030A0"/>
              </a:solidFill>
            </a:endParaRPr>
          </a:p>
          <a:p>
            <a:pPr marL="285750" indent="-285750">
              <a:buFont typeface="Arial" panose="020B0604020202020204" pitchFamily="34" charset="0"/>
              <a:buChar char="•"/>
            </a:pPr>
            <a:endParaRPr lang="en-AU" sz="1400" dirty="0"/>
          </a:p>
          <a:p>
            <a:endParaRPr lang="en-AU" sz="1400" dirty="0"/>
          </a:p>
        </p:txBody>
      </p:sp>
    </p:spTree>
    <p:extLst>
      <p:ext uri="{BB962C8B-B14F-4D97-AF65-F5344CB8AC3E}">
        <p14:creationId xmlns:p14="http://schemas.microsoft.com/office/powerpoint/2010/main" val="10271372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5607-697E-48D5-9169-B952C0DFA34C}"/>
              </a:ext>
            </a:extLst>
          </p:cNvPr>
          <p:cNvSpPr>
            <a:spLocks noGrp="1"/>
          </p:cNvSpPr>
          <p:nvPr>
            <p:ph type="ctrTitle"/>
          </p:nvPr>
        </p:nvSpPr>
        <p:spPr>
          <a:xfrm>
            <a:off x="1259632" y="201451"/>
            <a:ext cx="7488832" cy="721894"/>
          </a:xfrm>
        </p:spPr>
        <p:txBody>
          <a:bodyPr>
            <a:normAutofit/>
          </a:bodyPr>
          <a:lstStyle/>
          <a:p>
            <a:r>
              <a:rPr lang="en-AU" sz="2800" b="1">
                <a:solidFill>
                  <a:srgbClr val="C00000"/>
                </a:solidFill>
                <a:latin typeface="Arial" panose="020B0604020202020204" pitchFamily="34" charset="0"/>
                <a:ea typeface="Calibri" panose="020F0502020204030204" pitchFamily="34" charset="0"/>
                <a:cs typeface="Arial" panose="020B0604020202020204" pitchFamily="34" charset="0"/>
              </a:rPr>
              <a:t>Client Record Form </a:t>
            </a:r>
            <a:r>
              <a:rPr lang="en-AU" sz="1800" b="1">
                <a:latin typeface="Calibri" panose="020F0502020204030204" pitchFamily="34" charset="0"/>
                <a:ea typeface="Calibri" panose="020F0502020204030204" pitchFamily="34" charset="0"/>
              </a:rPr>
              <a:t>- </a:t>
            </a:r>
            <a:r>
              <a:rPr lang="en-AU" sz="1400">
                <a:latin typeface="Arial" panose="020B0604020202020204" pitchFamily="34" charset="0"/>
                <a:ea typeface="Times New Roman" panose="02020603050405020304" pitchFamily="18" charset="0"/>
                <a:cs typeface="Times New Roman" panose="02020603050405020304" pitchFamily="18" charset="0"/>
              </a:rPr>
              <a:t>is completed </a:t>
            </a:r>
            <a:r>
              <a:rPr lang="en-AU" sz="1400" b="1">
                <a:solidFill>
                  <a:srgbClr val="C00000"/>
                </a:solidFill>
                <a:latin typeface="Arial" panose="020B0604020202020204" pitchFamily="34" charset="0"/>
                <a:ea typeface="Times New Roman" panose="02020603050405020304" pitchFamily="18" charset="0"/>
                <a:cs typeface="Times New Roman" panose="02020603050405020304" pitchFamily="18" charset="0"/>
              </a:rPr>
              <a:t>only once</a:t>
            </a:r>
            <a:r>
              <a:rPr lang="en-AU" sz="1400">
                <a:solidFill>
                  <a:srgbClr val="C00000"/>
                </a:solidFill>
                <a:latin typeface="Arial" panose="020B0604020202020204" pitchFamily="34" charset="0"/>
                <a:ea typeface="Times New Roman" panose="02020603050405020304" pitchFamily="18" charset="0"/>
                <a:cs typeface="Times New Roman" panose="02020603050405020304" pitchFamily="18" charset="0"/>
              </a:rPr>
              <a:t> </a:t>
            </a:r>
            <a:r>
              <a:rPr lang="en-AU" sz="1400">
                <a:latin typeface="Arial" panose="020B0604020202020204" pitchFamily="34" charset="0"/>
                <a:ea typeface="Times New Roman" panose="02020603050405020304" pitchFamily="18" charset="0"/>
                <a:cs typeface="Times New Roman" panose="02020603050405020304" pitchFamily="18" charset="0"/>
              </a:rPr>
              <a:t>for each new client</a:t>
            </a:r>
            <a:endParaRPr lang="en-AU" sz="1400"/>
          </a:p>
        </p:txBody>
      </p:sp>
      <p:pic>
        <p:nvPicPr>
          <p:cNvPr id="16" name="Picture 15">
            <a:extLst>
              <a:ext uri="{FF2B5EF4-FFF2-40B4-BE49-F238E27FC236}">
                <a16:creationId xmlns:a16="http://schemas.microsoft.com/office/drawing/2014/main" id="{C22A6772-3063-47FB-9C79-F3496A1DFF76}"/>
              </a:ext>
            </a:extLst>
          </p:cNvPr>
          <p:cNvPicPr>
            <a:picLocks noChangeAspect="1"/>
          </p:cNvPicPr>
          <p:nvPr/>
        </p:nvPicPr>
        <p:blipFill>
          <a:blip r:embed="rId2"/>
          <a:stretch>
            <a:fillRect/>
          </a:stretch>
        </p:blipFill>
        <p:spPr>
          <a:xfrm>
            <a:off x="258460" y="1342025"/>
            <a:ext cx="4025507" cy="5111312"/>
          </a:xfrm>
          <a:prstGeom prst="rect">
            <a:avLst/>
          </a:prstGeom>
        </p:spPr>
      </p:pic>
      <p:pic>
        <p:nvPicPr>
          <p:cNvPr id="17" name="Picture 16">
            <a:extLst>
              <a:ext uri="{FF2B5EF4-FFF2-40B4-BE49-F238E27FC236}">
                <a16:creationId xmlns:a16="http://schemas.microsoft.com/office/drawing/2014/main" id="{3F432930-BD28-4750-9235-6D946F8B0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8460" y="404663"/>
            <a:ext cx="785147" cy="693301"/>
          </a:xfrm>
          <a:prstGeom prst="rect">
            <a:avLst/>
          </a:prstGeom>
        </p:spPr>
      </p:pic>
      <p:pic>
        <p:nvPicPr>
          <p:cNvPr id="23" name="Picture 22">
            <a:extLst>
              <a:ext uri="{FF2B5EF4-FFF2-40B4-BE49-F238E27FC236}">
                <a16:creationId xmlns:a16="http://schemas.microsoft.com/office/drawing/2014/main" id="{D4B228A8-84EA-4DDD-BDD4-B88B245881C2}"/>
              </a:ext>
            </a:extLst>
          </p:cNvPr>
          <p:cNvPicPr>
            <a:picLocks noChangeAspect="1"/>
          </p:cNvPicPr>
          <p:nvPr/>
        </p:nvPicPr>
        <p:blipFill>
          <a:blip r:embed="rId4"/>
          <a:stretch>
            <a:fillRect/>
          </a:stretch>
        </p:blipFill>
        <p:spPr>
          <a:xfrm>
            <a:off x="4563549" y="1018071"/>
            <a:ext cx="4333199" cy="5818023"/>
          </a:xfrm>
          <a:prstGeom prst="rect">
            <a:avLst/>
          </a:prstGeom>
        </p:spPr>
      </p:pic>
    </p:spTree>
    <p:extLst>
      <p:ext uri="{BB962C8B-B14F-4D97-AF65-F5344CB8AC3E}">
        <p14:creationId xmlns:p14="http://schemas.microsoft.com/office/powerpoint/2010/main" val="31060360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5607-697E-48D5-9169-B952C0DFA34C}"/>
              </a:ext>
            </a:extLst>
          </p:cNvPr>
          <p:cNvSpPr>
            <a:spLocks noGrp="1"/>
          </p:cNvSpPr>
          <p:nvPr>
            <p:ph type="ctrTitle"/>
          </p:nvPr>
        </p:nvSpPr>
        <p:spPr>
          <a:xfrm>
            <a:off x="965583" y="325814"/>
            <a:ext cx="8001113" cy="761199"/>
          </a:xfrm>
        </p:spPr>
        <p:txBody>
          <a:bodyPr>
            <a:normAutofit/>
          </a:bodyPr>
          <a:lstStyle/>
          <a:p>
            <a:r>
              <a:rPr lang="en-AU" sz="3100" b="1">
                <a:solidFill>
                  <a:srgbClr val="0000CC"/>
                </a:solidFill>
                <a:latin typeface="Arial" panose="020B0604020202020204" pitchFamily="34" charset="0"/>
                <a:ea typeface="Calibri" panose="020F0502020204030204" pitchFamily="34" charset="0"/>
                <a:cs typeface="Arial" panose="020B0604020202020204" pitchFamily="34" charset="0"/>
              </a:rPr>
              <a:t>Client Report Form </a:t>
            </a:r>
            <a:r>
              <a:rPr lang="en-AU" sz="1800" b="1">
                <a:latin typeface="Calibri" panose="020F0502020204030204" pitchFamily="34" charset="0"/>
                <a:ea typeface="Calibri" panose="020F0502020204030204" pitchFamily="34" charset="0"/>
              </a:rPr>
              <a:t>– </a:t>
            </a:r>
            <a:r>
              <a:rPr lang="en-AU" sz="1600" b="1">
                <a:latin typeface="Arial" panose="020B0604020202020204" pitchFamily="34" charset="0"/>
                <a:ea typeface="Calibri" panose="020F0502020204030204" pitchFamily="34" charset="0"/>
                <a:cs typeface="Arial" panose="020B0604020202020204" pitchFamily="34" charset="0"/>
              </a:rPr>
              <a:t>to be completed </a:t>
            </a:r>
            <a:r>
              <a:rPr lang="en-AU" sz="1600">
                <a:latin typeface="Arial" panose="020B0604020202020204" pitchFamily="34" charset="0"/>
                <a:ea typeface="Times New Roman" panose="02020603050405020304" pitchFamily="18" charset="0"/>
                <a:cs typeface="Arial" panose="020B0604020202020204" pitchFamily="34" charset="0"/>
              </a:rPr>
              <a:t>for  </a:t>
            </a:r>
            <a:r>
              <a:rPr lang="en-AU" sz="1600" b="1">
                <a:solidFill>
                  <a:srgbClr val="0000CC"/>
                </a:solidFill>
                <a:latin typeface="Arial" panose="020B0604020202020204" pitchFamily="34" charset="0"/>
                <a:ea typeface="Times New Roman" panose="02020603050405020304" pitchFamily="18" charset="0"/>
                <a:cs typeface="Arial" panose="020B0604020202020204" pitchFamily="34" charset="0"/>
              </a:rPr>
              <a:t>every</a:t>
            </a:r>
            <a:r>
              <a:rPr lang="en-AU" sz="1600" b="1">
                <a:latin typeface="Arial" panose="020B0604020202020204" pitchFamily="34" charset="0"/>
                <a:ea typeface="Times New Roman" panose="02020603050405020304" pitchFamily="18" charset="0"/>
                <a:cs typeface="Arial" panose="020B0604020202020204" pitchFamily="34" charset="0"/>
              </a:rPr>
              <a:t> </a:t>
            </a:r>
            <a:r>
              <a:rPr lang="en-AU" sz="1600">
                <a:latin typeface="Arial" panose="020B0604020202020204" pitchFamily="34" charset="0"/>
                <a:ea typeface="Times New Roman" panose="02020603050405020304" pitchFamily="18" charset="0"/>
                <a:cs typeface="Arial" panose="020B0604020202020204" pitchFamily="34" charset="0"/>
              </a:rPr>
              <a:t>Bowen Therapy 				    treatment and </a:t>
            </a:r>
            <a:r>
              <a:rPr lang="en-AU" sz="1600" b="1">
                <a:solidFill>
                  <a:srgbClr val="0000CC"/>
                </a:solidFill>
                <a:latin typeface="Arial" panose="020B0604020202020204" pitchFamily="34" charset="0"/>
                <a:ea typeface="Times New Roman" panose="02020603050405020304" pitchFamily="18" charset="0"/>
                <a:cs typeface="Arial" panose="020B0604020202020204" pitchFamily="34" charset="0"/>
              </a:rPr>
              <a:t>follow</a:t>
            </a:r>
            <a:r>
              <a:rPr lang="en-AU" sz="1600">
                <a:latin typeface="Arial" panose="020B0604020202020204" pitchFamily="34" charset="0"/>
                <a:ea typeface="Times New Roman" panose="02020603050405020304" pitchFamily="18" charset="0"/>
                <a:cs typeface="Arial" panose="020B0604020202020204" pitchFamily="34" charset="0"/>
              </a:rPr>
              <a:t> up treatment </a:t>
            </a:r>
            <a:endParaRPr lang="en-AU" sz="1600">
              <a:latin typeface="Arial" panose="020B06040202020202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3F432930-BD28-4750-9235-6D946F8B088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7304" y="390945"/>
            <a:ext cx="788279" cy="696067"/>
          </a:xfrm>
          <a:prstGeom prst="rect">
            <a:avLst/>
          </a:prstGeom>
        </p:spPr>
      </p:pic>
      <p:pic>
        <p:nvPicPr>
          <p:cNvPr id="8" name="Picture 7">
            <a:extLst>
              <a:ext uri="{FF2B5EF4-FFF2-40B4-BE49-F238E27FC236}">
                <a16:creationId xmlns:a16="http://schemas.microsoft.com/office/drawing/2014/main" id="{9E984473-257F-4FDA-B3F4-A395CE503B24}"/>
              </a:ext>
            </a:extLst>
          </p:cNvPr>
          <p:cNvPicPr>
            <a:picLocks noChangeAspect="1"/>
          </p:cNvPicPr>
          <p:nvPr/>
        </p:nvPicPr>
        <p:blipFill>
          <a:blip r:embed="rId3"/>
          <a:stretch>
            <a:fillRect/>
          </a:stretch>
        </p:blipFill>
        <p:spPr>
          <a:xfrm>
            <a:off x="2627784" y="1087013"/>
            <a:ext cx="4536503" cy="5654356"/>
          </a:xfrm>
          <a:prstGeom prst="rect">
            <a:avLst/>
          </a:prstGeom>
        </p:spPr>
      </p:pic>
    </p:spTree>
    <p:extLst>
      <p:ext uri="{BB962C8B-B14F-4D97-AF65-F5344CB8AC3E}">
        <p14:creationId xmlns:p14="http://schemas.microsoft.com/office/powerpoint/2010/main" val="22279537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Kidney 	page 1.16</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8" name="Picture 7"/>
          <p:cNvPicPr/>
          <p:nvPr/>
        </p:nvPicPr>
        <p:blipFill rotWithShape="1">
          <a:blip r:embed="rId5" cstate="screen">
            <a:extLst>
              <a:ext uri="{28A0092B-C50C-407E-A947-70E740481C1C}">
                <a14:useLocalDpi xmlns:a14="http://schemas.microsoft.com/office/drawing/2010/main"/>
              </a:ext>
            </a:extLst>
          </a:blip>
          <a:srcRect/>
          <a:stretch/>
        </p:blipFill>
        <p:spPr bwMode="auto">
          <a:xfrm>
            <a:off x="1077704" y="2204864"/>
            <a:ext cx="3528392" cy="3277514"/>
          </a:xfrm>
          <a:prstGeom prst="rect">
            <a:avLst/>
          </a:prstGeom>
          <a:ln>
            <a:noFill/>
          </a:ln>
          <a:extLst>
            <a:ext uri="{53640926-AAD7-44D8-BBD7-CCE9431645EC}">
              <a14:shadowObscured xmlns:a14="http://schemas.microsoft.com/office/drawing/2010/main"/>
            </a:ext>
          </a:extLst>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b="5028"/>
          <a:stretch/>
        </p:blipFill>
        <p:spPr>
          <a:xfrm>
            <a:off x="4606096" y="2421662"/>
            <a:ext cx="3638312" cy="2591513"/>
          </a:xfrm>
          <a:prstGeom prst="rect">
            <a:avLst/>
          </a:prstGeom>
        </p:spPr>
      </p:pic>
    </p:spTree>
    <p:extLst>
      <p:ext uri="{BB962C8B-B14F-4D97-AF65-F5344CB8AC3E}">
        <p14:creationId xmlns:p14="http://schemas.microsoft.com/office/powerpoint/2010/main" val="38903466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Kidney Assessment  page 1.16</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9" name="Picture 8"/>
          <p:cNvPicPr/>
          <p:nvPr/>
        </p:nvPicPr>
        <p:blipFill rotWithShape="1">
          <a:blip r:embed="rId5" cstate="screen">
            <a:extLst>
              <a:ext uri="{28A0092B-C50C-407E-A947-70E740481C1C}">
                <a14:useLocalDpi xmlns:a14="http://schemas.microsoft.com/office/drawing/2010/main"/>
              </a:ext>
            </a:extLst>
          </a:blip>
          <a:srcRect/>
          <a:stretch/>
        </p:blipFill>
        <p:spPr bwMode="auto">
          <a:xfrm>
            <a:off x="899592" y="2504977"/>
            <a:ext cx="3226767" cy="2664296"/>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5724128" y="3645024"/>
            <a:ext cx="410660" cy="288032"/>
          </a:xfrm>
          <a:prstGeom prst="rect">
            <a:avLst/>
          </a:prstGeom>
          <a:solidFill>
            <a:schemeClr val="bg1"/>
          </a:solidFill>
        </p:spPr>
        <p:txBody>
          <a:bodyPr wrap="square" rtlCol="0">
            <a:spAutoFit/>
          </a:bodyPr>
          <a:lstStyle/>
          <a:p>
            <a:endParaRPr lang="en-AU"/>
          </a:p>
        </p:txBody>
      </p:sp>
      <p:pic>
        <p:nvPicPr>
          <p:cNvPr id="5" name="Picture 4"/>
          <p:cNvPicPr>
            <a:picLocks noChangeAspect="1"/>
          </p:cNvPicPr>
          <p:nvPr/>
        </p:nvPicPr>
        <p:blipFill rotWithShape="1">
          <a:blip r:embed="rId6" cstate="screen">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rcRect/>
          <a:stretch/>
        </p:blipFill>
        <p:spPr>
          <a:xfrm>
            <a:off x="4572000" y="2852936"/>
            <a:ext cx="3744416" cy="1968378"/>
          </a:xfrm>
          <a:prstGeom prst="roundRect">
            <a:avLst>
              <a:gd name="adj" fmla="val 8594"/>
            </a:avLst>
          </a:prstGeom>
          <a:solidFill>
            <a:srgbClr val="FFFFFF">
              <a:shade val="85000"/>
            </a:srgbClr>
          </a:solidFill>
          <a:ln w="38100">
            <a:solidFill>
              <a:srgbClr val="05670A"/>
            </a:solidFill>
          </a:ln>
          <a:effectLst>
            <a:reflection blurRad="12700" stA="38000" endPos="28000" dist="5000" dir="5400000" sy="-100000" algn="bl" rotWithShape="0"/>
          </a:effectLst>
        </p:spPr>
      </p:pic>
    </p:spTree>
    <p:extLst>
      <p:ext uri="{BB962C8B-B14F-4D97-AF65-F5344CB8AC3E}">
        <p14:creationId xmlns:p14="http://schemas.microsoft.com/office/powerpoint/2010/main" val="156916584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Kidney 	page 1.16</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11" name="Picture 10"/>
          <p:cNvPicPr/>
          <p:nvPr/>
        </p:nvPicPr>
        <p:blipFill rotWithShape="1">
          <a:blip r:embed="rId5" cstate="screen">
            <a:extLst>
              <a:ext uri="{28A0092B-C50C-407E-A947-70E740481C1C}">
                <a14:useLocalDpi xmlns:a14="http://schemas.microsoft.com/office/drawing/2010/main"/>
              </a:ext>
            </a:extLst>
          </a:blip>
          <a:srcRect/>
          <a:stretch/>
        </p:blipFill>
        <p:spPr bwMode="auto">
          <a:xfrm>
            <a:off x="1619672" y="1810014"/>
            <a:ext cx="2776436" cy="2377320"/>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6" cstate="screen">
            <a:extLst>
              <a:ext uri="{28A0092B-C50C-407E-A947-70E740481C1C}">
                <a14:useLocalDpi xmlns:a14="http://schemas.microsoft.com/office/drawing/2010/main"/>
              </a:ext>
            </a:extLst>
          </a:blip>
          <a:srcRect/>
          <a:stretch/>
        </p:blipFill>
        <p:spPr bwMode="auto">
          <a:xfrm>
            <a:off x="5334000" y="4365491"/>
            <a:ext cx="2843530" cy="1768475"/>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4010991" y="4131708"/>
            <a:ext cx="504056" cy="369332"/>
          </a:xfrm>
          <a:prstGeom prst="rect">
            <a:avLst/>
          </a:prstGeom>
          <a:solidFill>
            <a:schemeClr val="bg1"/>
          </a:solidFill>
          <a:ln>
            <a:noFill/>
          </a:ln>
        </p:spPr>
        <p:txBody>
          <a:bodyPr wrap="square" rtlCol="0">
            <a:spAutoFit/>
          </a:bodyPr>
          <a:lstStyle/>
          <a:p>
            <a:endParaRPr lang="en-AU"/>
          </a:p>
        </p:txBody>
      </p:sp>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12468" y="1855777"/>
            <a:ext cx="2099892" cy="2499709"/>
          </a:xfrm>
          <a:prstGeom prst="rect">
            <a:avLst/>
          </a:prstGeom>
          <a:ln>
            <a:noFill/>
          </a:ln>
          <a:effectLst>
            <a:softEdge rad="112500"/>
          </a:effectLst>
        </p:spPr>
      </p:pic>
      <p:pic>
        <p:nvPicPr>
          <p:cNvPr id="13" name="Picture 12"/>
          <p:cNvPicPr/>
          <p:nvPr/>
        </p:nvPicPr>
        <p:blipFill rotWithShape="1">
          <a:blip r:embed="rId8" cstate="print">
            <a:extLst>
              <a:ext uri="{28A0092B-C50C-407E-A947-70E740481C1C}">
                <a14:useLocalDpi xmlns:a14="http://schemas.microsoft.com/office/drawing/2010/main"/>
              </a:ext>
            </a:extLst>
          </a:blip>
          <a:srcRect/>
          <a:stretch/>
        </p:blipFill>
        <p:spPr bwMode="auto">
          <a:xfrm rot="5400000">
            <a:off x="1895794" y="3534882"/>
            <a:ext cx="2037586" cy="3429692"/>
          </a:xfrm>
          <a:prstGeom prst="rect">
            <a:avLst/>
          </a:prstGeom>
          <a:ln>
            <a:noFill/>
          </a:ln>
          <a:extLst>
            <a:ext uri="{53640926-AAD7-44D8-BBD7-CCE9431645EC}">
              <a14:shadowObscured xmlns:a14="http://schemas.microsoft.com/office/drawing/2010/main"/>
            </a:ext>
          </a:extLst>
        </p:spPr>
      </p:pic>
      <p:sp>
        <p:nvSpPr>
          <p:cNvPr id="14" name="TextBox 13"/>
          <p:cNvSpPr txBox="1"/>
          <p:nvPr/>
        </p:nvSpPr>
        <p:spPr>
          <a:xfrm>
            <a:off x="2483768" y="4316374"/>
            <a:ext cx="732829" cy="646331"/>
          </a:xfrm>
          <a:prstGeom prst="rect">
            <a:avLst/>
          </a:prstGeom>
          <a:solidFill>
            <a:schemeClr val="bg1"/>
          </a:solidFill>
        </p:spPr>
        <p:txBody>
          <a:bodyPr wrap="none" rtlCol="0">
            <a:spAutoFit/>
          </a:bodyPr>
          <a:lstStyle/>
          <a:p>
            <a:endParaRPr lang="en-AU" sz="1200"/>
          </a:p>
          <a:p>
            <a:r>
              <a:rPr lang="en-AU" sz="1200"/>
              <a:t>Stand at </a:t>
            </a:r>
          </a:p>
          <a:p>
            <a:r>
              <a:rPr lang="en-AU" sz="1200"/>
              <a:t>this side</a:t>
            </a:r>
          </a:p>
        </p:txBody>
      </p:sp>
    </p:spTree>
    <p:extLst>
      <p:ext uri="{BB962C8B-B14F-4D97-AF65-F5344CB8AC3E}">
        <p14:creationId xmlns:p14="http://schemas.microsoft.com/office/powerpoint/2010/main" val="42510909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9439" y="500975"/>
            <a:ext cx="6096000" cy="914400"/>
          </a:xfrm>
        </p:spPr>
        <p:txBody>
          <a:bodyPr>
            <a:normAutofit/>
          </a:bodyPr>
          <a:lstStyle/>
          <a:p>
            <a:r>
              <a:rPr lang="en-US" sz="2800" spc="300"/>
              <a:t>New Procedure </a:t>
            </a:r>
            <a:br>
              <a:rPr lang="en-US" sz="3200"/>
            </a:br>
            <a:r>
              <a:rPr lang="en-US" sz="2800" spc="300">
                <a:solidFill>
                  <a:schemeClr val="tx1"/>
                </a:solidFill>
              </a:rPr>
              <a:t>Kidney 	page 1.17</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2" name="TextBox 11"/>
          <p:cNvSpPr txBox="1"/>
          <p:nvPr/>
        </p:nvSpPr>
        <p:spPr>
          <a:xfrm>
            <a:off x="72007" y="6481545"/>
            <a:ext cx="9144000" cy="246221"/>
          </a:xfrm>
          <a:prstGeom prst="rect">
            <a:avLst/>
          </a:prstGeom>
          <a:noFill/>
        </p:spPr>
        <p:txBody>
          <a:bodyPr wrap="square" rtlCol="0">
            <a:spAutoFit/>
          </a:bodyPr>
          <a:lstStyle/>
          <a:p>
            <a:r>
              <a:rPr lang="en-US" sz="1000" i="1">
                <a:solidFill>
                  <a:schemeClr val="accent1">
                    <a:lumMod val="60000"/>
                    <a:lumOff val="40000"/>
                  </a:schemeClr>
                </a:solidFill>
              </a:rPr>
              <a:t>Photographs from Ossie &amp; Elaine Rentsch,  Bowtech Instruction Manuals      Muscle Illustrations from Joseph Muscolino, The Muscle System Manual</a:t>
            </a:r>
          </a:p>
        </p:txBody>
      </p:sp>
      <p:pic>
        <p:nvPicPr>
          <p:cNvPr id="15" name="Picture 14"/>
          <p:cNvPicPr/>
          <p:nvPr/>
        </p:nvPicPr>
        <p:blipFill rotWithShape="1">
          <a:blip r:embed="rId5" cstate="screen">
            <a:extLst>
              <a:ext uri="{28A0092B-C50C-407E-A947-70E740481C1C}">
                <a14:useLocalDpi xmlns:a14="http://schemas.microsoft.com/office/drawing/2010/main"/>
              </a:ext>
            </a:extLst>
          </a:blip>
          <a:srcRect/>
          <a:stretch/>
        </p:blipFill>
        <p:spPr bwMode="auto">
          <a:xfrm>
            <a:off x="2102318" y="4512807"/>
            <a:ext cx="2334001" cy="847296"/>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6" cstate="screen">
            <a:extLst>
              <a:ext uri="{28A0092B-C50C-407E-A947-70E740481C1C}">
                <a14:useLocalDpi xmlns:a14="http://schemas.microsoft.com/office/drawing/2010/main"/>
              </a:ext>
            </a:extLst>
          </a:blip>
          <a:srcRect/>
          <a:stretch/>
        </p:blipFill>
        <p:spPr bwMode="auto">
          <a:xfrm>
            <a:off x="4627484" y="4519532"/>
            <a:ext cx="2362313" cy="840571"/>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7" cstate="screen">
            <a:extLst>
              <a:ext uri="{28A0092B-C50C-407E-A947-70E740481C1C}">
                <a14:useLocalDpi xmlns:a14="http://schemas.microsoft.com/office/drawing/2010/main"/>
              </a:ext>
            </a:extLst>
          </a:blip>
          <a:srcRect/>
          <a:stretch/>
        </p:blipFill>
        <p:spPr bwMode="auto">
          <a:xfrm>
            <a:off x="4644008" y="1961738"/>
            <a:ext cx="2555076" cy="863216"/>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8" cstate="screen">
            <a:extLst>
              <a:ext uri="{28A0092B-C50C-407E-A947-70E740481C1C}">
                <a14:useLocalDpi xmlns:a14="http://schemas.microsoft.com/office/drawing/2010/main"/>
              </a:ext>
            </a:extLst>
          </a:blip>
          <a:srcRect/>
          <a:stretch/>
        </p:blipFill>
        <p:spPr bwMode="auto">
          <a:xfrm>
            <a:off x="4759803" y="5370515"/>
            <a:ext cx="2301148" cy="350996"/>
          </a:xfrm>
          <a:prstGeom prst="rect">
            <a:avLst/>
          </a:prstGeom>
          <a:ln>
            <a:noFill/>
          </a:ln>
          <a:extLst>
            <a:ext uri="{53640926-AAD7-44D8-BBD7-CCE9431645EC}">
              <a14:shadowObscured xmlns:a14="http://schemas.microsoft.com/office/drawing/2010/main"/>
            </a:ext>
          </a:extLst>
        </p:spPr>
      </p:pic>
      <p:pic>
        <p:nvPicPr>
          <p:cNvPr id="19" name="Picture 18"/>
          <p:cNvPicPr/>
          <p:nvPr/>
        </p:nvPicPr>
        <p:blipFill rotWithShape="1">
          <a:blip r:embed="rId9" cstate="print">
            <a:extLst>
              <a:ext uri="{28A0092B-C50C-407E-A947-70E740481C1C}">
                <a14:useLocalDpi xmlns:a14="http://schemas.microsoft.com/office/drawing/2010/main"/>
              </a:ext>
            </a:extLst>
          </a:blip>
          <a:srcRect/>
          <a:stretch/>
        </p:blipFill>
        <p:spPr bwMode="auto">
          <a:xfrm>
            <a:off x="2048738" y="2571893"/>
            <a:ext cx="2441160" cy="1916673"/>
          </a:xfrm>
          <a:prstGeom prst="rect">
            <a:avLst/>
          </a:prstGeom>
          <a:ln>
            <a:noFill/>
          </a:ln>
          <a:extLst>
            <a:ext uri="{53640926-AAD7-44D8-BBD7-CCE9431645EC}">
              <a14:shadowObscured xmlns:a14="http://schemas.microsoft.com/office/drawing/2010/main"/>
            </a:ext>
          </a:extLst>
        </p:spPr>
      </p:pic>
      <p:pic>
        <p:nvPicPr>
          <p:cNvPr id="20" name="Picture 19"/>
          <p:cNvPicPr/>
          <p:nvPr/>
        </p:nvPicPr>
        <p:blipFill rotWithShape="1">
          <a:blip r:embed="rId10" cstate="print">
            <a:extLst>
              <a:ext uri="{28A0092B-C50C-407E-A947-70E740481C1C}">
                <a14:useLocalDpi xmlns:a14="http://schemas.microsoft.com/office/drawing/2010/main"/>
              </a:ext>
            </a:extLst>
          </a:blip>
          <a:srcRect/>
          <a:stretch/>
        </p:blipFill>
        <p:spPr bwMode="auto">
          <a:xfrm>
            <a:off x="4759803" y="2772240"/>
            <a:ext cx="1900429" cy="1796739"/>
          </a:xfrm>
          <a:prstGeom prst="rect">
            <a:avLst/>
          </a:prstGeom>
          <a:ln>
            <a:noFill/>
          </a:ln>
          <a:extLst>
            <a:ext uri="{53640926-AAD7-44D8-BBD7-CCE9431645EC}">
              <a14:shadowObscured xmlns:a14="http://schemas.microsoft.com/office/drawing/2010/main"/>
            </a:ext>
          </a:extLst>
        </p:spPr>
      </p:pic>
      <p:pic>
        <p:nvPicPr>
          <p:cNvPr id="21" name="Picture 20"/>
          <p:cNvPicPr/>
          <p:nvPr/>
        </p:nvPicPr>
        <p:blipFill rotWithShape="1">
          <a:blip r:embed="rId11" cstate="print">
            <a:extLst>
              <a:ext uri="{28A0092B-C50C-407E-A947-70E740481C1C}">
                <a14:useLocalDpi xmlns:a14="http://schemas.microsoft.com/office/drawing/2010/main"/>
              </a:ext>
            </a:extLst>
          </a:blip>
          <a:srcRect/>
          <a:stretch/>
        </p:blipFill>
        <p:spPr bwMode="auto">
          <a:xfrm>
            <a:off x="317089" y="2098441"/>
            <a:ext cx="1731649" cy="2986743"/>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78681" y="3360484"/>
            <a:ext cx="755577" cy="461665"/>
          </a:xfrm>
          <a:prstGeom prst="rect">
            <a:avLst/>
          </a:prstGeom>
          <a:solidFill>
            <a:schemeClr val="bg1"/>
          </a:solidFill>
        </p:spPr>
        <p:txBody>
          <a:bodyPr wrap="square" rtlCol="0">
            <a:spAutoFit/>
          </a:bodyPr>
          <a:lstStyle/>
          <a:p>
            <a:r>
              <a:rPr lang="en-AU" sz="1200"/>
              <a:t>Stand at </a:t>
            </a:r>
          </a:p>
          <a:p>
            <a:r>
              <a:rPr lang="en-AU" sz="1200"/>
              <a:t>this side</a:t>
            </a:r>
          </a:p>
        </p:txBody>
      </p:sp>
      <p:pic>
        <p:nvPicPr>
          <p:cNvPr id="22" name="Picture 21"/>
          <p:cNvPicPr/>
          <p:nvPr/>
        </p:nvPicPr>
        <p:blipFill rotWithShape="1">
          <a:blip r:embed="rId11" cstate="print">
            <a:extLst>
              <a:ext uri="{28A0092B-C50C-407E-A947-70E740481C1C}">
                <a14:useLocalDpi xmlns:a14="http://schemas.microsoft.com/office/drawing/2010/main"/>
              </a:ext>
            </a:extLst>
          </a:blip>
          <a:srcRect/>
          <a:stretch/>
        </p:blipFill>
        <p:spPr bwMode="auto">
          <a:xfrm flipH="1">
            <a:off x="7043232" y="2150334"/>
            <a:ext cx="1731649" cy="2986743"/>
          </a:xfrm>
          <a:prstGeom prst="rect">
            <a:avLst/>
          </a:prstGeom>
          <a:ln>
            <a:noFill/>
          </a:ln>
          <a:extLst>
            <a:ext uri="{53640926-AAD7-44D8-BBD7-CCE9431645EC}">
              <a14:shadowObscured xmlns:a14="http://schemas.microsoft.com/office/drawing/2010/main"/>
            </a:ext>
          </a:extLst>
        </p:spPr>
      </p:pic>
      <p:sp>
        <p:nvSpPr>
          <p:cNvPr id="14" name="TextBox 13"/>
          <p:cNvSpPr txBox="1"/>
          <p:nvPr/>
        </p:nvSpPr>
        <p:spPr>
          <a:xfrm>
            <a:off x="8244408" y="3424047"/>
            <a:ext cx="732829" cy="461665"/>
          </a:xfrm>
          <a:prstGeom prst="rect">
            <a:avLst/>
          </a:prstGeom>
          <a:solidFill>
            <a:schemeClr val="bg1"/>
          </a:solidFill>
        </p:spPr>
        <p:txBody>
          <a:bodyPr wrap="none" rtlCol="0">
            <a:spAutoFit/>
          </a:bodyPr>
          <a:lstStyle/>
          <a:p>
            <a:r>
              <a:rPr lang="en-AU" sz="1200"/>
              <a:t>Stand at </a:t>
            </a:r>
          </a:p>
          <a:p>
            <a:r>
              <a:rPr lang="en-AU" sz="1200"/>
              <a:t>this side</a:t>
            </a:r>
          </a:p>
        </p:txBody>
      </p:sp>
    </p:spTree>
    <p:extLst>
      <p:ext uri="{BB962C8B-B14F-4D97-AF65-F5344CB8AC3E}">
        <p14:creationId xmlns:p14="http://schemas.microsoft.com/office/powerpoint/2010/main" val="42660167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Kidney 	page 1.17</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7" name="Picture 6"/>
          <p:cNvPicPr/>
          <p:nvPr/>
        </p:nvPicPr>
        <p:blipFill rotWithShape="1">
          <a:blip r:embed="rId5" cstate="screen">
            <a:extLst>
              <a:ext uri="{28A0092B-C50C-407E-A947-70E740481C1C}">
                <a14:useLocalDpi xmlns:a14="http://schemas.microsoft.com/office/drawing/2010/main"/>
              </a:ext>
            </a:extLst>
          </a:blip>
          <a:srcRect/>
          <a:stretch/>
        </p:blipFill>
        <p:spPr bwMode="auto">
          <a:xfrm>
            <a:off x="1115616" y="2564904"/>
            <a:ext cx="3202073" cy="2643478"/>
          </a:xfrm>
          <a:prstGeom prst="rect">
            <a:avLst/>
          </a:prstGeom>
          <a:ln>
            <a:noFill/>
          </a:ln>
          <a:extLst>
            <a:ext uri="{53640926-AAD7-44D8-BBD7-CCE9431645EC}">
              <a14:shadowObscured xmlns:a14="http://schemas.microsoft.com/office/drawing/2010/main"/>
            </a:ext>
          </a:extLst>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8024" y="2766392"/>
            <a:ext cx="3358128" cy="2240501"/>
          </a:xfrm>
          <a:prstGeom prst="rect">
            <a:avLst/>
          </a:prstGeom>
        </p:spPr>
      </p:pic>
    </p:spTree>
    <p:extLst>
      <p:ext uri="{BB962C8B-B14F-4D97-AF65-F5344CB8AC3E}">
        <p14:creationId xmlns:p14="http://schemas.microsoft.com/office/powerpoint/2010/main" val="27657803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Head 	page 1.18</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42790" y="2636912"/>
            <a:ext cx="2113586" cy="2113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p:nvPr/>
        </p:nvPicPr>
        <p:blipFill rotWithShape="1">
          <a:blip r:embed="rId6" cstate="screen">
            <a:extLst>
              <a:ext uri="{28A0092B-C50C-407E-A947-70E740481C1C}">
                <a14:useLocalDpi xmlns:a14="http://schemas.microsoft.com/office/drawing/2010/main"/>
              </a:ext>
            </a:extLst>
          </a:blip>
          <a:srcRect/>
          <a:stretch/>
        </p:blipFill>
        <p:spPr bwMode="auto">
          <a:xfrm>
            <a:off x="1187624" y="2190973"/>
            <a:ext cx="3650459" cy="36373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370163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New Procedure </a:t>
            </a:r>
            <a:br>
              <a:rPr lang="en-US" sz="3200"/>
            </a:br>
            <a:r>
              <a:rPr lang="en-US" sz="2800" spc="300">
                <a:solidFill>
                  <a:schemeClr val="tx1"/>
                </a:solidFill>
              </a:rPr>
              <a:t>Head 	page 1.18</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092711" y="1770055"/>
            <a:ext cx="2710743" cy="2307017"/>
          </a:xfrm>
          <a:prstGeom prst="rect">
            <a:avLst/>
          </a:prstGeom>
        </p:spPr>
      </p:pic>
      <p:pic>
        <p:nvPicPr>
          <p:cNvPr id="9" name="Picture 8"/>
          <p:cNvPicPr/>
          <p:nvPr/>
        </p:nvPicPr>
        <p:blipFill rotWithShape="1">
          <a:blip r:embed="rId6" cstate="screen">
            <a:extLst>
              <a:ext uri="{28A0092B-C50C-407E-A947-70E740481C1C}">
                <a14:useLocalDpi xmlns:a14="http://schemas.microsoft.com/office/drawing/2010/main"/>
              </a:ext>
            </a:extLst>
          </a:blip>
          <a:srcRect/>
          <a:stretch/>
        </p:blipFill>
        <p:spPr bwMode="auto">
          <a:xfrm>
            <a:off x="240245" y="1961765"/>
            <a:ext cx="2709727" cy="1386907"/>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7" cstate="screen">
            <a:extLst>
              <a:ext uri="{28A0092B-C50C-407E-A947-70E740481C1C}">
                <a14:useLocalDpi xmlns:a14="http://schemas.microsoft.com/office/drawing/2010/main"/>
              </a:ext>
            </a:extLst>
          </a:blip>
          <a:srcRect/>
          <a:stretch/>
        </p:blipFill>
        <p:spPr bwMode="auto">
          <a:xfrm>
            <a:off x="260885" y="3474290"/>
            <a:ext cx="2698782" cy="799676"/>
          </a:xfrm>
          <a:prstGeom prst="rect">
            <a:avLst/>
          </a:prstGeom>
          <a:ln>
            <a:noFill/>
          </a:ln>
          <a:extLst>
            <a:ext uri="{53640926-AAD7-44D8-BBD7-CCE9431645EC}">
              <a14:shadowObscured xmlns:a14="http://schemas.microsoft.com/office/drawing/2010/main"/>
            </a:ext>
          </a:extLst>
        </p:spPr>
      </p:pic>
      <p:pic>
        <p:nvPicPr>
          <p:cNvPr id="11" name="Picture 10"/>
          <p:cNvPicPr/>
          <p:nvPr/>
        </p:nvPicPr>
        <p:blipFill rotWithShape="1">
          <a:blip r:embed="rId8" cstate="screen">
            <a:extLst>
              <a:ext uri="{28A0092B-C50C-407E-A947-70E740481C1C}">
                <a14:useLocalDpi xmlns:a14="http://schemas.microsoft.com/office/drawing/2010/main"/>
              </a:ext>
            </a:extLst>
          </a:blip>
          <a:srcRect/>
          <a:stretch/>
        </p:blipFill>
        <p:spPr bwMode="auto">
          <a:xfrm>
            <a:off x="213175" y="4346191"/>
            <a:ext cx="2752039" cy="700378"/>
          </a:xfrm>
          <a:prstGeom prst="rect">
            <a:avLst/>
          </a:prstGeom>
          <a:ln>
            <a:noFill/>
          </a:ln>
          <a:extLst>
            <a:ext uri="{53640926-AAD7-44D8-BBD7-CCE9431645EC}">
              <a14:shadowObscured xmlns:a14="http://schemas.microsoft.com/office/drawing/2010/main"/>
            </a:ext>
          </a:extLst>
        </p:spPr>
      </p:pic>
      <p:pic>
        <p:nvPicPr>
          <p:cNvPr id="12" name="Picture 11"/>
          <p:cNvPicPr/>
          <p:nvPr/>
        </p:nvPicPr>
        <p:blipFill rotWithShape="1">
          <a:blip r:embed="rId9" cstate="screen">
            <a:extLst>
              <a:ext uri="{28A0092B-C50C-407E-A947-70E740481C1C}">
                <a14:useLocalDpi xmlns:a14="http://schemas.microsoft.com/office/drawing/2010/main"/>
              </a:ext>
            </a:extLst>
          </a:blip>
          <a:srcRect/>
          <a:stretch/>
        </p:blipFill>
        <p:spPr bwMode="auto">
          <a:xfrm>
            <a:off x="316684" y="5072673"/>
            <a:ext cx="2671140" cy="824986"/>
          </a:xfrm>
          <a:prstGeom prst="rect">
            <a:avLst/>
          </a:prstGeom>
          <a:ln>
            <a:noFill/>
          </a:ln>
          <a:extLst>
            <a:ext uri="{53640926-AAD7-44D8-BBD7-CCE9431645EC}">
              <a14:shadowObscured xmlns:a14="http://schemas.microsoft.com/office/drawing/2010/main"/>
            </a:ext>
          </a:extLst>
        </p:spPr>
      </p:pic>
      <p:pic>
        <p:nvPicPr>
          <p:cNvPr id="13" name="Picture 12"/>
          <p:cNvPicPr/>
          <p:nvPr/>
        </p:nvPicPr>
        <p:blipFill rotWithShape="1">
          <a:blip r:embed="rId10" cstate="screen">
            <a:extLst>
              <a:ext uri="{28A0092B-C50C-407E-A947-70E740481C1C}">
                <a14:useLocalDpi xmlns:a14="http://schemas.microsoft.com/office/drawing/2010/main"/>
              </a:ext>
            </a:extLst>
          </a:blip>
          <a:srcRect/>
          <a:stretch/>
        </p:blipFill>
        <p:spPr bwMode="auto">
          <a:xfrm>
            <a:off x="258599" y="5886731"/>
            <a:ext cx="3430328" cy="246723"/>
          </a:xfrm>
          <a:prstGeom prst="rect">
            <a:avLst/>
          </a:prstGeom>
          <a:ln>
            <a:noFill/>
          </a:ln>
          <a:extLst>
            <a:ext uri="{53640926-AAD7-44D8-BBD7-CCE9431645EC}">
              <a14:shadowObscured xmlns:a14="http://schemas.microsoft.com/office/drawing/2010/main"/>
            </a:ext>
          </a:extLst>
        </p:spPr>
      </p:pic>
      <p:pic>
        <p:nvPicPr>
          <p:cNvPr id="14" name="Picture 13"/>
          <p:cNvPicPr/>
          <p:nvPr/>
        </p:nvPicPr>
        <p:blipFill rotWithShape="1">
          <a:blip r:embed="rId11" cstate="screen">
            <a:extLst>
              <a:ext uri="{28A0092B-C50C-407E-A947-70E740481C1C}">
                <a14:useLocalDpi xmlns:a14="http://schemas.microsoft.com/office/drawing/2010/main"/>
              </a:ext>
            </a:extLst>
          </a:blip>
          <a:srcRect/>
          <a:stretch/>
        </p:blipFill>
        <p:spPr bwMode="auto">
          <a:xfrm>
            <a:off x="5914592" y="1959696"/>
            <a:ext cx="2680212" cy="812436"/>
          </a:xfrm>
          <a:prstGeom prst="rect">
            <a:avLst/>
          </a:prstGeom>
          <a:ln>
            <a:noFill/>
          </a:ln>
          <a:extLst>
            <a:ext uri="{53640926-AAD7-44D8-BBD7-CCE9431645EC}">
              <a14:shadowObscured xmlns:a14="http://schemas.microsoft.com/office/drawing/2010/main"/>
            </a:ext>
          </a:extLst>
        </p:spPr>
      </p:pic>
      <p:pic>
        <p:nvPicPr>
          <p:cNvPr id="15" name="Picture 14"/>
          <p:cNvPicPr/>
          <p:nvPr/>
        </p:nvPicPr>
        <p:blipFill rotWithShape="1">
          <a:blip r:embed="rId12" cstate="screen">
            <a:extLst>
              <a:ext uri="{28A0092B-C50C-407E-A947-70E740481C1C}">
                <a14:useLocalDpi xmlns:a14="http://schemas.microsoft.com/office/drawing/2010/main"/>
              </a:ext>
            </a:extLst>
          </a:blip>
          <a:srcRect/>
          <a:stretch/>
        </p:blipFill>
        <p:spPr bwMode="auto">
          <a:xfrm>
            <a:off x="5979645" y="2680656"/>
            <a:ext cx="2765996" cy="1142372"/>
          </a:xfrm>
          <a:prstGeom prst="rect">
            <a:avLst/>
          </a:prstGeom>
          <a:ln>
            <a:noFill/>
          </a:ln>
          <a:extLst>
            <a:ext uri="{53640926-AAD7-44D8-BBD7-CCE9431645EC}">
              <a14:shadowObscured xmlns:a14="http://schemas.microsoft.com/office/drawing/2010/main"/>
            </a:ext>
          </a:extLst>
        </p:spPr>
      </p:pic>
      <p:pic>
        <p:nvPicPr>
          <p:cNvPr id="16" name="Picture 15"/>
          <p:cNvPicPr/>
          <p:nvPr/>
        </p:nvPicPr>
        <p:blipFill rotWithShape="1">
          <a:blip r:embed="rId13" cstate="screen">
            <a:extLst>
              <a:ext uri="{28A0092B-C50C-407E-A947-70E740481C1C}">
                <a14:useLocalDpi xmlns:a14="http://schemas.microsoft.com/office/drawing/2010/main"/>
              </a:ext>
            </a:extLst>
          </a:blip>
          <a:srcRect/>
          <a:stretch/>
        </p:blipFill>
        <p:spPr bwMode="auto">
          <a:xfrm>
            <a:off x="5993503" y="3748905"/>
            <a:ext cx="2824746" cy="1223126"/>
          </a:xfrm>
          <a:prstGeom prst="rect">
            <a:avLst/>
          </a:prstGeom>
          <a:ln>
            <a:noFill/>
          </a:ln>
          <a:extLst>
            <a:ext uri="{53640926-AAD7-44D8-BBD7-CCE9431645EC}">
              <a14:shadowObscured xmlns:a14="http://schemas.microsoft.com/office/drawing/2010/main"/>
            </a:ext>
          </a:extLst>
        </p:spPr>
      </p:pic>
      <p:pic>
        <p:nvPicPr>
          <p:cNvPr id="17" name="Picture 16"/>
          <p:cNvPicPr/>
          <p:nvPr/>
        </p:nvPicPr>
        <p:blipFill rotWithShape="1">
          <a:blip r:embed="rId14" cstate="screen">
            <a:extLst>
              <a:ext uri="{28A0092B-C50C-407E-A947-70E740481C1C}">
                <a14:useLocalDpi xmlns:a14="http://schemas.microsoft.com/office/drawing/2010/main"/>
              </a:ext>
            </a:extLst>
          </a:blip>
          <a:srcRect/>
          <a:stretch/>
        </p:blipFill>
        <p:spPr bwMode="auto">
          <a:xfrm>
            <a:off x="6012161" y="4865889"/>
            <a:ext cx="2892594" cy="619278"/>
          </a:xfrm>
          <a:prstGeom prst="rect">
            <a:avLst/>
          </a:prstGeom>
          <a:ln>
            <a:noFill/>
          </a:ln>
          <a:extLst>
            <a:ext uri="{53640926-AAD7-44D8-BBD7-CCE9431645EC}">
              <a14:shadowObscured xmlns:a14="http://schemas.microsoft.com/office/drawing/2010/main"/>
            </a:ext>
          </a:extLst>
        </p:spPr>
      </p:pic>
      <p:pic>
        <p:nvPicPr>
          <p:cNvPr id="18" name="Picture 17"/>
          <p:cNvPicPr/>
          <p:nvPr/>
        </p:nvPicPr>
        <p:blipFill rotWithShape="1">
          <a:blip r:embed="rId15" cstate="screen">
            <a:extLst>
              <a:ext uri="{28A0092B-C50C-407E-A947-70E740481C1C}">
                <a14:useLocalDpi xmlns:a14="http://schemas.microsoft.com/office/drawing/2010/main"/>
              </a:ext>
            </a:extLst>
          </a:blip>
          <a:srcRect/>
          <a:stretch/>
        </p:blipFill>
        <p:spPr bwMode="auto">
          <a:xfrm>
            <a:off x="3347865" y="4025692"/>
            <a:ext cx="2483476" cy="22965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24817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800" spc="300"/>
              <a:t>Session Management</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2987824" y="5373216"/>
            <a:ext cx="3554627" cy="646331"/>
          </a:xfrm>
          <a:prstGeom prst="rect">
            <a:avLst/>
          </a:prstGeom>
          <a:noFill/>
        </p:spPr>
        <p:txBody>
          <a:bodyPr wrap="none" rtlCol="0">
            <a:spAutoFit/>
          </a:bodyPr>
          <a:lstStyle/>
          <a:p>
            <a:r>
              <a:rPr lang="en-AU"/>
              <a:t>Minimum Practice 2-3 hours a week</a:t>
            </a:r>
          </a:p>
          <a:p>
            <a:r>
              <a:rPr lang="en-AU"/>
              <a:t>Student practice suggestions</a:t>
            </a:r>
          </a:p>
        </p:txBody>
      </p:sp>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771800" y="2348880"/>
            <a:ext cx="3672408" cy="2443670"/>
          </a:xfrm>
          <a:prstGeom prst="roundRect">
            <a:avLst>
              <a:gd name="adj" fmla="val 8594"/>
            </a:avLst>
          </a:prstGeom>
          <a:solidFill>
            <a:srgbClr val="FFFFFF">
              <a:shade val="85000"/>
            </a:srgbClr>
          </a:solidFill>
          <a:ln w="38100">
            <a:solidFill>
              <a:srgbClr val="36CA02"/>
            </a:solidFill>
          </a:ln>
          <a:effectLst>
            <a:reflection blurRad="12700" stA="38000" endPos="28000" dist="5000" dir="5400000" sy="-100000" algn="bl" rotWithShape="0"/>
          </a:effectLst>
        </p:spPr>
      </p:pic>
    </p:spTree>
    <p:extLst>
      <p:ext uri="{BB962C8B-B14F-4D97-AF65-F5344CB8AC3E}">
        <p14:creationId xmlns:p14="http://schemas.microsoft.com/office/powerpoint/2010/main" val="39733972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a:bodyPr>
          <a:lstStyle/>
          <a:p>
            <a:r>
              <a:rPr lang="en-US" sz="2600" spc="300"/>
              <a:t>Buying a massage table</a:t>
            </a:r>
            <a:br>
              <a:rPr lang="en-US" sz="2600" spc="300"/>
            </a:br>
            <a:r>
              <a:rPr lang="en-US" sz="2600" spc="0">
                <a:solidFill>
                  <a:schemeClr val="tx1"/>
                </a:solidFill>
              </a:rPr>
              <a:t>Things to consider</a:t>
            </a:r>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2051720" y="2636912"/>
            <a:ext cx="2808312" cy="3139321"/>
          </a:xfrm>
          <a:prstGeom prst="rect">
            <a:avLst/>
          </a:prstGeom>
          <a:noFill/>
        </p:spPr>
        <p:txBody>
          <a:bodyPr wrap="square" rtlCol="0">
            <a:spAutoFit/>
          </a:bodyPr>
          <a:lstStyle/>
          <a:p>
            <a:pPr marL="285750" indent="-285750">
              <a:buFont typeface="Arial" panose="020B0604020202020204" pitchFamily="34" charset="0"/>
              <a:buChar char="•"/>
            </a:pPr>
            <a:r>
              <a:rPr lang="en-AU"/>
              <a:t>New or used</a:t>
            </a:r>
          </a:p>
          <a:p>
            <a:pPr marL="285750" indent="-285750">
              <a:buFont typeface="Arial" panose="020B0604020202020204" pitchFamily="34" charset="0"/>
              <a:buChar char="•"/>
            </a:pPr>
            <a:r>
              <a:rPr lang="en-AU"/>
              <a:t>Width </a:t>
            </a:r>
          </a:p>
          <a:p>
            <a:pPr marL="285750" indent="-285750">
              <a:buFont typeface="Arial" panose="020B0604020202020204" pitchFamily="34" charset="0"/>
              <a:buChar char="•"/>
            </a:pPr>
            <a:r>
              <a:rPr lang="en-AU"/>
              <a:t>Adjustable height</a:t>
            </a:r>
          </a:p>
          <a:p>
            <a:pPr marL="285750" indent="-285750">
              <a:buFont typeface="Arial" panose="020B0604020202020204" pitchFamily="34" charset="0"/>
              <a:buChar char="•"/>
            </a:pPr>
            <a:r>
              <a:rPr lang="en-AU"/>
              <a:t>Weight</a:t>
            </a:r>
          </a:p>
          <a:p>
            <a:pPr marL="285750" indent="-285750">
              <a:buFont typeface="Arial" panose="020B0604020202020204" pitchFamily="34" charset="0"/>
              <a:buChar char="•"/>
            </a:pPr>
            <a:r>
              <a:rPr lang="en-AU"/>
              <a:t>Portable</a:t>
            </a:r>
          </a:p>
          <a:p>
            <a:pPr marL="285750" indent="-285750">
              <a:buFont typeface="Arial" panose="020B0604020202020204" pitchFamily="34" charset="0"/>
              <a:buChar char="•"/>
            </a:pPr>
            <a:r>
              <a:rPr lang="en-AU"/>
              <a:t>Shape</a:t>
            </a:r>
          </a:p>
          <a:p>
            <a:pPr marL="285750" indent="-285750">
              <a:buFont typeface="Arial" panose="020B0604020202020204" pitchFamily="34" charset="0"/>
              <a:buChar char="•"/>
            </a:pPr>
            <a:r>
              <a:rPr lang="en-AU"/>
              <a:t>Brands</a:t>
            </a:r>
          </a:p>
          <a:p>
            <a:pPr marL="285750" indent="-285750">
              <a:buFont typeface="Arial" panose="020B0604020202020204" pitchFamily="34" charset="0"/>
              <a:buChar char="•"/>
            </a:pPr>
            <a:r>
              <a:rPr lang="en-AU"/>
              <a:t>Price</a:t>
            </a:r>
          </a:p>
          <a:p>
            <a:pPr marL="285750" indent="-285750">
              <a:buFont typeface="Arial" panose="020B0604020202020204" pitchFamily="34" charset="0"/>
              <a:buChar char="•"/>
            </a:pPr>
            <a:r>
              <a:rPr lang="en-AU"/>
              <a:t>Head piece</a:t>
            </a:r>
          </a:p>
          <a:p>
            <a:pPr marL="285750" indent="-285750">
              <a:buFont typeface="Arial" panose="020B0604020202020204" pitchFamily="34" charset="0"/>
              <a:buChar char="•"/>
            </a:pPr>
            <a:endParaRPr lang="en-AU"/>
          </a:p>
          <a:p>
            <a:pPr marL="285750" indent="-285750">
              <a:buFont typeface="Arial" panose="020B0604020202020204" pitchFamily="34" charset="0"/>
              <a:buChar char="•"/>
            </a:pPr>
            <a:endParaRPr lang="en-AU"/>
          </a:p>
        </p:txBody>
      </p:sp>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32040" y="3140968"/>
            <a:ext cx="2673495" cy="1885091"/>
          </a:xfrm>
          <a:prstGeom prst="rect">
            <a:avLst/>
          </a:prstGeom>
        </p:spPr>
      </p:pic>
    </p:spTree>
    <p:extLst>
      <p:ext uri="{BB962C8B-B14F-4D97-AF65-F5344CB8AC3E}">
        <p14:creationId xmlns:p14="http://schemas.microsoft.com/office/powerpoint/2010/main" val="31907184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990599" y="2500453"/>
            <a:ext cx="4536504" cy="3200400"/>
          </a:xfrm>
          <a:prstGeom prst="rect">
            <a:avLst/>
          </a:prstGeom>
        </p:spPr>
        <p:txBody>
          <a:bodyPr>
            <a:normAutofit/>
          </a:bodyPr>
          <a:lstStyle/>
          <a:p>
            <a:r>
              <a:rPr lang="en-US" sz="1800"/>
              <a:t>When in doubt, stay calm and refer back to the manual</a:t>
            </a:r>
          </a:p>
          <a:p>
            <a:r>
              <a:rPr lang="en-US" sz="1800"/>
              <a:t>Green for move summary</a:t>
            </a:r>
          </a:p>
          <a:p>
            <a:r>
              <a:rPr lang="en-US" sz="1800"/>
              <a:t>Black for detailed anatomical description</a:t>
            </a:r>
          </a:p>
        </p:txBody>
      </p:sp>
      <p:pic>
        <p:nvPicPr>
          <p:cNvPr id="6" name="Content Placeholder 5"/>
          <p:cNvPicPr>
            <a:picLocks noGrp="1" noChangeAspect="1"/>
          </p:cNvPicPr>
          <p:nvPr>
            <p:ph sz="quarter" idx="4294967295"/>
          </p:nvPr>
        </p:nvPicPr>
        <p:blipFill>
          <a:blip r:embed="rId2" cstate="screen">
            <a:extLst>
              <a:ext uri="{28A0092B-C50C-407E-A947-70E740481C1C}">
                <a14:useLocalDpi xmlns:a14="http://schemas.microsoft.com/office/drawing/2010/main"/>
              </a:ext>
            </a:extLst>
          </a:blip>
          <a:stretch>
            <a:fillRect/>
          </a:stretch>
        </p:blipFill>
        <p:spPr>
          <a:xfrm>
            <a:off x="2483768" y="4221088"/>
            <a:ext cx="1410817" cy="1410817"/>
          </a:xfrm>
          <a:prstGeom prst="rect">
            <a:avLst/>
          </a:prstGeom>
        </p:spPr>
      </p:pic>
      <p:sp>
        <p:nvSpPr>
          <p:cNvPr id="7" name="Title 1"/>
          <p:cNvSpPr txBox="1">
            <a:spLocks/>
          </p:cNvSpPr>
          <p:nvPr/>
        </p:nvSpPr>
        <p:spPr>
          <a:xfrm>
            <a:off x="2123728" y="584791"/>
            <a:ext cx="6096000" cy="9144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2800" spc="300"/>
              <a:t>Stay calm </a:t>
            </a:r>
          </a:p>
          <a:p>
            <a:r>
              <a:rPr lang="en-US" sz="2800" spc="300"/>
              <a:t>and use the manual</a:t>
            </a:r>
            <a:r>
              <a:rPr lang="en-US" sz="3200"/>
              <a:t>                </a:t>
            </a:r>
            <a:endParaRPr lang="en-US" sz="2667" spc="0"/>
          </a:p>
        </p:txBody>
      </p:sp>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40152" y="2518048"/>
            <a:ext cx="1954503" cy="2736304"/>
          </a:xfrm>
          <a:prstGeom prst="rect">
            <a:avLst/>
          </a:prstGeom>
          <a:ln w="88900" cap="sq" cmpd="thickThin">
            <a:solidFill>
              <a:srgbClr val="05670A"/>
            </a:solidFill>
            <a:prstDash val="solid"/>
            <a:miter lim="800000"/>
          </a:ln>
          <a:effectLst>
            <a:innerShdw blurRad="76200">
              <a:srgbClr val="000000"/>
            </a:innerShdw>
          </a:effectLst>
        </p:spPr>
      </p:pic>
      <p:pic>
        <p:nvPicPr>
          <p:cNvPr id="10" name="officeArt object" descr="BowenLogo"/>
          <p:cNvPicPr/>
          <p:nvPr/>
        </p:nvPicPr>
        <p:blipFill>
          <a:blip r:embed="rId5"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Tree>
    <p:extLst>
      <p:ext uri="{BB962C8B-B14F-4D97-AF65-F5344CB8AC3E}">
        <p14:creationId xmlns:p14="http://schemas.microsoft.com/office/powerpoint/2010/main" val="154876423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457201"/>
            <a:ext cx="6696744" cy="903248"/>
          </a:xfrm>
        </p:spPr>
        <p:txBody>
          <a:bodyPr>
            <a:normAutofit/>
          </a:bodyPr>
          <a:lstStyle/>
          <a:p>
            <a:r>
              <a:rPr lang="en-US" sz="2800" spc="300"/>
              <a:t>Homework to complete by Module 2</a:t>
            </a:r>
            <a:r>
              <a:rPr lang="en-US" sz="3200"/>
              <a:t>                </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sp>
        <p:nvSpPr>
          <p:cNvPr id="10" name="TextBox 9"/>
          <p:cNvSpPr txBox="1"/>
          <p:nvPr/>
        </p:nvSpPr>
        <p:spPr>
          <a:xfrm>
            <a:off x="611560" y="2264261"/>
            <a:ext cx="5403348" cy="3200876"/>
          </a:xfrm>
          <a:prstGeom prst="rect">
            <a:avLst/>
          </a:prstGeom>
          <a:noFill/>
        </p:spPr>
        <p:txBody>
          <a:bodyPr wrap="square" rtlCol="0">
            <a:spAutoFit/>
          </a:bodyPr>
          <a:lstStyle/>
          <a:p>
            <a:pPr marL="285750" indent="-285750">
              <a:spcAft>
                <a:spcPts val="600"/>
              </a:spcAft>
              <a:buClr>
                <a:srgbClr val="05670A"/>
              </a:buClr>
              <a:buFont typeface="Arial" panose="020B0604020202020204" pitchFamily="34" charset="0"/>
              <a:buChar char="•"/>
            </a:pPr>
            <a:r>
              <a:rPr lang="en-AU" dirty="0"/>
              <a:t>Read your manual</a:t>
            </a:r>
          </a:p>
          <a:p>
            <a:pPr marL="285750" indent="-285750">
              <a:spcAft>
                <a:spcPts val="600"/>
              </a:spcAft>
              <a:buClr>
                <a:srgbClr val="05670A"/>
              </a:buClr>
              <a:buFont typeface="Arial" panose="020B0604020202020204" pitchFamily="34" charset="0"/>
              <a:buChar char="•"/>
            </a:pPr>
            <a:r>
              <a:rPr lang="en-AU" dirty="0">
                <a:solidFill>
                  <a:srgbClr val="C00000"/>
                </a:solidFill>
              </a:rPr>
              <a:t>Answer the study questions page 1.20</a:t>
            </a:r>
          </a:p>
          <a:p>
            <a:pPr marL="285750" indent="-285750">
              <a:spcAft>
                <a:spcPts val="600"/>
              </a:spcAft>
              <a:buClr>
                <a:srgbClr val="05670A"/>
              </a:buClr>
              <a:buFont typeface="Arial" panose="020B0604020202020204" pitchFamily="34" charset="0"/>
              <a:buChar char="•"/>
            </a:pPr>
            <a:r>
              <a:rPr lang="en-AU" dirty="0">
                <a:solidFill>
                  <a:srgbClr val="0070C0"/>
                </a:solidFill>
              </a:rPr>
              <a:t>Practice the procedures, record in your logbook</a:t>
            </a:r>
          </a:p>
          <a:p>
            <a:pPr marL="285750" indent="-285750">
              <a:spcAft>
                <a:spcPts val="600"/>
              </a:spcAft>
              <a:buClr>
                <a:srgbClr val="05670A"/>
              </a:buClr>
              <a:buFont typeface="Arial" panose="020B0604020202020204" pitchFamily="34" charset="0"/>
              <a:buChar char="•"/>
            </a:pPr>
            <a:r>
              <a:rPr lang="en-AU" dirty="0">
                <a:solidFill>
                  <a:srgbClr val="05670A"/>
                </a:solidFill>
              </a:rPr>
              <a:t>Refer to suggested combinations</a:t>
            </a:r>
          </a:p>
          <a:p>
            <a:pPr marL="285750" indent="-285750">
              <a:spcAft>
                <a:spcPts val="600"/>
              </a:spcAft>
              <a:buClr>
                <a:srgbClr val="05670A"/>
              </a:buClr>
              <a:buFont typeface="Arial" panose="020B0604020202020204" pitchFamily="34" charset="0"/>
              <a:buChar char="•"/>
            </a:pPr>
            <a:r>
              <a:rPr lang="en-AU" dirty="0">
                <a:solidFill>
                  <a:srgbClr val="7030A0"/>
                </a:solidFill>
              </a:rPr>
              <a:t>Minimum 2 hours a week practice</a:t>
            </a:r>
          </a:p>
          <a:p>
            <a:pPr marL="285750" indent="-285750">
              <a:spcAft>
                <a:spcPts val="600"/>
              </a:spcAft>
              <a:buClr>
                <a:srgbClr val="05670A"/>
              </a:buClr>
              <a:buFont typeface="Arial" panose="020B0604020202020204" pitchFamily="34" charset="0"/>
              <a:buChar char="•"/>
            </a:pPr>
            <a:r>
              <a:rPr lang="en-AU" dirty="0">
                <a:solidFill>
                  <a:srgbClr val="002060"/>
                </a:solidFill>
              </a:rPr>
              <a:t>Find a buddy to swap with</a:t>
            </a:r>
          </a:p>
          <a:p>
            <a:pPr marL="285750" indent="-285750">
              <a:spcAft>
                <a:spcPts val="600"/>
              </a:spcAft>
              <a:buClr>
                <a:srgbClr val="05670A"/>
              </a:buClr>
              <a:buFont typeface="Arial" panose="020B0604020202020204" pitchFamily="34" charset="0"/>
              <a:buChar char="•"/>
            </a:pPr>
            <a:r>
              <a:rPr lang="en-AU" dirty="0">
                <a:solidFill>
                  <a:schemeClr val="bg1">
                    <a:lumMod val="50000"/>
                  </a:schemeClr>
                </a:solidFill>
              </a:rPr>
              <a:t>Bring your kit, manual and logbook for Module 2</a:t>
            </a:r>
          </a:p>
          <a:p>
            <a:pPr marL="285750" indent="-285750">
              <a:spcAft>
                <a:spcPts val="600"/>
              </a:spcAft>
              <a:buClr>
                <a:srgbClr val="05670A"/>
              </a:buClr>
              <a:buFont typeface="Arial" panose="020B0604020202020204" pitchFamily="34" charset="0"/>
              <a:buChar char="•"/>
            </a:pPr>
            <a:r>
              <a:rPr lang="en-AU" dirty="0"/>
              <a:t>Call or email if you have any questions  </a:t>
            </a:r>
          </a:p>
          <a:p>
            <a:endParaRPr lang="en-AU" dirty="0"/>
          </a:p>
        </p:txBody>
      </p:sp>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40152" y="2308468"/>
            <a:ext cx="2223492" cy="3241288"/>
          </a:xfrm>
          <a:prstGeom prst="rect">
            <a:avLst/>
          </a:prstGeom>
          <a:ln w="38100" cap="sq">
            <a:solidFill>
              <a:srgbClr val="30A03D"/>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900815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457201"/>
            <a:ext cx="6096000" cy="914400"/>
          </a:xfrm>
        </p:spPr>
        <p:txBody>
          <a:bodyPr>
            <a:normAutofit fontScale="90000"/>
          </a:bodyPr>
          <a:lstStyle/>
          <a:p>
            <a:r>
              <a:rPr lang="en-US" sz="3200" spc="300"/>
              <a:t>Thank you </a:t>
            </a:r>
            <a:br>
              <a:rPr lang="en-US" sz="3200" spc="300"/>
            </a:br>
            <a:r>
              <a:rPr lang="en-US" sz="3200" spc="300"/>
              <a:t>See you at Module 2</a:t>
            </a:r>
            <a:endParaRPr lang="en-US" sz="2667" spc="0"/>
          </a:p>
        </p:txBody>
      </p:sp>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90599" y="609600"/>
            <a:ext cx="949241" cy="838200"/>
          </a:xfrm>
          <a:prstGeom prst="rect">
            <a:avLst/>
          </a:prstGeom>
        </p:spPr>
      </p:pic>
      <p:pic>
        <p:nvPicPr>
          <p:cNvPr id="6" name="officeArt object" descr="BowenLogo"/>
          <p:cNvPicPr/>
          <p:nvPr/>
        </p:nvPicPr>
        <p:blipFill>
          <a:blip r:embed="rId4" cstate="screen">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8028384" y="6525344"/>
            <a:ext cx="990600" cy="274320"/>
          </a:xfrm>
          <a:prstGeom prst="rect">
            <a:avLst/>
          </a:prstGeom>
          <a:ln w="12700" cap="flat">
            <a:noFill/>
            <a:miter lim="400000"/>
          </a:ln>
          <a:effectLst/>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914023" y="2492896"/>
            <a:ext cx="4402393" cy="2808312"/>
          </a:xfrm>
          <a:prstGeom prst="roundRect">
            <a:avLst>
              <a:gd name="adj" fmla="val 8594"/>
            </a:avLst>
          </a:prstGeom>
          <a:solidFill>
            <a:srgbClr val="FFFFFF">
              <a:shade val="85000"/>
            </a:srgbClr>
          </a:solidFill>
          <a:ln w="57150">
            <a:solidFill>
              <a:srgbClr val="36CA02"/>
            </a:solidFill>
          </a:ln>
          <a:effectLst>
            <a:reflection blurRad="12700" stA="38000" endPos="28000" dist="5000" dir="5400000" sy="-100000" algn="bl" rotWithShape="0"/>
          </a:effectLst>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560" y="2569096"/>
            <a:ext cx="3234334" cy="2499258"/>
          </a:xfrm>
          <a:prstGeom prst="rect">
            <a:avLst/>
          </a:prstGeom>
        </p:spPr>
      </p:pic>
    </p:spTree>
    <p:extLst>
      <p:ext uri="{BB962C8B-B14F-4D97-AF65-F5344CB8AC3E}">
        <p14:creationId xmlns:p14="http://schemas.microsoft.com/office/powerpoint/2010/main" val="279889713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809A4C9FB4784FB7578D0621B7D751" ma:contentTypeVersion="8" ma:contentTypeDescription="Create a new document." ma:contentTypeScope="" ma:versionID="6e0723c122abb7117a98564025a81a20">
  <xsd:schema xmlns:xsd="http://www.w3.org/2001/XMLSchema" xmlns:xs="http://www.w3.org/2001/XMLSchema" xmlns:p="http://schemas.microsoft.com/office/2006/metadata/properties" xmlns:ns2="b606dffb-70ae-45ec-b608-83699c3971af" targetNamespace="http://schemas.microsoft.com/office/2006/metadata/properties" ma:root="true" ma:fieldsID="2c0d843bfca09e06680f6fb95e2ed27c" ns2:_="">
    <xsd:import namespace="b606dffb-70ae-45ec-b608-83699c3971a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06dffb-70ae-45ec-b608-83699c397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DFCB87-C7DA-4968-BAED-81011F565768}"/>
</file>

<file path=customXml/itemProps2.xml><?xml version="1.0" encoding="utf-8"?>
<ds:datastoreItem xmlns:ds="http://schemas.openxmlformats.org/officeDocument/2006/customXml" ds:itemID="{D45D3F12-A9B7-47B1-A6C3-4CDEC8582318}">
  <ds:schemaRefs>
    <ds:schemaRef ds:uri="http://schemas.openxmlformats.org/package/2006/metadata/core-properties"/>
    <ds:schemaRef ds:uri="http://purl.org/dc/dcmitype/"/>
    <ds:schemaRef ds:uri="http://schemas.microsoft.com/office/2006/documentManagement/types"/>
    <ds:schemaRef ds:uri="http://purl.org/dc/elements/1.1/"/>
    <ds:schemaRef ds:uri="b606dffb-70ae-45ec-b608-83699c3971af"/>
    <ds:schemaRef ds:uri="http://schemas.microsoft.com/office/infopath/2007/PartnerControls"/>
    <ds:schemaRef ds:uri="http://schemas.microsoft.com/office/2006/metadata/properties"/>
    <ds:schemaRef ds:uri="http://www.w3.org/XML/1998/namespace"/>
    <ds:schemaRef ds:uri="http://purl.org/dc/terms/"/>
    <ds:schemaRef ds:uri="31511a02-dc7f-4a3c-be8c-091b42c3481f"/>
  </ds:schemaRefs>
</ds:datastoreItem>
</file>

<file path=customXml/itemProps3.xml><?xml version="1.0" encoding="utf-8"?>
<ds:datastoreItem xmlns:ds="http://schemas.openxmlformats.org/officeDocument/2006/customXml" ds:itemID="{3E85E02A-0650-43A7-B551-78432FEE384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350</TotalTime>
  <Words>5270</Words>
  <Application>Microsoft Office PowerPoint</Application>
  <PresentationFormat>On-screen Show (4:3)</PresentationFormat>
  <Paragraphs>672</Paragraphs>
  <Slides>82</Slides>
  <Notes>67</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82</vt:i4>
      </vt:variant>
    </vt:vector>
  </HeadingPairs>
  <TitlesOfParts>
    <vt:vector size="91" baseType="lpstr">
      <vt:lpstr>Arial</vt:lpstr>
      <vt:lpstr>Arial Narrow</vt:lpstr>
      <vt:lpstr>Calibri</vt:lpstr>
      <vt:lpstr>Calibri Light</vt:lpstr>
      <vt:lpstr>Courier New</vt:lpstr>
      <vt:lpstr>Symbol</vt:lpstr>
      <vt:lpstr>Times New Roman</vt:lpstr>
      <vt:lpstr>Retrospect</vt:lpstr>
      <vt:lpstr>Office Theme</vt:lpstr>
      <vt:lpstr>PowerPoint Presentation</vt:lpstr>
      <vt:lpstr>Module 1  Welcome &amp; Orientation                 </vt:lpstr>
      <vt:lpstr>Module 1  Some movement before we begin</vt:lpstr>
      <vt:lpstr>Module 1 Introductions                 </vt:lpstr>
      <vt:lpstr>Module 1  Our weekend together                 </vt:lpstr>
      <vt:lpstr>Module 1  Daily schedule                 </vt:lpstr>
      <vt:lpstr>Orientation for Certificate in Bowen Therapy - International</vt:lpstr>
      <vt:lpstr>PowerPoint Presentation</vt:lpstr>
      <vt:lpstr>Certificate in Bowen Therapy – International   Mode of Delivery                 </vt:lpstr>
      <vt:lpstr>Certificate in Bowen Therapy – International                   </vt:lpstr>
      <vt:lpstr>Certificate in Bowen Therapy – International</vt:lpstr>
      <vt:lpstr>Certificate in Bowen Therapy – International Recommended Textbooks                 </vt:lpstr>
      <vt:lpstr>Certificate in Bowen Therapy – International Recommended Textbooks  </vt:lpstr>
      <vt:lpstr>Certificate in Bowen Therapy – International Mode of Delivery                 </vt:lpstr>
      <vt:lpstr>  Student Commitment                 </vt:lpstr>
      <vt:lpstr>  How will students be assessed?                 </vt:lpstr>
      <vt:lpstr>Morning Tea                 </vt:lpstr>
      <vt:lpstr>What is the Bowen Technique?  Page vii                </vt:lpstr>
      <vt:lpstr>Autonomic nervous system  Page vii                </vt:lpstr>
      <vt:lpstr>Bowen Technique sessions  Page vii                </vt:lpstr>
      <vt:lpstr>Why is Bowen so Unique?  Page vii                </vt:lpstr>
      <vt:lpstr>Mr. Thomas Ambrose Bowen  Page vii                </vt:lpstr>
      <vt:lpstr>PowerPoint Presentation</vt:lpstr>
      <vt:lpstr>How does Bowtech work?     Page viii         </vt:lpstr>
      <vt:lpstr>How does Bowtech work?     Page viii         </vt:lpstr>
      <vt:lpstr>What can you use Bowtech for? Page ix                 </vt:lpstr>
      <vt:lpstr>  Work on skin or through clothes?                </vt:lpstr>
      <vt:lpstr>PowerPoint Presentation</vt:lpstr>
      <vt:lpstr>PowerPoint Presentation</vt:lpstr>
      <vt:lpstr>PowerPoint Presentation</vt:lpstr>
      <vt:lpstr>The Bowen Move  page 1.2                 </vt:lpstr>
      <vt:lpstr>Step 1 Position your fingers page 1.2                 </vt:lpstr>
      <vt:lpstr>Step 2 Take the slack page 1.2                 </vt:lpstr>
      <vt:lpstr>Step 3 Sink &amp; Challenge page 1.2                 </vt:lpstr>
      <vt:lpstr>Step 4 Make the Move page 1.2               </vt:lpstr>
      <vt:lpstr>Step 4 Make the Move page 1.2               </vt:lpstr>
      <vt:lpstr>  Lets practice the Bowen Move                 </vt:lpstr>
      <vt:lpstr>Directional Terms</vt:lpstr>
      <vt:lpstr>  Professional Draping                 </vt:lpstr>
      <vt:lpstr>Lunch                 </vt:lpstr>
      <vt:lpstr>New procedure  Lower back (BRM1)   page 1.4               </vt:lpstr>
      <vt:lpstr>New Procedure – Lower Back  BRM 1 moves 1 &amp; 2    page 1.4                 </vt:lpstr>
      <vt:lpstr>New Procedure – Lower Back  BRM 1 moves 3 &amp; 4    page 1.4                 </vt:lpstr>
      <vt:lpstr>New Procedure – Lower Back  BRM 1 moves 5 - 8    page 1.5                 </vt:lpstr>
      <vt:lpstr>New Procedure – Lower Back  BRM 1 moves 9&amp;10    page 1.6                 </vt:lpstr>
      <vt:lpstr>New Procedure – Lower Back  BRM 1 moves 11&amp;12    page 1.7                 </vt:lpstr>
      <vt:lpstr>  Your class kit  Please bring to every class                 </vt:lpstr>
      <vt:lpstr>Assist your client to arise  page    1.15                </vt:lpstr>
      <vt:lpstr>New Procedure  BRM 2 Upper back   page 1.8                 </vt:lpstr>
      <vt:lpstr>New Procedure Upper back  BRM 2 Moves 1 -4    page 1.8                 </vt:lpstr>
      <vt:lpstr>New Procedure Upper back  BRM 2 Moves 5 - 8    page 1.9                 </vt:lpstr>
      <vt:lpstr>New Procedure Upper back  BRM 2 Moves 8a/8b    page 1.10                 </vt:lpstr>
      <vt:lpstr>End of Day 1                 </vt:lpstr>
      <vt:lpstr>Module 1  Welcome back Day 2                  </vt:lpstr>
      <vt:lpstr>Module 1  Welcome back Day 2          </vt:lpstr>
      <vt:lpstr>PowerPoint Presentation</vt:lpstr>
      <vt:lpstr>Re- demonstrate Lower back  BRM 1    page 1.4                 </vt:lpstr>
      <vt:lpstr>Lower Stoppers  Lower back (BRM1) Moves 1 &amp; 2                 </vt:lpstr>
      <vt:lpstr>Morning Tea                 </vt:lpstr>
      <vt:lpstr>Re- demonstrate     Upper back BRM 2 moves 1- 8      page 1.8                </vt:lpstr>
      <vt:lpstr>Upper back continued  BRM 2  Moves 9-16     page 1.10           </vt:lpstr>
      <vt:lpstr>New Procedure Neck BRM 3  page 1.12                 </vt:lpstr>
      <vt:lpstr>New Procedure Neck BRM 3  page 1.12                   </vt:lpstr>
      <vt:lpstr>New Procedure Neck BRM 3  page 1.12                   </vt:lpstr>
      <vt:lpstr>Lunch  </vt:lpstr>
      <vt:lpstr>Working with a client page 1.15</vt:lpstr>
      <vt:lpstr>Working with a client page 1.15</vt:lpstr>
      <vt:lpstr>Assessment A 100 Log hours and 10 Case studies                 </vt:lpstr>
      <vt:lpstr>Client Record Form - is completed only once for each new client</vt:lpstr>
      <vt:lpstr>Client Report Form – to be completed for  every Bowen Therapy         treatment and follow up treatment </vt:lpstr>
      <vt:lpstr>New Procedure  Kidney  page 1.16               </vt:lpstr>
      <vt:lpstr>New Procedure  Kidney Assessment  page 1.16               </vt:lpstr>
      <vt:lpstr>New Procedure  Kidney  page 1.16               </vt:lpstr>
      <vt:lpstr>New Procedure  Kidney  page 1.17               </vt:lpstr>
      <vt:lpstr>New Procedure  Kidney  page 1.17               </vt:lpstr>
      <vt:lpstr>New Procedure  Head  page 1.18                 </vt:lpstr>
      <vt:lpstr>New Procedure  Head  page 1.18                 </vt:lpstr>
      <vt:lpstr>Session Management                </vt:lpstr>
      <vt:lpstr>Buying a massage table Things to consider</vt:lpstr>
      <vt:lpstr>PowerPoint Presentation</vt:lpstr>
      <vt:lpstr>Homework to complete by Module 2                </vt:lpstr>
      <vt:lpstr>Thank you  See you at Module 2</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Debermis</dc:creator>
  <cp:lastModifiedBy>Bowen Training Office</cp:lastModifiedBy>
  <cp:revision>4</cp:revision>
  <dcterms:created xsi:type="dcterms:W3CDTF">2015-10-20T05:53:30Z</dcterms:created>
  <dcterms:modified xsi:type="dcterms:W3CDTF">2022-09-01T01:07:20Z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755000.000000000</vt:lpwstr>
  </property>
  <property fmtid="{D5CDD505-2E9C-101B-9397-08002B2CF9AE}" pid="3" name="ContentTypeId">
    <vt:lpwstr>0x01010011809A4C9FB4784FB7578D0621B7D751</vt:lpwstr>
  </property>
  <property fmtid="{D5CDD505-2E9C-101B-9397-08002B2CF9AE}" pid="4" name="xd_Signature">
    <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