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3"/>
  </p:notesMasterIdLst>
  <p:sldIdLst>
    <p:sldId id="299" r:id="rId5"/>
    <p:sldId id="268" r:id="rId6"/>
    <p:sldId id="458" r:id="rId7"/>
    <p:sldId id="356" r:id="rId8"/>
    <p:sldId id="377" r:id="rId9"/>
    <p:sldId id="407" r:id="rId10"/>
    <p:sldId id="405" r:id="rId11"/>
    <p:sldId id="367" r:id="rId12"/>
    <p:sldId id="475" r:id="rId13"/>
    <p:sldId id="476" r:id="rId14"/>
    <p:sldId id="477" r:id="rId15"/>
    <p:sldId id="457" r:id="rId16"/>
    <p:sldId id="419" r:id="rId17"/>
    <p:sldId id="415" r:id="rId18"/>
    <p:sldId id="478" r:id="rId19"/>
    <p:sldId id="452" r:id="rId20"/>
    <p:sldId id="385" r:id="rId21"/>
    <p:sldId id="427" r:id="rId22"/>
    <p:sldId id="428" r:id="rId23"/>
    <p:sldId id="429" r:id="rId24"/>
    <p:sldId id="459" r:id="rId25"/>
    <p:sldId id="479" r:id="rId26"/>
    <p:sldId id="454" r:id="rId27"/>
    <p:sldId id="431" r:id="rId28"/>
    <p:sldId id="432" r:id="rId29"/>
    <p:sldId id="460" r:id="rId30"/>
    <p:sldId id="433" r:id="rId31"/>
    <p:sldId id="436" r:id="rId32"/>
    <p:sldId id="437" r:id="rId33"/>
    <p:sldId id="480" r:id="rId34"/>
    <p:sldId id="481" r:id="rId35"/>
    <p:sldId id="410" r:id="rId36"/>
    <p:sldId id="462" r:id="rId37"/>
    <p:sldId id="464" r:id="rId38"/>
    <p:sldId id="463" r:id="rId39"/>
    <p:sldId id="461" r:id="rId40"/>
    <p:sldId id="438" r:id="rId41"/>
    <p:sldId id="402" r:id="rId42"/>
    <p:sldId id="400" r:id="rId43"/>
    <p:sldId id="465" r:id="rId44"/>
    <p:sldId id="483" r:id="rId45"/>
    <p:sldId id="482" r:id="rId46"/>
    <p:sldId id="440" r:id="rId47"/>
    <p:sldId id="441" r:id="rId48"/>
    <p:sldId id="442" r:id="rId49"/>
    <p:sldId id="473" r:id="rId50"/>
    <p:sldId id="472" r:id="rId51"/>
    <p:sldId id="414" r:id="rId52"/>
    <p:sldId id="466" r:id="rId53"/>
    <p:sldId id="467" r:id="rId54"/>
    <p:sldId id="403" r:id="rId55"/>
    <p:sldId id="468" r:id="rId56"/>
    <p:sldId id="449" r:id="rId57"/>
    <p:sldId id="474" r:id="rId58"/>
    <p:sldId id="416" r:id="rId59"/>
    <p:sldId id="423" r:id="rId60"/>
    <p:sldId id="424" r:id="rId61"/>
    <p:sldId id="272"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5670A"/>
    <a:srgbClr val="36CA02"/>
    <a:srgbClr val="30A03D"/>
    <a:srgbClr val="FFFFFF"/>
    <a:srgbClr val="63A5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61" autoAdjust="0"/>
    <p:restoredTop sz="94776" autoAdjust="0"/>
  </p:normalViewPr>
  <p:slideViewPr>
    <p:cSldViewPr>
      <p:cViewPr varScale="1">
        <p:scale>
          <a:sx n="102" d="100"/>
          <a:sy n="102" d="100"/>
        </p:scale>
        <p:origin x="1188" y="102"/>
      </p:cViewPr>
      <p:guideLst>
        <p:guide orient="horz" pos="2160"/>
        <p:guide pos="2880"/>
      </p:guideLst>
    </p:cSldViewPr>
  </p:slideViewPr>
  <p:notesTextViewPr>
    <p:cViewPr>
      <p:scale>
        <a:sx n="1" d="1"/>
        <a:sy n="1" d="1"/>
      </p:scale>
      <p:origin x="0" y="-270"/>
    </p:cViewPr>
  </p:notesTextViewPr>
  <p:sorterViewPr>
    <p:cViewPr>
      <p:scale>
        <a:sx n="100" d="100"/>
        <a:sy n="100" d="100"/>
      </p:scale>
      <p:origin x="0" y="-8307"/>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wen Training Office" userId="5a90e6cc-7b3e-4dc7-93e6-c34e4df81088" providerId="ADAL" clId="{13935C98-92B6-4F1F-A2D8-43906F5FA287}"/>
    <pc:docChg chg="modSld">
      <pc:chgData name="Bowen Training Office" userId="5a90e6cc-7b3e-4dc7-93e6-c34e4df81088" providerId="ADAL" clId="{13935C98-92B6-4F1F-A2D8-43906F5FA287}" dt="2022-09-01T01:16:47.948" v="87" actId="20577"/>
      <pc:docMkLst>
        <pc:docMk/>
      </pc:docMkLst>
      <pc:sldChg chg="modSp mod">
        <pc:chgData name="Bowen Training Office" userId="5a90e6cc-7b3e-4dc7-93e6-c34e4df81088" providerId="ADAL" clId="{13935C98-92B6-4F1F-A2D8-43906F5FA287}" dt="2022-09-01T01:14:39.820" v="50" actId="20577"/>
        <pc:sldMkLst>
          <pc:docMk/>
          <pc:sldMk cId="745220628" sldId="299"/>
        </pc:sldMkLst>
        <pc:spChg chg="mod">
          <ac:chgData name="Bowen Training Office" userId="5a90e6cc-7b3e-4dc7-93e6-c34e4df81088" providerId="ADAL" clId="{13935C98-92B6-4F1F-A2D8-43906F5FA287}" dt="2022-09-01T01:14:39.820" v="50" actId="20577"/>
          <ac:spMkLst>
            <pc:docMk/>
            <pc:sldMk cId="745220628" sldId="299"/>
            <ac:spMk id="7" creationId="{00000000-0000-0000-0000-000000000000}"/>
          </ac:spMkLst>
        </pc:spChg>
      </pc:sldChg>
      <pc:sldChg chg="modNotesTx">
        <pc:chgData name="Bowen Training Office" userId="5a90e6cc-7b3e-4dc7-93e6-c34e4df81088" providerId="ADAL" clId="{13935C98-92B6-4F1F-A2D8-43906F5FA287}" dt="2022-09-01T01:15:53.960" v="51" actId="20577"/>
        <pc:sldMkLst>
          <pc:docMk/>
          <pc:sldMk cId="590081548" sldId="424"/>
        </pc:sldMkLst>
      </pc:sldChg>
      <pc:sldChg chg="modSp mod">
        <pc:chgData name="Bowen Training Office" userId="5a90e6cc-7b3e-4dc7-93e6-c34e4df81088" providerId="ADAL" clId="{13935C98-92B6-4F1F-A2D8-43906F5FA287}" dt="2022-09-01T01:16:47.948" v="87" actId="20577"/>
        <pc:sldMkLst>
          <pc:docMk/>
          <pc:sldMk cId="2313892168" sldId="458"/>
        </pc:sldMkLst>
        <pc:spChg chg="mod">
          <ac:chgData name="Bowen Training Office" userId="5a90e6cc-7b3e-4dc7-93e6-c34e4df81088" providerId="ADAL" clId="{13935C98-92B6-4F1F-A2D8-43906F5FA287}" dt="2022-09-01T01:16:47.948" v="87" actId="20577"/>
          <ac:spMkLst>
            <pc:docMk/>
            <pc:sldMk cId="2313892168" sldId="458"/>
            <ac:spMk id="4" creationId="{00000000-0000-0000-0000-000000000000}"/>
          </ac:spMkLst>
        </pc:spChg>
      </pc:sldChg>
      <pc:sldChg chg="modSp mod">
        <pc:chgData name="Bowen Training Office" userId="5a90e6cc-7b3e-4dc7-93e6-c34e4df81088" providerId="ADAL" clId="{13935C98-92B6-4F1F-A2D8-43906F5FA287}" dt="2022-09-01T01:16:19.927" v="81" actId="6549"/>
        <pc:sldMkLst>
          <pc:docMk/>
          <pc:sldMk cId="3390769063" sldId="483"/>
        </pc:sldMkLst>
        <pc:spChg chg="mod">
          <ac:chgData name="Bowen Training Office" userId="5a90e6cc-7b3e-4dc7-93e6-c34e4df81088" providerId="ADAL" clId="{13935C98-92B6-4F1F-A2D8-43906F5FA287}" dt="2022-09-01T01:16:19.927" v="81" actId="6549"/>
          <ac:spMkLst>
            <pc:docMk/>
            <pc:sldMk cId="3390769063" sldId="483"/>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8DA315-487E-41B9-912C-426174192312}" type="datetimeFigureOut">
              <a:rPr lang="en-US" smtClean="0"/>
              <a:pPr/>
              <a:t>9/1/2022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DFC00-5725-4269-BD20-45209B38CD9F}" type="slidenum">
              <a:rPr lang="en-US" smtClean="0"/>
              <a:pPr/>
              <a:t>‹#›</a:t>
            </a:fld>
            <a:endParaRPr lang="en-US" dirty="0"/>
          </a:p>
        </p:txBody>
      </p:sp>
    </p:spTree>
    <p:extLst>
      <p:ext uri="{BB962C8B-B14F-4D97-AF65-F5344CB8AC3E}">
        <p14:creationId xmlns:p14="http://schemas.microsoft.com/office/powerpoint/2010/main" val="170319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on arrival</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a:t>
            </a:fld>
            <a:endParaRPr lang="en-US" dirty="0"/>
          </a:p>
        </p:txBody>
      </p:sp>
    </p:spTree>
    <p:extLst>
      <p:ext uri="{BB962C8B-B14F-4D97-AF65-F5344CB8AC3E}">
        <p14:creationId xmlns:p14="http://schemas.microsoft.com/office/powerpoint/2010/main" val="3395233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Run through basic housekeeping. Flow of day for breaks etc. </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a:t>
            </a:fld>
            <a:endParaRPr lang="en-US" dirty="0"/>
          </a:p>
        </p:txBody>
      </p:sp>
    </p:spTree>
    <p:extLst>
      <p:ext uri="{BB962C8B-B14F-4D97-AF65-F5344CB8AC3E}">
        <p14:creationId xmlns:p14="http://schemas.microsoft.com/office/powerpoint/2010/main" val="1686970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Check all students received welcome email. Check they have completed infection control and WHS and  purchased A&amp;P 1. Answer any questions.</a:t>
            </a:r>
          </a:p>
        </p:txBody>
      </p:sp>
      <p:sp>
        <p:nvSpPr>
          <p:cNvPr id="4" name="Slide Number Placeholder 3"/>
          <p:cNvSpPr>
            <a:spLocks noGrp="1"/>
          </p:cNvSpPr>
          <p:nvPr>
            <p:ph type="sldNum" sz="quarter" idx="10"/>
          </p:nvPr>
        </p:nvSpPr>
        <p:spPr/>
        <p:txBody>
          <a:bodyPr/>
          <a:lstStyle/>
          <a:p>
            <a:fld id="{DE0DFC00-5725-4269-BD20-45209B38CD9F}" type="slidenum">
              <a:rPr lang="en-US" smtClean="0"/>
              <a:pPr/>
              <a:t>3</a:t>
            </a:fld>
            <a:endParaRPr lang="en-US" dirty="0"/>
          </a:p>
        </p:txBody>
      </p:sp>
    </p:spTree>
    <p:extLst>
      <p:ext uri="{BB962C8B-B14F-4D97-AF65-F5344CB8AC3E}">
        <p14:creationId xmlns:p14="http://schemas.microsoft.com/office/powerpoint/2010/main" val="171141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schedule</a:t>
            </a:r>
            <a:r>
              <a:rPr lang="en-AU" baseline="0" dirty="0"/>
              <a:t> for weekend. Revise all Mod 1 procedures and 5 new procedures for Mod 2</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a:t>
            </a:fld>
            <a:endParaRPr lang="en-US" dirty="0"/>
          </a:p>
        </p:txBody>
      </p:sp>
    </p:spTree>
    <p:extLst>
      <p:ext uri="{BB962C8B-B14F-4D97-AF65-F5344CB8AC3E}">
        <p14:creationId xmlns:p14="http://schemas.microsoft.com/office/powerpoint/2010/main" val="2537837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Revise</a:t>
            </a:r>
            <a:r>
              <a:rPr lang="en-AU" baseline="0" dirty="0"/>
              <a:t> the parts of the Bowen Move. Demonstrate and discuss</a:t>
            </a:r>
          </a:p>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a:t>
            </a:fld>
            <a:endParaRPr lang="en-US" dirty="0"/>
          </a:p>
        </p:txBody>
      </p:sp>
    </p:spTree>
    <p:extLst>
      <p:ext uri="{BB962C8B-B14F-4D97-AF65-F5344CB8AC3E}">
        <p14:creationId xmlns:p14="http://schemas.microsoft.com/office/powerpoint/2010/main" val="229350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and practice BRM 1 – Lower back procedure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6</a:t>
            </a:fld>
            <a:endParaRPr lang="en-US" dirty="0"/>
          </a:p>
        </p:txBody>
      </p:sp>
    </p:spTree>
    <p:extLst>
      <p:ext uri="{BB962C8B-B14F-4D97-AF65-F5344CB8AC3E}">
        <p14:creationId xmlns:p14="http://schemas.microsoft.com/office/powerpoint/2010/main" val="2701605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and practice BRM 2 – Upper back procedure</a:t>
            </a:r>
          </a:p>
          <a:p>
            <a:r>
              <a:rPr lang="en-US" dirty="0"/>
              <a:t>Can show video if you like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7</a:t>
            </a:fld>
            <a:endParaRPr lang="en-US" dirty="0"/>
          </a:p>
        </p:txBody>
      </p:sp>
    </p:spTree>
    <p:extLst>
      <p:ext uri="{BB962C8B-B14F-4D97-AF65-F5344CB8AC3E}">
        <p14:creationId xmlns:p14="http://schemas.microsoft.com/office/powerpoint/2010/main" val="3977579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Bowen is best performed on skin, you can see body imbalances</a:t>
            </a:r>
            <a:r>
              <a:rPr lang="en-US" baseline="0" dirty="0"/>
              <a:t> and feel tension much better. </a:t>
            </a:r>
          </a:p>
          <a:p>
            <a:r>
              <a:rPr lang="en-US" baseline="0" dirty="0"/>
              <a:t>However the fantastic thing is how versatile the Bowen can be, given through light clothing, seated, standing, practically anywhere, anytime.</a:t>
            </a:r>
          </a:p>
          <a:p>
            <a:r>
              <a:rPr lang="en-US" baseline="0" dirty="0"/>
              <a:t>But in class we will be learning on the skin. Discuss options for modesty, wear swimsuit, suitable underpants. They will be learning professional draping to feel secure in class. If any one has any concerns disrobing to let me know.</a:t>
            </a:r>
            <a:endParaRPr lang="en-US" dirty="0"/>
          </a:p>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9</a:t>
            </a:fld>
            <a:endParaRPr lang="en-US" dirty="0"/>
          </a:p>
        </p:txBody>
      </p:sp>
    </p:spTree>
    <p:extLst>
      <p:ext uri="{BB962C8B-B14F-4D97-AF65-F5344CB8AC3E}">
        <p14:creationId xmlns:p14="http://schemas.microsoft.com/office/powerpoint/2010/main" val="184737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Hand</a:t>
            </a:r>
            <a:r>
              <a:rPr lang="en-AU" baseline="0" dirty="0"/>
              <a:t> out handwashing flyer and also display in training room. Explain elements of infection control being used during training. Using your own linen, paper towel under face, hand washing.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10</a:t>
            </a:fld>
            <a:endParaRPr lang="en-US" dirty="0"/>
          </a:p>
        </p:txBody>
      </p:sp>
    </p:spTree>
    <p:extLst>
      <p:ext uri="{BB962C8B-B14F-4D97-AF65-F5344CB8AC3E}">
        <p14:creationId xmlns:p14="http://schemas.microsoft.com/office/powerpoint/2010/main" val="2340605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Hand out draping information and explain I will be demonstrating correct draping for each procedure.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11</a:t>
            </a:fld>
            <a:endParaRPr lang="en-US" dirty="0"/>
          </a:p>
        </p:txBody>
      </p:sp>
    </p:spTree>
    <p:extLst>
      <p:ext uri="{BB962C8B-B14F-4D97-AF65-F5344CB8AC3E}">
        <p14:creationId xmlns:p14="http://schemas.microsoft.com/office/powerpoint/2010/main" val="4162980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Demonstrate</a:t>
            </a:r>
            <a:r>
              <a:rPr lang="en-US" baseline="0" dirty="0"/>
              <a:t> all 4 parts of move and get students to practice on their own leg to get feel for movement at wrists for each part of move.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Emphasize the rolling of the wrists rather than shoving off the thumbs and fingers. Ask students to visualize what works for them. Rolling pin, thumb print at police station, steam roller. </a:t>
            </a:r>
            <a:endParaRPr lang="en-US" dirty="0"/>
          </a:p>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12</a:t>
            </a:fld>
            <a:endParaRPr lang="en-US" dirty="0"/>
          </a:p>
        </p:txBody>
      </p:sp>
    </p:spTree>
    <p:extLst>
      <p:ext uri="{BB962C8B-B14F-4D97-AF65-F5344CB8AC3E}">
        <p14:creationId xmlns:p14="http://schemas.microsoft.com/office/powerpoint/2010/main" val="3659713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Ask students to answer the above points about the kidney procedure. Can look at manual if cant remember. Demonstrate</a:t>
            </a:r>
            <a:r>
              <a:rPr lang="en-AU" baseline="0" dirty="0"/>
              <a:t> and practise Kidney</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13</a:t>
            </a:fld>
            <a:endParaRPr lang="en-US" dirty="0"/>
          </a:p>
        </p:txBody>
      </p:sp>
    </p:spTree>
    <p:extLst>
      <p:ext uri="{BB962C8B-B14F-4D97-AF65-F5344CB8AC3E}">
        <p14:creationId xmlns:p14="http://schemas.microsoft.com/office/powerpoint/2010/main" val="2761983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and practice BRM 3 – Neck</a:t>
            </a:r>
          </a:p>
          <a:p>
            <a:r>
              <a:rPr lang="en-US" dirty="0"/>
              <a:t>Show</a:t>
            </a:r>
            <a:r>
              <a:rPr lang="en-US" baseline="0" dirty="0"/>
              <a:t> video if you like</a:t>
            </a:r>
            <a:endParaRPr lang="en-US"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14</a:t>
            </a:fld>
            <a:endParaRPr lang="en-US" dirty="0"/>
          </a:p>
        </p:txBody>
      </p:sp>
    </p:spTree>
    <p:extLst>
      <p:ext uri="{BB962C8B-B14F-4D97-AF65-F5344CB8AC3E}">
        <p14:creationId xmlns:p14="http://schemas.microsoft.com/office/powerpoint/2010/main" val="3805502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Group activity to go through study questions.</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16</a:t>
            </a:fld>
            <a:endParaRPr lang="en-US" dirty="0"/>
          </a:p>
        </p:txBody>
      </p:sp>
    </p:spTree>
    <p:extLst>
      <p:ext uri="{BB962C8B-B14F-4D97-AF65-F5344CB8AC3E}">
        <p14:creationId xmlns:p14="http://schemas.microsoft.com/office/powerpoint/2010/main" val="3641695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a:t>
            </a:r>
            <a:r>
              <a:rPr lang="en-AU" baseline="0" dirty="0"/>
              <a:t> and explain indications for Respiratory procedure.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18</a:t>
            </a:fld>
            <a:endParaRPr lang="en-US" dirty="0"/>
          </a:p>
        </p:txBody>
      </p:sp>
    </p:spTree>
    <p:extLst>
      <p:ext uri="{BB962C8B-B14F-4D97-AF65-F5344CB8AC3E}">
        <p14:creationId xmlns:p14="http://schemas.microsoft.com/office/powerpoint/2010/main" val="3047830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Introduce the concept of the leg lock. Point out how the diaphragm lifts up into the rib cage on exhalation. </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19</a:t>
            </a:fld>
            <a:endParaRPr lang="en-US" dirty="0"/>
          </a:p>
        </p:txBody>
      </p:sp>
    </p:spTree>
    <p:extLst>
      <p:ext uri="{BB962C8B-B14F-4D97-AF65-F5344CB8AC3E}">
        <p14:creationId xmlns:p14="http://schemas.microsoft.com/office/powerpoint/2010/main" val="3239290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prone moves</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20</a:t>
            </a:fld>
            <a:endParaRPr lang="en-US" dirty="0"/>
          </a:p>
        </p:txBody>
      </p:sp>
    </p:spTree>
    <p:extLst>
      <p:ext uri="{BB962C8B-B14F-4D97-AF65-F5344CB8AC3E}">
        <p14:creationId xmlns:p14="http://schemas.microsoft.com/office/powerpoint/2010/main" val="2334706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prone moves. Explain importance of waiting</a:t>
            </a:r>
            <a:r>
              <a:rPr lang="en-AU" baseline="0" dirty="0"/>
              <a:t> for exhalation for supine moves</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21</a:t>
            </a:fld>
            <a:endParaRPr lang="en-US" dirty="0"/>
          </a:p>
        </p:txBody>
      </p:sp>
    </p:spTree>
    <p:extLst>
      <p:ext uri="{BB962C8B-B14F-4D97-AF65-F5344CB8AC3E}">
        <p14:creationId xmlns:p14="http://schemas.microsoft.com/office/powerpoint/2010/main" val="4002894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and demonstrate how the diaphragm moves during inhalation</a:t>
            </a:r>
            <a:r>
              <a:rPr lang="en-AU" baseline="0" dirty="0"/>
              <a:t> and exhalation. And why we have to wait for the client to fully exhale before doing supine moves of respiratory.</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22</a:t>
            </a:fld>
            <a:endParaRPr lang="en-US" dirty="0"/>
          </a:p>
        </p:txBody>
      </p:sp>
    </p:spTree>
    <p:extLst>
      <p:ext uri="{BB962C8B-B14F-4D97-AF65-F5344CB8AC3E}">
        <p14:creationId xmlns:p14="http://schemas.microsoft.com/office/powerpoint/2010/main" val="398466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Demonstrate and practise the respiratory procedure.</a:t>
            </a:r>
          </a:p>
          <a:p>
            <a:r>
              <a:rPr lang="en-AU" dirty="0"/>
              <a:t>Can</a:t>
            </a:r>
            <a:r>
              <a:rPr lang="en-AU" baseline="0" dirty="0"/>
              <a:t> show video if you want</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23</a:t>
            </a:fld>
            <a:endParaRPr lang="en-US" dirty="0"/>
          </a:p>
        </p:txBody>
      </p:sp>
    </p:spTree>
    <p:extLst>
      <p:ext uri="{BB962C8B-B14F-4D97-AF65-F5344CB8AC3E}">
        <p14:creationId xmlns:p14="http://schemas.microsoft.com/office/powerpoint/2010/main" val="4068820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24</a:t>
            </a:fld>
            <a:endParaRPr lang="en-US" dirty="0"/>
          </a:p>
        </p:txBody>
      </p:sp>
    </p:spTree>
    <p:extLst>
      <p:ext uri="{BB962C8B-B14F-4D97-AF65-F5344CB8AC3E}">
        <p14:creationId xmlns:p14="http://schemas.microsoft.com/office/powerpoint/2010/main" val="2328032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indications for shoulder</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25</a:t>
            </a:fld>
            <a:endParaRPr lang="en-US" dirty="0"/>
          </a:p>
        </p:txBody>
      </p:sp>
    </p:spTree>
    <p:extLst>
      <p:ext uri="{BB962C8B-B14F-4D97-AF65-F5344CB8AC3E}">
        <p14:creationId xmlns:p14="http://schemas.microsoft.com/office/powerpoint/2010/main" val="3864652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Show students how to assess arm abduction and record. In pairs or as a group</a:t>
            </a:r>
            <a:r>
              <a:rPr lang="en-AU" baseline="0" dirty="0"/>
              <a:t> together. Explain the importance of arm position for procedure. Palm should stay facing the floor and arm should not come forward to allow </a:t>
            </a:r>
            <a:r>
              <a:rPr lang="en-AU" baseline="0"/>
              <a:t>better ROM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26</a:t>
            </a:fld>
            <a:endParaRPr lang="en-US" dirty="0"/>
          </a:p>
        </p:txBody>
      </p:sp>
    </p:spTree>
    <p:extLst>
      <p:ext uri="{BB962C8B-B14F-4D97-AF65-F5344CB8AC3E}">
        <p14:creationId xmlns:p14="http://schemas.microsoft.com/office/powerpoint/2010/main" val="2773011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Demonstrate</a:t>
            </a:r>
            <a:r>
              <a:rPr lang="en-AU" baseline="0" dirty="0"/>
              <a:t> and practise Shoulder assisted. Show video if you like.</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27</a:t>
            </a:fld>
            <a:endParaRPr lang="en-US" dirty="0"/>
          </a:p>
        </p:txBody>
      </p:sp>
    </p:spTree>
    <p:extLst>
      <p:ext uri="{BB962C8B-B14F-4D97-AF65-F5344CB8AC3E}">
        <p14:creationId xmlns:p14="http://schemas.microsoft.com/office/powerpoint/2010/main" val="1092535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frequency</a:t>
            </a:r>
            <a:r>
              <a:rPr lang="en-AU" baseline="0" dirty="0"/>
              <a:t> of shoulder procedure and why.  This is frequency for frozen shoulder.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28</a:t>
            </a:fld>
            <a:endParaRPr lang="en-US" dirty="0"/>
          </a:p>
        </p:txBody>
      </p:sp>
    </p:spTree>
    <p:extLst>
      <p:ext uri="{BB962C8B-B14F-4D97-AF65-F5344CB8AC3E}">
        <p14:creationId xmlns:p14="http://schemas.microsoft.com/office/powerpoint/2010/main" val="26793620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Advise conditions for shoulder exercises. Not if there is any pain. Only do 2</a:t>
            </a:r>
            <a:r>
              <a:rPr lang="en-AU" baseline="30000" dirty="0"/>
              <a:t>nd</a:t>
            </a:r>
            <a:r>
              <a:rPr lang="en-AU" dirty="0"/>
              <a:t> exercise if can already abduct arm to 90 degrees.</a:t>
            </a:r>
            <a:r>
              <a:rPr lang="en-AU" baseline="0" dirty="0"/>
              <a:t> Not on day of treatment. Begin following day.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29</a:t>
            </a:fld>
            <a:endParaRPr lang="en-US" dirty="0"/>
          </a:p>
        </p:txBody>
      </p:sp>
    </p:spTree>
    <p:extLst>
      <p:ext uri="{BB962C8B-B14F-4D97-AF65-F5344CB8AC3E}">
        <p14:creationId xmlns:p14="http://schemas.microsoft.com/office/powerpoint/2010/main" val="7328730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Expand and</a:t>
            </a:r>
            <a:r>
              <a:rPr lang="en-AU" baseline="0" dirty="0"/>
              <a:t> explain above points. Students to refer back to manual.</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30</a:t>
            </a:fld>
            <a:endParaRPr lang="en-US" dirty="0"/>
          </a:p>
        </p:txBody>
      </p:sp>
    </p:spTree>
    <p:extLst>
      <p:ext uri="{BB962C8B-B14F-4D97-AF65-F5344CB8AC3E}">
        <p14:creationId xmlns:p14="http://schemas.microsoft.com/office/powerpoint/2010/main" val="1308721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Expand and</a:t>
            </a:r>
            <a:r>
              <a:rPr lang="en-AU" baseline="0" dirty="0"/>
              <a:t> explain above points. Students to refer back </a:t>
            </a:r>
            <a:r>
              <a:rPr lang="en-AU" baseline="0"/>
              <a:t>to manual.</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31</a:t>
            </a:fld>
            <a:endParaRPr lang="en-US" dirty="0"/>
          </a:p>
        </p:txBody>
      </p:sp>
    </p:spTree>
    <p:extLst>
      <p:ext uri="{BB962C8B-B14F-4D97-AF65-F5344CB8AC3E}">
        <p14:creationId xmlns:p14="http://schemas.microsoft.com/office/powerpoint/2010/main" val="2783072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detective skills required to interview a</a:t>
            </a:r>
            <a:r>
              <a:rPr lang="en-US" baseline="0" dirty="0"/>
              <a:t> client and create a treatment plan. </a:t>
            </a:r>
            <a:endParaRPr lang="en-US" dirty="0"/>
          </a:p>
          <a:p>
            <a:r>
              <a:rPr lang="en-US" dirty="0"/>
              <a:t>Where is the pain? Get client to point. Hand out this slide</a:t>
            </a:r>
            <a:r>
              <a:rPr lang="en-US" baseline="0" dirty="0"/>
              <a:t> for students to keep.</a:t>
            </a:r>
            <a:endParaRPr lang="en-US" dirty="0"/>
          </a:p>
          <a:p>
            <a:r>
              <a:rPr lang="en-US" dirty="0"/>
              <a:t>What</a:t>
            </a:r>
            <a:r>
              <a:rPr lang="en-US" baseline="0" dirty="0"/>
              <a:t> was the onset acute or chronic?</a:t>
            </a:r>
          </a:p>
          <a:p>
            <a:r>
              <a:rPr lang="en-US" baseline="0" dirty="0"/>
              <a:t>Consistency, how often does the pain come?</a:t>
            </a:r>
          </a:p>
          <a:p>
            <a:r>
              <a:rPr lang="en-US" baseline="0" dirty="0"/>
              <a:t>Severity, what is the pain scale 1-10?</a:t>
            </a:r>
          </a:p>
          <a:p>
            <a:r>
              <a:rPr lang="en-US" baseline="0" dirty="0"/>
              <a:t>Nature, description of the pain, sharp, throbbing?</a:t>
            </a:r>
          </a:p>
          <a:p>
            <a:r>
              <a:rPr lang="en-US" baseline="0" dirty="0"/>
              <a:t>Other, other things going on as well as primary issue?</a:t>
            </a:r>
          </a:p>
          <a:p>
            <a:r>
              <a:rPr lang="en-US" baseline="0" dirty="0"/>
              <a:t>Relationship, is the pain related to anything else?</a:t>
            </a:r>
          </a:p>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32</a:t>
            </a:fld>
            <a:endParaRPr lang="en-US" dirty="0"/>
          </a:p>
        </p:txBody>
      </p:sp>
    </p:spTree>
    <p:extLst>
      <p:ext uri="{BB962C8B-B14F-4D97-AF65-F5344CB8AC3E}">
        <p14:creationId xmlns:p14="http://schemas.microsoft.com/office/powerpoint/2010/main" val="30458366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and demonstrate the</a:t>
            </a:r>
            <a:r>
              <a:rPr lang="en-US" baseline="0" dirty="0"/>
              <a:t> basic postural observations to note in client forms. Also discuss recording palpation differences during treatment,</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33</a:t>
            </a:fld>
            <a:endParaRPr lang="en-US" dirty="0"/>
          </a:p>
        </p:txBody>
      </p:sp>
    </p:spTree>
    <p:extLst>
      <p:ext uri="{BB962C8B-B14F-4D97-AF65-F5344CB8AC3E}">
        <p14:creationId xmlns:p14="http://schemas.microsoft.com/office/powerpoint/2010/main" val="2704967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Image  ask students if they can see any imbalance? </a:t>
            </a:r>
          </a:p>
          <a:p>
            <a:pPr marL="228600" indent="-228600">
              <a:buAutoNum type="arabicParenR"/>
            </a:pPr>
            <a:r>
              <a:rPr lang="en-US" baseline="0" dirty="0"/>
              <a:t>Shoulders and hips both lower on right side</a:t>
            </a:r>
          </a:p>
          <a:p>
            <a:pPr marL="228600" indent="-228600">
              <a:buAutoNum type="arabicParenR"/>
            </a:pPr>
            <a:r>
              <a:rPr lang="en-US" baseline="0" dirty="0"/>
              <a:t>Head tilts slightly to left</a:t>
            </a:r>
          </a:p>
          <a:p>
            <a:pPr marL="228600" indent="-228600">
              <a:buAutoNum type="arabicParenR"/>
            </a:pPr>
            <a:r>
              <a:rPr lang="en-US" baseline="0" dirty="0"/>
              <a:t>Right hip lower</a:t>
            </a:r>
          </a:p>
          <a:p>
            <a:pPr marL="228600" indent="-228600">
              <a:buAutoNum type="arabicParenR"/>
            </a:pPr>
            <a:r>
              <a:rPr lang="en-US" baseline="0" dirty="0"/>
              <a:t>Centre line from side shows head forward posture</a:t>
            </a:r>
          </a:p>
          <a:p>
            <a:pPr marL="228600" indent="-228600">
              <a:buAutoNum type="arabicParenR"/>
            </a:pPr>
            <a:r>
              <a:rPr lang="en-US" baseline="0" dirty="0"/>
              <a:t>Increased kyphosis at thoracic with decreased lordosis at lumbar</a:t>
            </a:r>
          </a:p>
          <a:p>
            <a:pPr marL="228600" indent="-228600">
              <a:buAutoNum type="arabicParenR"/>
            </a:pP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34</a:t>
            </a:fld>
            <a:endParaRPr lang="en-US" dirty="0"/>
          </a:p>
        </p:txBody>
      </p:sp>
    </p:spTree>
    <p:extLst>
      <p:ext uri="{BB962C8B-B14F-4D97-AF65-F5344CB8AC3E}">
        <p14:creationId xmlns:p14="http://schemas.microsoft.com/office/powerpoint/2010/main" val="3214363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a:t>Ask students if they can see any imbalance in this body</a:t>
            </a:r>
          </a:p>
          <a:p>
            <a:pPr marL="228600" indent="-228600">
              <a:buAutoNum type="arabicParenR"/>
            </a:pPr>
            <a:r>
              <a:rPr lang="en-US" baseline="0" dirty="0"/>
              <a:t>Hips appear even but shoulders and thoracic drop to left side</a:t>
            </a:r>
          </a:p>
          <a:p>
            <a:pPr marL="228600" indent="-228600">
              <a:buAutoNum type="arabicParenR"/>
            </a:pPr>
            <a:r>
              <a:rPr lang="en-US" baseline="0" dirty="0"/>
              <a:t>Head tilts to right</a:t>
            </a:r>
          </a:p>
          <a:p>
            <a:pPr marL="228600" indent="-228600">
              <a:buAutoNum type="arabicParenR"/>
            </a:pPr>
            <a:r>
              <a:rPr lang="en-US" baseline="0" dirty="0"/>
              <a:t>Waist shifts clearly to left . Can see by looking at distance from trochanter to </a:t>
            </a:r>
            <a:r>
              <a:rPr lang="en-US" baseline="0" dirty="0" err="1"/>
              <a:t>wasitline</a:t>
            </a:r>
            <a:r>
              <a:rPr lang="en-US" baseline="0" dirty="0"/>
              <a:t>. Small gap on left, larger gap on right. Can also see with the hands and wear they sit. Left hand out form the body, right hand in front of leg. Also not height difference in hands, again shows that right shoulder is lower as right hand sits lower. </a:t>
            </a:r>
          </a:p>
          <a:p>
            <a:pPr marL="228600" indent="-228600">
              <a:buAutoNum type="arabicParenR"/>
            </a:pPr>
            <a:r>
              <a:rPr lang="en-US" baseline="0" dirty="0"/>
              <a:t>Centre line looks good on left side but right side shows head and shoulder forward which makes sense from waist shift to left</a:t>
            </a:r>
          </a:p>
          <a:p>
            <a:pPr marL="228600" indent="-228600">
              <a:buAutoNum type="arabicParenR"/>
            </a:pPr>
            <a:r>
              <a:rPr lang="en-US" baseline="0" dirty="0"/>
              <a:t>Increased lordosis at lumbar</a:t>
            </a:r>
          </a:p>
          <a:p>
            <a:pPr marL="228600" indent="-228600">
              <a:buAutoNum type="arabicParenR"/>
            </a:pPr>
            <a:r>
              <a:rPr lang="en-US" baseline="0" dirty="0"/>
              <a:t>Can also notice tighter neck muscles from left side which makes sense with right head tilt</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35</a:t>
            </a:fld>
            <a:endParaRPr lang="en-US" dirty="0"/>
          </a:p>
        </p:txBody>
      </p:sp>
    </p:spTree>
    <p:extLst>
      <p:ext uri="{BB962C8B-B14F-4D97-AF65-F5344CB8AC3E}">
        <p14:creationId xmlns:p14="http://schemas.microsoft.com/office/powerpoint/2010/main" val="34498997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Explain how to record ROM and palpated differences during a session. And how to do basic neck and shoulder ROM.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36</a:t>
            </a:fld>
            <a:endParaRPr lang="en-US" dirty="0"/>
          </a:p>
        </p:txBody>
      </p:sp>
    </p:spTree>
    <p:extLst>
      <p:ext uri="{BB962C8B-B14F-4D97-AF65-F5344CB8AC3E}">
        <p14:creationId xmlns:p14="http://schemas.microsoft.com/office/powerpoint/2010/main" val="16256421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Hand</a:t>
            </a:r>
            <a:r>
              <a:rPr lang="en-AU" baseline="0" dirty="0"/>
              <a:t> out Role play to take home and prepare answers Hand out descriptions of Bowen to take home and read. Explain Role play for morning.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37</a:t>
            </a:fld>
            <a:endParaRPr lang="en-US" dirty="0"/>
          </a:p>
        </p:txBody>
      </p:sp>
    </p:spTree>
    <p:extLst>
      <p:ext uri="{BB962C8B-B14F-4D97-AF65-F5344CB8AC3E}">
        <p14:creationId xmlns:p14="http://schemas.microsoft.com/office/powerpoint/2010/main" val="7990680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Work through the role play as you have been doing in class,</a:t>
            </a:r>
            <a:r>
              <a:rPr lang="en-AU" baseline="0" dirty="0"/>
              <a:t> pairs, </a:t>
            </a:r>
          </a:p>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40</a:t>
            </a:fld>
            <a:endParaRPr lang="en-US" dirty="0"/>
          </a:p>
        </p:txBody>
      </p:sp>
    </p:spTree>
    <p:extLst>
      <p:ext uri="{BB962C8B-B14F-4D97-AF65-F5344CB8AC3E}">
        <p14:creationId xmlns:p14="http://schemas.microsoft.com/office/powerpoint/2010/main" val="2773232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Hand out and explain the log hours and case study assessment</a:t>
            </a:r>
            <a:r>
              <a:rPr lang="en-AU" baseline="0" dirty="0"/>
              <a:t> requirements. Make students aware that they are not permitted to charge for their practice sessions, until Certificate is attained.</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41</a:t>
            </a:fld>
            <a:endParaRPr lang="en-US" dirty="0"/>
          </a:p>
        </p:txBody>
      </p:sp>
    </p:spTree>
    <p:extLst>
      <p:ext uri="{BB962C8B-B14F-4D97-AF65-F5344CB8AC3E}">
        <p14:creationId xmlns:p14="http://schemas.microsoft.com/office/powerpoint/2010/main" val="26311612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the additional 10 case studies</a:t>
            </a:r>
            <a:r>
              <a:rPr lang="en-AU" baseline="0" dirty="0"/>
              <a:t> on top of 100 log hours. Hand out folders and schedule</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42</a:t>
            </a:fld>
            <a:endParaRPr lang="en-US" dirty="0"/>
          </a:p>
        </p:txBody>
      </p:sp>
    </p:spTree>
    <p:extLst>
      <p:ext uri="{BB962C8B-B14F-4D97-AF65-F5344CB8AC3E}">
        <p14:creationId xmlns:p14="http://schemas.microsoft.com/office/powerpoint/2010/main" val="28302906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48</a:t>
            </a:fld>
            <a:endParaRPr lang="en-US" dirty="0"/>
          </a:p>
        </p:txBody>
      </p:sp>
    </p:spTree>
    <p:extLst>
      <p:ext uri="{BB962C8B-B14F-4D97-AF65-F5344CB8AC3E}">
        <p14:creationId xmlns:p14="http://schemas.microsoft.com/office/powerpoint/2010/main" val="38634970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Demonstrate</a:t>
            </a:r>
            <a:r>
              <a:rPr lang="en-AU" baseline="0" dirty="0"/>
              <a:t> and practise Shoulder assisted.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49</a:t>
            </a:fld>
            <a:endParaRPr lang="en-US" dirty="0"/>
          </a:p>
        </p:txBody>
      </p:sp>
    </p:spTree>
    <p:extLst>
      <p:ext uri="{BB962C8B-B14F-4D97-AF65-F5344CB8AC3E}">
        <p14:creationId xmlns:p14="http://schemas.microsoft.com/office/powerpoint/2010/main" val="11846862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Demonstrate</a:t>
            </a:r>
            <a:r>
              <a:rPr lang="en-AU" baseline="0" dirty="0"/>
              <a:t> and practise Shoulder assisted.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50</a:t>
            </a:fld>
            <a:endParaRPr lang="en-US" dirty="0"/>
          </a:p>
        </p:txBody>
      </p:sp>
    </p:spTree>
    <p:extLst>
      <p:ext uri="{BB962C8B-B14F-4D97-AF65-F5344CB8AC3E}">
        <p14:creationId xmlns:p14="http://schemas.microsoft.com/office/powerpoint/2010/main" val="2611310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51</a:t>
            </a:fld>
            <a:endParaRPr lang="en-US" dirty="0"/>
          </a:p>
        </p:txBody>
      </p:sp>
    </p:spTree>
    <p:extLst>
      <p:ext uri="{BB962C8B-B14F-4D97-AF65-F5344CB8AC3E}">
        <p14:creationId xmlns:p14="http://schemas.microsoft.com/office/powerpoint/2010/main" val="21822176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53</a:t>
            </a:fld>
            <a:endParaRPr lang="en-US" dirty="0"/>
          </a:p>
        </p:txBody>
      </p:sp>
    </p:spTree>
    <p:extLst>
      <p:ext uri="{BB962C8B-B14F-4D97-AF65-F5344CB8AC3E}">
        <p14:creationId xmlns:p14="http://schemas.microsoft.com/office/powerpoint/2010/main" val="515969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54</a:t>
            </a:fld>
            <a:endParaRPr lang="en-US" dirty="0"/>
          </a:p>
        </p:txBody>
      </p:sp>
    </p:spTree>
    <p:extLst>
      <p:ext uri="{BB962C8B-B14F-4D97-AF65-F5344CB8AC3E}">
        <p14:creationId xmlns:p14="http://schemas.microsoft.com/office/powerpoint/2010/main" val="6442599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timing, whole body balance,</a:t>
            </a:r>
            <a:r>
              <a:rPr lang="en-AU" baseline="0" dirty="0"/>
              <a:t> give out practice suggestions</a:t>
            </a:r>
          </a:p>
          <a:p>
            <a:r>
              <a:rPr lang="en-AU" baseline="0" dirty="0"/>
              <a:t>Hand out and discuss student practice suggestions</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55</a:t>
            </a:fld>
            <a:endParaRPr lang="en-US" dirty="0"/>
          </a:p>
        </p:txBody>
      </p:sp>
    </p:spTree>
    <p:extLst>
      <p:ext uri="{BB962C8B-B14F-4D97-AF65-F5344CB8AC3E}">
        <p14:creationId xmlns:p14="http://schemas.microsoft.com/office/powerpoint/2010/main" val="2110794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timing, whole body balance,</a:t>
            </a:r>
            <a:r>
              <a:rPr lang="en-AU" baseline="0" dirty="0"/>
              <a:t> give out practice suggestions.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57</a:t>
            </a:fld>
            <a:endParaRPr lang="en-US" dirty="0"/>
          </a:p>
        </p:txBody>
      </p:sp>
    </p:spTree>
    <p:extLst>
      <p:ext uri="{BB962C8B-B14F-4D97-AF65-F5344CB8AC3E}">
        <p14:creationId xmlns:p14="http://schemas.microsoft.com/office/powerpoint/2010/main" val="33436620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Confirm date for Mod 3.</a:t>
            </a:r>
          </a:p>
        </p:txBody>
      </p:sp>
      <p:sp>
        <p:nvSpPr>
          <p:cNvPr id="4" name="Slide Number Placeholder 3"/>
          <p:cNvSpPr>
            <a:spLocks noGrp="1"/>
          </p:cNvSpPr>
          <p:nvPr>
            <p:ph type="sldNum" sz="quarter" idx="10"/>
          </p:nvPr>
        </p:nvSpPr>
        <p:spPr/>
        <p:txBody>
          <a:bodyPr/>
          <a:lstStyle/>
          <a:p>
            <a:fld id="{DE0DFC00-5725-4269-BD20-45209B38CD9F}" type="slidenum">
              <a:rPr lang="en-US" smtClean="0"/>
              <a:pPr/>
              <a:t>58</a:t>
            </a:fld>
            <a:endParaRPr lang="en-US" dirty="0"/>
          </a:p>
        </p:txBody>
      </p:sp>
    </p:spTree>
    <p:extLst>
      <p:ext uri="{BB962C8B-B14F-4D97-AF65-F5344CB8AC3E}">
        <p14:creationId xmlns:p14="http://schemas.microsoft.com/office/powerpoint/2010/main" val="2933289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0640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70207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97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632479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168909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890980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110357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180886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513320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2032235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227363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0E8B71A-CCEA-4C51-8277-8CF172DCE97E}" type="datetimeFigureOut">
              <a:rPr lang="en-US" smtClean="0"/>
              <a:pPr/>
              <a:t>9/1/2022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A36A2F4-AE51-49C0-B33D-37713147A4FE}"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8766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3.jpe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6.xml"/><Relationship Id="rId16" Type="http://schemas.openxmlformats.org/officeDocument/2006/relationships/image" Target="../media/image22.png"/><Relationship Id="rId1" Type="http://schemas.openxmlformats.org/officeDocument/2006/relationships/slideLayout" Target="../slideLayouts/slideLayout4.xml"/><Relationship Id="rId6" Type="http://schemas.microsoft.com/office/2007/relationships/hdphoto" Target="../media/hdphoto2.wdp"/><Relationship Id="rId11" Type="http://schemas.openxmlformats.org/officeDocument/2006/relationships/image" Target="../media/image17.png"/><Relationship Id="rId5" Type="http://schemas.openxmlformats.org/officeDocument/2006/relationships/image" Target="../media/image12.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4.jpeg"/><Relationship Id="rId9" Type="http://schemas.openxmlformats.org/officeDocument/2006/relationships/image" Target="../media/image15.png"/><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0.png"/><Relationship Id="rId3" Type="http://schemas.openxmlformats.org/officeDocument/2006/relationships/image" Target="../media/image3.jpeg"/><Relationship Id="rId7" Type="http://schemas.openxmlformats.org/officeDocument/2006/relationships/image" Target="../media/image27.png"/><Relationship Id="rId12" Type="http://schemas.microsoft.com/office/2007/relationships/hdphoto" Target="../media/hdphoto5.wdp"/><Relationship Id="rId2" Type="http://schemas.openxmlformats.org/officeDocument/2006/relationships/notesSlide" Target="../notesSlides/notesSlide7.xml"/><Relationship Id="rId16"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6.png"/><Relationship Id="rId11" Type="http://schemas.openxmlformats.org/officeDocument/2006/relationships/image" Target="../media/image29.png"/><Relationship Id="rId5" Type="http://schemas.openxmlformats.org/officeDocument/2006/relationships/image" Target="../media/image25.png"/><Relationship Id="rId15" Type="http://schemas.openxmlformats.org/officeDocument/2006/relationships/image" Target="../media/image32.png"/><Relationship Id="rId10" Type="http://schemas.microsoft.com/office/2007/relationships/hdphoto" Target="../media/hdphoto4.wdp"/><Relationship Id="rId4" Type="http://schemas.openxmlformats.org/officeDocument/2006/relationships/image" Target="../media/image4.jpeg"/><Relationship Id="rId9" Type="http://schemas.openxmlformats.org/officeDocument/2006/relationships/image" Target="../media/image28.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6.wdp"/><Relationship Id="rId5" Type="http://schemas.openxmlformats.org/officeDocument/2006/relationships/image" Target="../media/image37.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44.png"/><Relationship Id="rId3" Type="http://schemas.openxmlformats.org/officeDocument/2006/relationships/image" Target="../media/image3.jpeg"/><Relationship Id="rId7" Type="http://schemas.openxmlformats.org/officeDocument/2006/relationships/image" Target="../media/image41.png"/><Relationship Id="rId12" Type="http://schemas.openxmlformats.org/officeDocument/2006/relationships/image" Target="../media/image43.JP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microsoft.com/office/2007/relationships/hdphoto" Target="../media/hdphoto7.wdp"/><Relationship Id="rId11" Type="http://schemas.openxmlformats.org/officeDocument/2006/relationships/image" Target="../media/image32.png"/><Relationship Id="rId5" Type="http://schemas.openxmlformats.org/officeDocument/2006/relationships/image" Target="../media/image40.png"/><Relationship Id="rId10" Type="http://schemas.openxmlformats.org/officeDocument/2006/relationships/image" Target="../media/image16.png"/><Relationship Id="rId4" Type="http://schemas.openxmlformats.org/officeDocument/2006/relationships/image" Target="../media/image4.jpe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13" Type="http://schemas.microsoft.com/office/2007/relationships/hdphoto" Target="../media/hdphoto10.wdp"/><Relationship Id="rId3" Type="http://schemas.openxmlformats.org/officeDocument/2006/relationships/image" Target="../media/image3.jpeg"/><Relationship Id="rId7" Type="http://schemas.openxmlformats.org/officeDocument/2006/relationships/image" Target="../media/image47.png"/><Relationship Id="rId12"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6.png"/><Relationship Id="rId11" Type="http://schemas.microsoft.com/office/2007/relationships/hdphoto" Target="../media/hdphoto9.wdp"/><Relationship Id="rId5" Type="http://schemas.openxmlformats.org/officeDocument/2006/relationships/image" Target="../media/image45.png"/><Relationship Id="rId15" Type="http://schemas.openxmlformats.org/officeDocument/2006/relationships/image" Target="../media/image23.png"/><Relationship Id="rId10" Type="http://schemas.openxmlformats.org/officeDocument/2006/relationships/image" Target="../media/image50.png"/><Relationship Id="rId4" Type="http://schemas.openxmlformats.org/officeDocument/2006/relationships/image" Target="../media/image4.jpeg"/><Relationship Id="rId9" Type="http://schemas.openxmlformats.org/officeDocument/2006/relationships/image" Target="../media/image49.png"/><Relationship Id="rId1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microsoft.com/office/2007/relationships/hdphoto" Target="../media/hdphoto11.wdp"/><Relationship Id="rId5" Type="http://schemas.openxmlformats.org/officeDocument/2006/relationships/image" Target="../media/image53.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4.JPG"/></Relationships>
</file>

<file path=ppt/slides/_rels/slide1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jpeg"/><Relationship Id="rId7" Type="http://schemas.microsoft.com/office/2007/relationships/hdphoto" Target="../media/hdphoto12.wdp"/><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image" Target="../media/image4.jpeg"/><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3.jpeg"/><Relationship Id="rId7" Type="http://schemas.microsoft.com/office/2007/relationships/hdphoto" Target="../media/hdphoto14.wdp"/><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59.png"/><Relationship Id="rId5" Type="http://schemas.microsoft.com/office/2007/relationships/hdphoto" Target="../media/hdphoto13.wdp"/><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3.jpeg"/><Relationship Id="rId7"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26.png"/><Relationship Id="rId9" Type="http://schemas.openxmlformats.org/officeDocument/2006/relationships/image" Target="../media/image4.jpeg"/></Relationships>
</file>

<file path=ppt/slides/_rels/slide21.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3.jpeg"/><Relationship Id="rId7"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64.png"/><Relationship Id="rId11" Type="http://schemas.openxmlformats.org/officeDocument/2006/relationships/image" Target="../media/image23.png"/><Relationship Id="rId5" Type="http://schemas.microsoft.com/office/2007/relationships/hdphoto" Target="../media/hdphoto16.wdp"/><Relationship Id="rId10" Type="http://schemas.openxmlformats.org/officeDocument/2006/relationships/image" Target="../media/image4.jpeg"/><Relationship Id="rId4" Type="http://schemas.openxmlformats.org/officeDocument/2006/relationships/image" Target="../media/image63.png"/><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jpeg"/><Relationship Id="rId7" Type="http://schemas.openxmlformats.org/officeDocument/2006/relationships/image" Target="../media/image26.png"/><Relationship Id="rId12"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70.png"/><Relationship Id="rId11" Type="http://schemas.openxmlformats.org/officeDocument/2006/relationships/image" Target="../media/image73.jpeg"/><Relationship Id="rId5" Type="http://schemas.openxmlformats.org/officeDocument/2006/relationships/image" Target="../media/image69.png"/><Relationship Id="rId10" Type="http://schemas.openxmlformats.org/officeDocument/2006/relationships/image" Target="../media/image72.jpeg"/><Relationship Id="rId4" Type="http://schemas.openxmlformats.org/officeDocument/2006/relationships/image" Target="../media/image68.png"/><Relationship Id="rId9"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57.png"/><Relationship Id="rId5" Type="http://schemas.openxmlformats.org/officeDocument/2006/relationships/image" Target="../media/image74.jp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76.jpg"/><Relationship Id="rId5" Type="http://schemas.openxmlformats.org/officeDocument/2006/relationships/image" Target="../media/image75.png"/><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image" Target="../media/image3.jpeg"/><Relationship Id="rId7"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jpeg"/><Relationship Id="rId7" Type="http://schemas.openxmlformats.org/officeDocument/2006/relationships/image" Target="../media/image81.png"/><Relationship Id="rId12"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microsoft.com/office/2007/relationships/hdphoto" Target="../media/hdphoto19.wdp"/><Relationship Id="rId11" Type="http://schemas.openxmlformats.org/officeDocument/2006/relationships/image" Target="../media/image84.png"/><Relationship Id="rId5" Type="http://schemas.openxmlformats.org/officeDocument/2006/relationships/image" Target="../media/image80.png"/><Relationship Id="rId10" Type="http://schemas.openxmlformats.org/officeDocument/2006/relationships/image" Target="../media/image83.png"/><Relationship Id="rId4" Type="http://schemas.openxmlformats.org/officeDocument/2006/relationships/image" Target="../media/image4.jpeg"/><Relationship Id="rId9" Type="http://schemas.openxmlformats.org/officeDocument/2006/relationships/image" Target="../media/image82.pn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85.jpe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20.wdp"/></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87.jpeg"/><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88.jpeg"/><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89.jpeg"/><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3.jpeg"/><Relationship Id="rId7" Type="http://schemas.microsoft.com/office/2007/relationships/hdphoto" Target="../media/hdphoto21.wdp"/><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jpeg"/><Relationship Id="rId4" Type="http://schemas.openxmlformats.org/officeDocument/2006/relationships/image" Target="../media/image4.jpeg"/><Relationship Id="rId9" Type="http://schemas.microsoft.com/office/2007/relationships/hdphoto" Target="../media/hdphoto22.wdp"/></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90.jpeg"/><Relationship Id="rId5" Type="http://schemas.openxmlformats.org/officeDocument/2006/relationships/image" Target="../media/image93.jpeg"/><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90.jpeg"/><Relationship Id="rId5" Type="http://schemas.openxmlformats.org/officeDocument/2006/relationships/image" Target="../media/image94.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95.png"/><Relationship Id="rId5" Type="http://schemas.openxmlformats.org/officeDocument/2006/relationships/image" Target="../media/image89.jpeg"/><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97.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microsoft.com/office/2007/relationships/hdphoto" Target="../media/hdphoto23.wdp"/><Relationship Id="rId5" Type="http://schemas.openxmlformats.org/officeDocument/2006/relationships/image" Target="../media/image96.png"/><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8.jpe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9.jpe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image" Target="../media/image3.jpeg"/><Relationship Id="rId7" Type="http://schemas.openxmlformats.org/officeDocument/2006/relationships/image" Target="../media/image102.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104.png"/></Relationships>
</file>

<file path=ppt/slides/_rels/slide44.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5.png"/><Relationship Id="rId7" Type="http://schemas.openxmlformats.org/officeDocument/2006/relationships/image" Target="../media/image108.png"/><Relationship Id="rId12"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107.png"/><Relationship Id="rId11" Type="http://schemas.microsoft.com/office/2007/relationships/hdphoto" Target="../media/hdphoto27.wdp"/><Relationship Id="rId5" Type="http://schemas.openxmlformats.org/officeDocument/2006/relationships/image" Target="../media/image106.png"/><Relationship Id="rId10" Type="http://schemas.openxmlformats.org/officeDocument/2006/relationships/image" Target="../media/image110.png"/><Relationship Id="rId4" Type="http://schemas.microsoft.com/office/2007/relationships/hdphoto" Target="../media/hdphoto25.wdp"/><Relationship Id="rId9" Type="http://schemas.microsoft.com/office/2007/relationships/hdphoto" Target="../media/hdphoto26.wdp"/></Relationships>
</file>

<file path=ppt/slides/_rels/slide45.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1.png"/><Relationship Id="rId7" Type="http://schemas.microsoft.com/office/2007/relationships/hdphoto" Target="../media/hdphoto28.wdp"/><Relationship Id="rId12"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114.png"/><Relationship Id="rId11" Type="http://schemas.openxmlformats.org/officeDocument/2006/relationships/image" Target="../media/image4.jpeg"/><Relationship Id="rId5" Type="http://schemas.openxmlformats.org/officeDocument/2006/relationships/image" Target="../media/image113.png"/><Relationship Id="rId10" Type="http://schemas.openxmlformats.org/officeDocument/2006/relationships/image" Target="../media/image117.jpeg"/><Relationship Id="rId4" Type="http://schemas.openxmlformats.org/officeDocument/2006/relationships/image" Target="../media/image112.png"/><Relationship Id="rId9" Type="http://schemas.openxmlformats.org/officeDocument/2006/relationships/image" Target="../media/image116.jpeg"/></Relationships>
</file>

<file path=ppt/slides/_rels/slide46.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09.png"/><Relationship Id="rId3" Type="http://schemas.openxmlformats.org/officeDocument/2006/relationships/image" Target="../media/image111.png"/><Relationship Id="rId7" Type="http://schemas.microsoft.com/office/2007/relationships/hdphoto" Target="../media/hdphoto28.wdp"/><Relationship Id="rId12" Type="http://schemas.microsoft.com/office/2007/relationships/hdphoto" Target="../media/hdphoto25.wdp"/><Relationship Id="rId2" Type="http://schemas.openxmlformats.org/officeDocument/2006/relationships/image" Target="../media/image3.jpeg"/><Relationship Id="rId16"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114.png"/><Relationship Id="rId11" Type="http://schemas.openxmlformats.org/officeDocument/2006/relationships/image" Target="../media/image106.png"/><Relationship Id="rId5" Type="http://schemas.openxmlformats.org/officeDocument/2006/relationships/image" Target="../media/image113.png"/><Relationship Id="rId15" Type="http://schemas.openxmlformats.org/officeDocument/2006/relationships/image" Target="../media/image4.jpeg"/><Relationship Id="rId10" Type="http://schemas.openxmlformats.org/officeDocument/2006/relationships/image" Target="../media/image118.jpeg"/><Relationship Id="rId4" Type="http://schemas.openxmlformats.org/officeDocument/2006/relationships/image" Target="../media/image112.png"/><Relationship Id="rId9" Type="http://schemas.openxmlformats.org/officeDocument/2006/relationships/image" Target="../media/image116.jpeg"/><Relationship Id="rId14" Type="http://schemas.microsoft.com/office/2007/relationships/hdphoto" Target="../media/hdphoto26.wdp"/></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microsoft.com/office/2007/relationships/hdphoto" Target="../media/hdphoto29.wdp"/><Relationship Id="rId4" Type="http://schemas.openxmlformats.org/officeDocument/2006/relationships/image" Target="../media/image119.jpeg"/></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120.JPG"/><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23.png"/><Relationship Id="rId3" Type="http://schemas.openxmlformats.org/officeDocument/2006/relationships/image" Target="../media/image3.jpeg"/><Relationship Id="rId7" Type="http://schemas.openxmlformats.org/officeDocument/2006/relationships/image" Target="../media/image81.png"/><Relationship Id="rId12"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microsoft.com/office/2007/relationships/hdphoto" Target="../media/hdphoto19.wdp"/><Relationship Id="rId11" Type="http://schemas.openxmlformats.org/officeDocument/2006/relationships/image" Target="../media/image84.png"/><Relationship Id="rId5" Type="http://schemas.openxmlformats.org/officeDocument/2006/relationships/image" Target="../media/image80.png"/><Relationship Id="rId15" Type="http://schemas.microsoft.com/office/2007/relationships/hdphoto" Target="../media/hdphoto18.wdp"/><Relationship Id="rId10" Type="http://schemas.openxmlformats.org/officeDocument/2006/relationships/image" Target="../media/image83.png"/><Relationship Id="rId4" Type="http://schemas.openxmlformats.org/officeDocument/2006/relationships/image" Target="../media/image4.jpeg"/><Relationship Id="rId9" Type="http://schemas.openxmlformats.org/officeDocument/2006/relationships/image" Target="../media/image82.png"/><Relationship Id="rId14" Type="http://schemas.openxmlformats.org/officeDocument/2006/relationships/image" Target="../media/image121.png"/></Relationships>
</file>

<file path=ppt/slides/_rels/slide50.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77.png"/><Relationship Id="rId3" Type="http://schemas.openxmlformats.org/officeDocument/2006/relationships/image" Target="../media/image3.jpeg"/><Relationship Id="rId7" Type="http://schemas.openxmlformats.org/officeDocument/2006/relationships/image" Target="../media/image81.png"/><Relationship Id="rId12" Type="http://schemas.openxmlformats.org/officeDocument/2006/relationships/image" Target="../media/image122.jpeg"/><Relationship Id="rId2" Type="http://schemas.openxmlformats.org/officeDocument/2006/relationships/notesSlide" Target="../notesSlides/notesSlide40.xml"/><Relationship Id="rId16" Type="http://schemas.openxmlformats.org/officeDocument/2006/relationships/image" Target="../media/image23.png"/><Relationship Id="rId1" Type="http://schemas.openxmlformats.org/officeDocument/2006/relationships/slideLayout" Target="../slideLayouts/slideLayout4.xml"/><Relationship Id="rId6" Type="http://schemas.microsoft.com/office/2007/relationships/hdphoto" Target="../media/hdphoto19.wdp"/><Relationship Id="rId11" Type="http://schemas.openxmlformats.org/officeDocument/2006/relationships/image" Target="../media/image84.png"/><Relationship Id="rId5" Type="http://schemas.openxmlformats.org/officeDocument/2006/relationships/image" Target="../media/image80.png"/><Relationship Id="rId15" Type="http://schemas.microsoft.com/office/2007/relationships/hdphoto" Target="../media/hdphoto18.wdp"/><Relationship Id="rId10" Type="http://schemas.openxmlformats.org/officeDocument/2006/relationships/image" Target="../media/image83.png"/><Relationship Id="rId4" Type="http://schemas.openxmlformats.org/officeDocument/2006/relationships/image" Target="../media/image4.jpeg"/><Relationship Id="rId9" Type="http://schemas.openxmlformats.org/officeDocument/2006/relationships/image" Target="../media/image82.png"/><Relationship Id="rId14" Type="http://schemas.openxmlformats.org/officeDocument/2006/relationships/image" Target="../media/image123.png"/></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4.xml"/><Relationship Id="rId5" Type="http://schemas.openxmlformats.org/officeDocument/2006/relationships/image" Target="../media/image124.JPG"/><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25.png"/><Relationship Id="rId7" Type="http://schemas.openxmlformats.org/officeDocument/2006/relationships/image" Target="../media/image70.png"/><Relationship Id="rId12" Type="http://schemas.openxmlformats.org/officeDocument/2006/relationships/image" Target="../media/image73.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69.png"/><Relationship Id="rId11" Type="http://schemas.openxmlformats.org/officeDocument/2006/relationships/image" Target="../media/image72.jpeg"/><Relationship Id="rId5" Type="http://schemas.openxmlformats.org/officeDocument/2006/relationships/image" Target="../media/image68.png"/><Relationship Id="rId10" Type="http://schemas.openxmlformats.org/officeDocument/2006/relationships/image" Target="../media/image4.jpeg"/><Relationship Id="rId4" Type="http://schemas.microsoft.com/office/2007/relationships/hdphoto" Target="../media/hdphoto30.wdp"/><Relationship Id="rId9" Type="http://schemas.openxmlformats.org/officeDocument/2006/relationships/image" Target="../media/image71.png"/></Relationships>
</file>

<file path=ppt/slides/_rels/slide5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jpeg"/><Relationship Id="rId7"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36.png"/><Relationship Id="rId3" Type="http://schemas.openxmlformats.org/officeDocument/2006/relationships/image" Target="../media/image3.jpeg"/><Relationship Id="rId7" Type="http://schemas.openxmlformats.org/officeDocument/2006/relationships/image" Target="../media/image130.png"/><Relationship Id="rId12" Type="http://schemas.openxmlformats.org/officeDocument/2006/relationships/image" Target="../media/image135.pn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129.png"/><Relationship Id="rId11" Type="http://schemas.openxmlformats.org/officeDocument/2006/relationships/image" Target="../media/image134.png"/><Relationship Id="rId5" Type="http://schemas.openxmlformats.org/officeDocument/2006/relationships/image" Target="../media/image128.png"/><Relationship Id="rId15" Type="http://schemas.openxmlformats.org/officeDocument/2006/relationships/image" Target="../media/image138.png"/><Relationship Id="rId10" Type="http://schemas.openxmlformats.org/officeDocument/2006/relationships/image" Target="../media/image133.png"/><Relationship Id="rId4" Type="http://schemas.openxmlformats.org/officeDocument/2006/relationships/image" Target="../media/image4.jpeg"/><Relationship Id="rId9" Type="http://schemas.openxmlformats.org/officeDocument/2006/relationships/image" Target="../media/image132.png"/><Relationship Id="rId14" Type="http://schemas.openxmlformats.org/officeDocument/2006/relationships/image" Target="../media/image137.png"/></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4.xml"/><Relationship Id="rId5" Type="http://schemas.openxmlformats.org/officeDocument/2006/relationships/image" Target="../media/image139.jpeg"/><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40.jp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141.png"/></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5.xml"/><Relationship Id="rId1" Type="http://schemas.openxmlformats.org/officeDocument/2006/relationships/slideLayout" Target="../slideLayouts/slideLayout4.xml"/><Relationship Id="rId5" Type="http://schemas.openxmlformats.org/officeDocument/2006/relationships/image" Target="../media/image142.png"/><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143.JP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AU" sz="4800" dirty="0"/>
              <a:t> Module 2</a:t>
            </a:r>
          </a:p>
          <a:p>
            <a:pPr marL="0" indent="0" algn="ctr">
              <a:buNone/>
            </a:pPr>
            <a:r>
              <a:rPr lang="en-AU" sz="4800" dirty="0"/>
              <a:t> Welcome</a:t>
            </a:r>
          </a:p>
        </p:txBody>
      </p:sp>
      <p:sp>
        <p:nvSpPr>
          <p:cNvPr id="4" name="Text Placeholder 3"/>
          <p:cNvSpPr>
            <a:spLocks noGrp="1"/>
          </p:cNvSpPr>
          <p:nvPr>
            <p:ph type="body" sz="half" idx="2"/>
          </p:nvPr>
        </p:nvSpPr>
        <p:spPr>
          <a:solidFill>
            <a:schemeClr val="bg1"/>
          </a:solidFill>
        </p:spPr>
        <p:txBody>
          <a:bodyPr>
            <a:normAutofit fontScale="70000" lnSpcReduction="20000"/>
          </a:bodyPr>
          <a:lstStyle/>
          <a:p>
            <a:r>
              <a:rPr lang="en-AU" sz="2800" dirty="0"/>
              <a:t>Module 3</a:t>
            </a:r>
          </a:p>
          <a:p>
            <a:pPr marL="457200" indent="-457200">
              <a:buFont typeface="+mj-lt"/>
              <a:buAutoNum type="arabicPeriod"/>
            </a:pPr>
            <a:r>
              <a:rPr lang="en-AU" sz="2800" dirty="0">
                <a:solidFill>
                  <a:schemeClr val="bg2">
                    <a:lumMod val="10000"/>
                  </a:schemeClr>
                </a:solidFill>
              </a:rPr>
              <a:t>Review Module 1 procedures</a:t>
            </a:r>
          </a:p>
          <a:p>
            <a:pPr marL="457200" indent="-457200">
              <a:buFont typeface="+mj-lt"/>
              <a:buAutoNum type="arabicPeriod"/>
            </a:pPr>
            <a:r>
              <a:rPr lang="en-AU" sz="2800" dirty="0">
                <a:solidFill>
                  <a:schemeClr val="bg2">
                    <a:lumMod val="10000"/>
                  </a:schemeClr>
                </a:solidFill>
              </a:rPr>
              <a:t>Respiratory</a:t>
            </a:r>
          </a:p>
          <a:p>
            <a:pPr marL="457200" indent="-457200">
              <a:buFont typeface="+mj-lt"/>
              <a:buAutoNum type="arabicPeriod"/>
            </a:pPr>
            <a:r>
              <a:rPr lang="en-AU" sz="2800" dirty="0">
                <a:solidFill>
                  <a:schemeClr val="bg2">
                    <a:lumMod val="10000"/>
                  </a:schemeClr>
                </a:solidFill>
              </a:rPr>
              <a:t>Shoulder assisted</a:t>
            </a:r>
          </a:p>
          <a:p>
            <a:pPr marL="457200" indent="-457200">
              <a:buFont typeface="+mj-lt"/>
              <a:buAutoNum type="arabicPeriod"/>
            </a:pPr>
            <a:r>
              <a:rPr lang="en-AU" sz="2800" dirty="0">
                <a:solidFill>
                  <a:schemeClr val="bg2">
                    <a:lumMod val="10000"/>
                  </a:schemeClr>
                </a:solidFill>
              </a:rPr>
              <a:t>Shoulder unassisted</a:t>
            </a:r>
          </a:p>
          <a:p>
            <a:pPr marL="457200" indent="-457200">
              <a:buFont typeface="+mj-lt"/>
              <a:buAutoNum type="arabicPeriod"/>
            </a:pPr>
            <a:r>
              <a:rPr lang="en-AU" sz="2800" dirty="0">
                <a:solidFill>
                  <a:schemeClr val="bg2">
                    <a:lumMod val="10000"/>
                  </a:schemeClr>
                </a:solidFill>
              </a:rPr>
              <a:t>Hamstring</a:t>
            </a:r>
          </a:p>
          <a:p>
            <a:pPr marL="457200" indent="-457200">
              <a:buFont typeface="+mj-lt"/>
              <a:buAutoNum type="arabicPeriod"/>
            </a:pPr>
            <a:r>
              <a:rPr lang="en-AU" sz="2800" dirty="0">
                <a:solidFill>
                  <a:schemeClr val="bg2">
                    <a:lumMod val="10000"/>
                  </a:schemeClr>
                </a:solidFill>
              </a:rPr>
              <a:t>Cramp</a:t>
            </a:r>
          </a:p>
          <a:p>
            <a:endParaRPr lang="en-AU"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r="4798"/>
          <a:stretch/>
        </p:blipFill>
        <p:spPr>
          <a:xfrm>
            <a:off x="588671" y="719510"/>
            <a:ext cx="1952815" cy="1811288"/>
          </a:xfrm>
          <a:prstGeom prst="rect">
            <a:avLst/>
          </a:prstGeom>
        </p:spPr>
      </p:pic>
      <p:sp>
        <p:nvSpPr>
          <p:cNvPr id="7" name="Rectangle 6"/>
          <p:cNvSpPr/>
          <p:nvPr/>
        </p:nvSpPr>
        <p:spPr>
          <a:xfrm>
            <a:off x="3275856" y="2564904"/>
            <a:ext cx="5525243" cy="892552"/>
          </a:xfrm>
          <a:prstGeom prst="rect">
            <a:avLst/>
          </a:prstGeom>
        </p:spPr>
        <p:txBody>
          <a:bodyPr wrap="square">
            <a:spAutoFit/>
          </a:bodyPr>
          <a:lstStyle/>
          <a:p>
            <a:pPr algn="ctr"/>
            <a:r>
              <a:rPr lang="en-US" sz="2600" dirty="0">
                <a:solidFill>
                  <a:srgbClr val="05670A"/>
                </a:solidFill>
              </a:rPr>
              <a:t>Certificate in Bowen Therapy  - International</a:t>
            </a:r>
            <a:endParaRPr lang="en-US" sz="1600" dirty="0">
              <a:solidFill>
                <a:srgbClr val="05670A"/>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427984" y="3858779"/>
            <a:ext cx="3635896" cy="2161001"/>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745220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2 </a:t>
            </a:r>
            <a:br>
              <a:rPr lang="en-US" sz="3200" dirty="0"/>
            </a:br>
            <a:r>
              <a:rPr lang="en-US" sz="2800" spc="300" dirty="0">
                <a:solidFill>
                  <a:schemeClr val="tx1"/>
                </a:solidFill>
              </a:rPr>
              <a:t>Welcome</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65219" y="2334289"/>
            <a:ext cx="5267021" cy="3416320"/>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t>Sign in register &amp; nametags</a:t>
            </a:r>
          </a:p>
          <a:p>
            <a:pPr marL="285750" indent="-285750">
              <a:lnSpc>
                <a:spcPct val="150000"/>
              </a:lnSpc>
              <a:buFont typeface="Arial" panose="020B0604020202020204" pitchFamily="34" charset="0"/>
              <a:buChar char="•"/>
            </a:pPr>
            <a:r>
              <a:rPr lang="en-US" dirty="0"/>
              <a:t>Payment &amp; receipts</a:t>
            </a:r>
          </a:p>
          <a:p>
            <a:pPr marL="285750" indent="-285750">
              <a:lnSpc>
                <a:spcPct val="150000"/>
              </a:lnSpc>
              <a:buFont typeface="Arial" panose="020B0604020202020204" pitchFamily="34" charset="0"/>
              <a:buChar char="•"/>
            </a:pPr>
            <a:r>
              <a:rPr lang="en-US" dirty="0"/>
              <a:t>Toilets</a:t>
            </a:r>
          </a:p>
          <a:p>
            <a:pPr marL="285750" indent="-285750">
              <a:lnSpc>
                <a:spcPct val="150000"/>
              </a:lnSpc>
              <a:buFont typeface="Arial" panose="020B0604020202020204" pitchFamily="34" charset="0"/>
              <a:buChar char="•"/>
            </a:pPr>
            <a:r>
              <a:rPr lang="en-US" dirty="0"/>
              <a:t>Breaks</a:t>
            </a:r>
          </a:p>
          <a:p>
            <a:pPr marL="285750" indent="-285750">
              <a:lnSpc>
                <a:spcPct val="150000"/>
              </a:lnSpc>
              <a:buFont typeface="Arial" panose="020B0604020202020204" pitchFamily="34" charset="0"/>
              <a:buChar char="•"/>
            </a:pPr>
            <a:r>
              <a:rPr lang="en-US" dirty="0"/>
              <a:t>Phones off or on silent</a:t>
            </a:r>
          </a:p>
          <a:p>
            <a:pPr marL="285750" indent="-285750">
              <a:lnSpc>
                <a:spcPct val="150000"/>
              </a:lnSpc>
              <a:buFont typeface="Arial" panose="020B0604020202020204" pitchFamily="34" charset="0"/>
              <a:buChar char="•"/>
            </a:pPr>
            <a:r>
              <a:rPr lang="en-US" dirty="0"/>
              <a:t>Exit and emergency meet point, fire extinguisher</a:t>
            </a:r>
          </a:p>
          <a:p>
            <a:pPr marL="285750" indent="-285750">
              <a:lnSpc>
                <a:spcPct val="150000"/>
              </a:lnSpc>
              <a:buFont typeface="Arial" panose="020B0604020202020204" pitchFamily="34" charset="0"/>
              <a:buChar char="•"/>
            </a:pPr>
            <a:r>
              <a:rPr lang="en-US" dirty="0"/>
              <a:t>Any special needs?</a:t>
            </a:r>
          </a:p>
          <a:p>
            <a:pPr>
              <a:lnSpc>
                <a:spcPct val="150000"/>
              </a:lnSpc>
            </a:pPr>
            <a:endParaRPr lang="en-US" dirty="0"/>
          </a:p>
        </p:txBody>
      </p:sp>
      <p:pic>
        <p:nvPicPr>
          <p:cNvPr id="5" name="Picture 4"/>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25000"/>
                    </a14:imgEffect>
                    <a14:imgEffect>
                      <a14:brightnessContrast bright="40000"/>
                    </a14:imgEffect>
                  </a14:imgLayer>
                </a14:imgProps>
              </a:ext>
              <a:ext uri="{28A0092B-C50C-407E-A947-70E740481C1C}">
                <a14:useLocalDpi xmlns:a14="http://schemas.microsoft.com/office/drawing/2010/main"/>
              </a:ext>
            </a:extLst>
          </a:blip>
          <a:srcRect/>
          <a:stretch/>
        </p:blipFill>
        <p:spPr>
          <a:xfrm>
            <a:off x="6915709" y="2377325"/>
            <a:ext cx="1196856" cy="1442055"/>
          </a:xfrm>
          <a:prstGeom prst="rect">
            <a:avLst/>
          </a:prstGeom>
          <a:solidFill>
            <a:srgbClr val="FFFFFF">
              <a:shade val="85000"/>
            </a:srgbClr>
          </a:solidFill>
          <a:ln w="38100" cap="sq">
            <a:solidFill>
              <a:srgbClr val="FF00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rotWithShape="1">
          <a:blip r:embed="rId7" cstate="print">
            <a:extLst>
              <a:ext uri="{BEBA8EAE-BF5A-486C-A8C5-ECC9F3942E4B}">
                <a14:imgProps xmlns:a14="http://schemas.microsoft.com/office/drawing/2010/main">
                  <a14:imgLayer r:embed="rId6">
                    <a14:imgEffect>
                      <a14:sharpenSoften amount="25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6876256" y="4248010"/>
            <a:ext cx="1242566" cy="1420075"/>
          </a:xfrm>
          <a:prstGeom prst="rect">
            <a:avLst/>
          </a:prstGeom>
          <a:solidFill>
            <a:srgbClr val="FFFFFF">
              <a:shade val="85000"/>
            </a:srgbClr>
          </a:solidFill>
          <a:ln w="381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55949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2 </a:t>
            </a:r>
            <a:br>
              <a:rPr lang="en-US" sz="3200" dirty="0"/>
            </a:br>
            <a:r>
              <a:rPr lang="en-US" sz="2800" spc="300" dirty="0">
                <a:solidFill>
                  <a:schemeClr val="tx1"/>
                </a:solidFill>
              </a:rPr>
              <a:t>Welcome</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691680" y="2252888"/>
            <a:ext cx="4186901" cy="2957861"/>
          </a:xfrm>
          <a:prstGeom prst="rect">
            <a:avLst/>
          </a:prstGeom>
        </p:spPr>
        <p:txBody>
          <a:bodyPr wrap="square">
            <a:spAutoFit/>
          </a:bodyPr>
          <a:lstStyle/>
          <a:p>
            <a:pPr marL="285750" indent="-285750">
              <a:lnSpc>
                <a:spcPct val="150000"/>
              </a:lnSpc>
              <a:buFont typeface="Arial" panose="020B0604020202020204" pitchFamily="34" charset="0"/>
              <a:buChar char="•"/>
            </a:pPr>
            <a:endParaRPr lang="en-US" dirty="0"/>
          </a:p>
          <a:p>
            <a:pPr marL="285750" indent="-285750">
              <a:lnSpc>
                <a:spcPct val="150000"/>
              </a:lnSpc>
              <a:buFont typeface="Arial" panose="020B0604020202020204" pitchFamily="34" charset="0"/>
              <a:buChar char="•"/>
            </a:pPr>
            <a:r>
              <a:rPr lang="en-US" dirty="0"/>
              <a:t>Welcome back</a:t>
            </a:r>
          </a:p>
          <a:p>
            <a:pPr marL="285750" indent="-285750">
              <a:lnSpc>
                <a:spcPct val="150000"/>
              </a:lnSpc>
              <a:buFont typeface="Arial" panose="020B0604020202020204" pitchFamily="34" charset="0"/>
              <a:buChar char="•"/>
            </a:pPr>
            <a:r>
              <a:rPr lang="en-US" dirty="0">
                <a:solidFill>
                  <a:srgbClr val="FF0000"/>
                </a:solidFill>
              </a:rPr>
              <a:t>Any clarification from Module 1</a:t>
            </a:r>
          </a:p>
          <a:p>
            <a:pPr marL="285750" indent="-285750">
              <a:lnSpc>
                <a:spcPct val="150000"/>
              </a:lnSpc>
              <a:buFont typeface="Arial" panose="020B0604020202020204" pitchFamily="34" charset="0"/>
              <a:buChar char="•"/>
            </a:pPr>
            <a:r>
              <a:rPr lang="en-US" dirty="0">
                <a:solidFill>
                  <a:srgbClr val="002060"/>
                </a:solidFill>
              </a:rPr>
              <a:t>BTA welcome email</a:t>
            </a:r>
          </a:p>
          <a:p>
            <a:pPr marL="285750" indent="-285750">
              <a:lnSpc>
                <a:spcPct val="150000"/>
              </a:lnSpc>
              <a:buFont typeface="Arial" panose="020B0604020202020204" pitchFamily="34" charset="0"/>
              <a:buChar char="•"/>
            </a:pPr>
            <a:r>
              <a:rPr lang="en-US" dirty="0">
                <a:solidFill>
                  <a:srgbClr val="7030A0"/>
                </a:solidFill>
              </a:rPr>
              <a:t>Any clarification re: Online units</a:t>
            </a:r>
          </a:p>
          <a:p>
            <a:pPr marL="285750" indent="-285750">
              <a:lnSpc>
                <a:spcPct val="150000"/>
              </a:lnSpc>
              <a:buFont typeface="Arial" panose="020B0604020202020204" pitchFamily="34" charset="0"/>
              <a:buChar char="•"/>
            </a:pPr>
            <a:r>
              <a:rPr lang="en-US" dirty="0"/>
              <a:t>Hand in Log Hours</a:t>
            </a:r>
          </a:p>
          <a:p>
            <a:pPr>
              <a:lnSpc>
                <a:spcPct val="150000"/>
              </a:lnSpc>
            </a:pPr>
            <a:endParaRPr lang="en-US" dirty="0"/>
          </a:p>
        </p:txBody>
      </p:sp>
      <p:pic>
        <p:nvPicPr>
          <p:cNvPr id="7" name="Picture 6"/>
          <p:cNvPicPr>
            <a:picLocks noChangeAspect="1"/>
          </p:cNvPicPr>
          <p:nvPr/>
        </p:nvPicPr>
        <p:blipFill>
          <a:blip r:embed="rId5"/>
          <a:stretch>
            <a:fillRect/>
          </a:stretch>
        </p:blipFill>
        <p:spPr>
          <a:xfrm rot="5400000">
            <a:off x="5412094" y="2948946"/>
            <a:ext cx="3072340" cy="1728192"/>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313892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2 </a:t>
            </a:r>
            <a:br>
              <a:rPr lang="en-US" sz="3200" dirty="0"/>
            </a:br>
            <a:r>
              <a:rPr lang="en-US" sz="2800" spc="300" dirty="0">
                <a:solidFill>
                  <a:schemeClr val="tx1"/>
                </a:solidFill>
              </a:rPr>
              <a:t>Schedule</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94367" y="2541450"/>
            <a:ext cx="2952328" cy="2893100"/>
          </a:xfrm>
          <a:prstGeom prst="rect">
            <a:avLst/>
          </a:prstGeom>
        </p:spPr>
        <p:txBody>
          <a:bodyPr wrap="square">
            <a:spAutoFit/>
          </a:bodyPr>
          <a:lstStyle/>
          <a:p>
            <a:pPr marL="68580" indent="0">
              <a:lnSpc>
                <a:spcPct val="150000"/>
              </a:lnSpc>
              <a:buNone/>
            </a:pPr>
            <a:r>
              <a:rPr lang="en-US" dirty="0"/>
              <a:t>Re-demonstrate and Practice</a:t>
            </a:r>
          </a:p>
          <a:p>
            <a:pPr marL="525780" indent="-457200">
              <a:lnSpc>
                <a:spcPct val="150000"/>
              </a:lnSpc>
              <a:buFont typeface="+mj-lt"/>
              <a:buAutoNum type="arabicPeriod"/>
            </a:pPr>
            <a:r>
              <a:rPr lang="en-US" dirty="0"/>
              <a:t>BRM 1 Lower Back</a:t>
            </a:r>
          </a:p>
          <a:p>
            <a:pPr marL="525780" indent="-457200">
              <a:lnSpc>
                <a:spcPct val="150000"/>
              </a:lnSpc>
              <a:buFont typeface="+mj-lt"/>
              <a:buAutoNum type="arabicPeriod"/>
            </a:pPr>
            <a:r>
              <a:rPr lang="en-US" dirty="0"/>
              <a:t>BRM 2 Upper Back</a:t>
            </a:r>
          </a:p>
          <a:p>
            <a:pPr marL="525780" indent="-457200">
              <a:lnSpc>
                <a:spcPct val="150000"/>
              </a:lnSpc>
              <a:buFont typeface="+mj-lt"/>
              <a:buAutoNum type="arabicPeriod"/>
            </a:pPr>
            <a:r>
              <a:rPr lang="en-US" dirty="0"/>
              <a:t>Kidney</a:t>
            </a:r>
          </a:p>
          <a:p>
            <a:pPr marL="525780" indent="-457200">
              <a:lnSpc>
                <a:spcPct val="150000"/>
              </a:lnSpc>
              <a:buFont typeface="+mj-lt"/>
              <a:buAutoNum type="arabicPeriod"/>
            </a:pPr>
            <a:r>
              <a:rPr lang="en-US" dirty="0"/>
              <a:t>Neck</a:t>
            </a:r>
          </a:p>
          <a:p>
            <a:pPr marL="525780" indent="-457200">
              <a:lnSpc>
                <a:spcPct val="150000"/>
              </a:lnSpc>
              <a:buFont typeface="+mj-lt"/>
              <a:buAutoNum type="arabicPeriod"/>
            </a:pPr>
            <a:r>
              <a:rPr lang="en-US" dirty="0"/>
              <a:t>Head</a:t>
            </a:r>
          </a:p>
          <a:p>
            <a:r>
              <a:rPr lang="en-US" sz="2000" dirty="0">
                <a:solidFill>
                  <a:schemeClr val="tx1">
                    <a:lumMod val="75000"/>
                    <a:lumOff val="25000"/>
                  </a:schemeClr>
                </a:solidFill>
              </a:rPr>
              <a:t>     </a:t>
            </a:r>
          </a:p>
        </p:txBody>
      </p:sp>
      <p:sp>
        <p:nvSpPr>
          <p:cNvPr id="9" name="Rectangle 8"/>
          <p:cNvSpPr/>
          <p:nvPr/>
        </p:nvSpPr>
        <p:spPr>
          <a:xfrm>
            <a:off x="4756531" y="2548313"/>
            <a:ext cx="3456384" cy="3724096"/>
          </a:xfrm>
          <a:prstGeom prst="rect">
            <a:avLst/>
          </a:prstGeom>
        </p:spPr>
        <p:txBody>
          <a:bodyPr wrap="square">
            <a:spAutoFit/>
          </a:bodyPr>
          <a:lstStyle/>
          <a:p>
            <a:pPr marL="68580" indent="0">
              <a:lnSpc>
                <a:spcPct val="150000"/>
              </a:lnSpc>
              <a:buNone/>
            </a:pPr>
            <a:r>
              <a:rPr lang="en-US" dirty="0"/>
              <a:t>Demonstrate and Practice</a:t>
            </a:r>
            <a:endParaRPr lang="en-US" b="1" dirty="0">
              <a:solidFill>
                <a:schemeClr val="accent6">
                  <a:lumMod val="75000"/>
                </a:schemeClr>
              </a:solidFill>
            </a:endParaRPr>
          </a:p>
          <a:p>
            <a:pPr marL="525780" indent="-457200">
              <a:lnSpc>
                <a:spcPct val="150000"/>
              </a:lnSpc>
              <a:buFont typeface="+mj-lt"/>
              <a:buAutoNum type="arabicPeriod"/>
            </a:pPr>
            <a:r>
              <a:rPr lang="en-US" dirty="0"/>
              <a:t>Respiratory</a:t>
            </a:r>
          </a:p>
          <a:p>
            <a:pPr marL="525780" indent="-457200">
              <a:lnSpc>
                <a:spcPct val="150000"/>
              </a:lnSpc>
              <a:buFont typeface="+mj-lt"/>
              <a:buAutoNum type="arabicPeriod"/>
            </a:pPr>
            <a:r>
              <a:rPr lang="en-US" dirty="0"/>
              <a:t>Shoulder (with an assistant)</a:t>
            </a:r>
          </a:p>
          <a:p>
            <a:pPr marL="525780" indent="-457200">
              <a:lnSpc>
                <a:spcPct val="150000"/>
              </a:lnSpc>
              <a:buFont typeface="+mj-lt"/>
              <a:buAutoNum type="arabicPeriod"/>
            </a:pPr>
            <a:r>
              <a:rPr lang="en-US" dirty="0"/>
              <a:t>Hamstring</a:t>
            </a:r>
          </a:p>
          <a:p>
            <a:pPr marL="525780" indent="-457200">
              <a:lnSpc>
                <a:spcPct val="150000"/>
              </a:lnSpc>
              <a:buFont typeface="+mj-lt"/>
              <a:buAutoNum type="arabicPeriod"/>
            </a:pPr>
            <a:r>
              <a:rPr lang="en-US" dirty="0"/>
              <a:t>Shoulder (without an assistant)</a:t>
            </a:r>
          </a:p>
          <a:p>
            <a:pPr marL="525780" indent="-457200">
              <a:lnSpc>
                <a:spcPct val="150000"/>
              </a:lnSpc>
              <a:buFont typeface="+mj-lt"/>
              <a:buAutoNum type="arabicPeriod"/>
            </a:pPr>
            <a:r>
              <a:rPr lang="en-US" dirty="0"/>
              <a:t>Cramp</a:t>
            </a:r>
          </a:p>
          <a:p>
            <a:pPr marL="525780" indent="-457200">
              <a:lnSpc>
                <a:spcPct val="150000"/>
              </a:lnSpc>
              <a:buFont typeface="+mj-lt"/>
              <a:buAutoNum type="arabicPeriod"/>
            </a:pPr>
            <a:r>
              <a:rPr lang="en-US" dirty="0"/>
              <a:t>Introduce </a:t>
            </a:r>
            <a:r>
              <a:rPr lang="en-US"/>
              <a:t>Case Studies</a:t>
            </a:r>
            <a:endParaRPr lang="en-US" dirty="0"/>
          </a:p>
          <a:p>
            <a:r>
              <a:rPr lang="en-US" sz="2000" dirty="0">
                <a:solidFill>
                  <a:schemeClr val="tx1">
                    <a:lumMod val="75000"/>
                    <a:lumOff val="25000"/>
                  </a:schemeClr>
                </a:solidFill>
              </a:rPr>
              <a:t>     </a:t>
            </a:r>
          </a:p>
        </p:txBody>
      </p:sp>
      <p:sp>
        <p:nvSpPr>
          <p:cNvPr id="5" name="Rectangle 4"/>
          <p:cNvSpPr/>
          <p:nvPr/>
        </p:nvSpPr>
        <p:spPr>
          <a:xfrm>
            <a:off x="1084123" y="2060848"/>
            <a:ext cx="2546338" cy="461665"/>
          </a:xfrm>
          <a:prstGeom prst="rect">
            <a:avLst/>
          </a:prstGeom>
        </p:spPr>
        <p:txBody>
          <a:bodyPr wrap="none">
            <a:spAutoFit/>
          </a:bodyPr>
          <a:lstStyle/>
          <a:p>
            <a:r>
              <a:rPr lang="en-US" sz="2400" b="1" dirty="0">
                <a:solidFill>
                  <a:srgbClr val="05670A"/>
                </a:solidFill>
              </a:rPr>
              <a:t>Module 1 Revision</a:t>
            </a:r>
          </a:p>
        </p:txBody>
      </p:sp>
      <p:sp>
        <p:nvSpPr>
          <p:cNvPr id="10" name="Rectangle 9"/>
          <p:cNvSpPr/>
          <p:nvPr/>
        </p:nvSpPr>
        <p:spPr>
          <a:xfrm>
            <a:off x="4756531" y="2086648"/>
            <a:ext cx="3559885" cy="461665"/>
          </a:xfrm>
          <a:prstGeom prst="rect">
            <a:avLst/>
          </a:prstGeom>
        </p:spPr>
        <p:txBody>
          <a:bodyPr wrap="none">
            <a:spAutoFit/>
          </a:bodyPr>
          <a:lstStyle/>
          <a:p>
            <a:r>
              <a:rPr lang="en-US" sz="2400" b="1" dirty="0">
                <a:solidFill>
                  <a:srgbClr val="05670A"/>
                </a:solidFill>
              </a:rPr>
              <a:t>Module 2 New Procedures</a:t>
            </a:r>
          </a:p>
        </p:txBody>
      </p:sp>
    </p:spTree>
    <p:extLst>
      <p:ext uri="{BB962C8B-B14F-4D97-AF65-F5344CB8AC3E}">
        <p14:creationId xmlns:p14="http://schemas.microsoft.com/office/powerpoint/2010/main" val="1645174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dirty="0"/>
              <a:t> </a:t>
            </a:r>
            <a:br>
              <a:rPr lang="en-US" sz="3200" dirty="0"/>
            </a:br>
            <a:r>
              <a:rPr lang="en-US" sz="3200" spc="300" dirty="0"/>
              <a:t>Revision</a:t>
            </a:r>
            <a:br>
              <a:rPr lang="en-US" sz="3200" dirty="0"/>
            </a:br>
            <a:r>
              <a:rPr lang="en-US" sz="2800" spc="300" dirty="0">
                <a:solidFill>
                  <a:schemeClr val="tx1"/>
                </a:solidFill>
              </a:rPr>
              <a:t>The Bowen Move</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87076" y="1858111"/>
            <a:ext cx="6685324" cy="3046988"/>
          </a:xfrm>
          <a:prstGeom prst="rect">
            <a:avLst/>
          </a:prstGeom>
        </p:spPr>
        <p:txBody>
          <a:bodyPr wrap="square">
            <a:spAutoFit/>
          </a:bodyPr>
          <a:lstStyle/>
          <a:p>
            <a:pPr marL="457200" indent="-457200">
              <a:spcAft>
                <a:spcPts val="600"/>
              </a:spcAft>
              <a:buFont typeface="+mj-lt"/>
              <a:buAutoNum type="arabicPeriod"/>
            </a:pPr>
            <a:r>
              <a:rPr lang="en-US" b="1" dirty="0">
                <a:solidFill>
                  <a:srgbClr val="FF0000"/>
                </a:solidFill>
              </a:rPr>
              <a:t>Position the fingers </a:t>
            </a:r>
            <a:r>
              <a:rPr lang="en-US" dirty="0">
                <a:solidFill>
                  <a:schemeClr val="tx1">
                    <a:lumMod val="75000"/>
                    <a:lumOff val="25000"/>
                  </a:schemeClr>
                </a:solidFill>
              </a:rPr>
              <a:t>(rest on crest of muscle)</a:t>
            </a:r>
          </a:p>
          <a:p>
            <a:pPr marL="457200" indent="-457200">
              <a:spcAft>
                <a:spcPts val="600"/>
              </a:spcAft>
              <a:buFont typeface="+mj-lt"/>
              <a:buAutoNum type="arabicPeriod"/>
            </a:pPr>
            <a:endParaRPr lang="en-US" dirty="0">
              <a:solidFill>
                <a:schemeClr val="tx1">
                  <a:lumMod val="75000"/>
                  <a:lumOff val="25000"/>
                </a:schemeClr>
              </a:solidFill>
            </a:endParaRPr>
          </a:p>
          <a:p>
            <a:pPr marL="457200" indent="-457200">
              <a:spcAft>
                <a:spcPts val="600"/>
              </a:spcAft>
              <a:buFont typeface="+mj-lt"/>
              <a:buAutoNum type="arabicPeriod"/>
            </a:pPr>
            <a:r>
              <a:rPr lang="en-US" b="1" dirty="0">
                <a:solidFill>
                  <a:srgbClr val="FF0000"/>
                </a:solidFill>
              </a:rPr>
              <a:t>Take the slack </a:t>
            </a:r>
            <a:r>
              <a:rPr lang="en-US" dirty="0">
                <a:solidFill>
                  <a:schemeClr val="tx1">
                    <a:lumMod val="75000"/>
                    <a:lumOff val="25000"/>
                  </a:schemeClr>
                </a:solidFill>
              </a:rPr>
              <a:t>(no pressure, </a:t>
            </a:r>
            <a:r>
              <a:rPr lang="en-US" i="1" dirty="0">
                <a:solidFill>
                  <a:schemeClr val="tx1">
                    <a:lumMod val="75000"/>
                    <a:lumOff val="25000"/>
                  </a:schemeClr>
                </a:solidFill>
              </a:rPr>
              <a:t>across</a:t>
            </a:r>
            <a:r>
              <a:rPr lang="en-US" dirty="0">
                <a:solidFill>
                  <a:schemeClr val="tx1">
                    <a:lumMod val="75000"/>
                    <a:lumOff val="25000"/>
                  </a:schemeClr>
                </a:solidFill>
              </a:rPr>
              <a:t> the body, not </a:t>
            </a:r>
            <a:r>
              <a:rPr lang="en-US" i="1" dirty="0">
                <a:solidFill>
                  <a:schemeClr val="tx1">
                    <a:lumMod val="75000"/>
                    <a:lumOff val="25000"/>
                  </a:schemeClr>
                </a:solidFill>
              </a:rPr>
              <a:t>into</a:t>
            </a:r>
            <a:r>
              <a:rPr lang="en-US" dirty="0">
                <a:solidFill>
                  <a:schemeClr val="tx1">
                    <a:lumMod val="75000"/>
                    <a:lumOff val="25000"/>
                  </a:schemeClr>
                </a:solidFill>
              </a:rPr>
              <a:t> the body)</a:t>
            </a:r>
          </a:p>
          <a:p>
            <a:pPr marL="457200" indent="-457200">
              <a:spcAft>
                <a:spcPts val="600"/>
              </a:spcAft>
              <a:buFont typeface="+mj-lt"/>
              <a:buAutoNum type="arabicPeriod"/>
            </a:pPr>
            <a:endParaRPr lang="en-US" dirty="0">
              <a:solidFill>
                <a:schemeClr val="tx1">
                  <a:lumMod val="75000"/>
                  <a:lumOff val="25000"/>
                </a:schemeClr>
              </a:solidFill>
            </a:endParaRPr>
          </a:p>
          <a:p>
            <a:pPr marL="457200" indent="-457200">
              <a:spcAft>
                <a:spcPts val="600"/>
              </a:spcAft>
              <a:buFont typeface="+mj-lt"/>
              <a:buAutoNum type="arabicPeriod"/>
            </a:pPr>
            <a:r>
              <a:rPr lang="en-US" b="1" dirty="0">
                <a:solidFill>
                  <a:srgbClr val="FF0000"/>
                </a:solidFill>
              </a:rPr>
              <a:t>Challenge</a:t>
            </a:r>
            <a:r>
              <a:rPr lang="en-US" dirty="0">
                <a:solidFill>
                  <a:schemeClr val="tx1">
                    <a:lumMod val="75000"/>
                    <a:lumOff val="25000"/>
                  </a:schemeClr>
                </a:solidFill>
              </a:rPr>
              <a:t> (sink into the body, challenge against side of muscle for 2-3 seconds)</a:t>
            </a:r>
          </a:p>
          <a:p>
            <a:pPr marL="457200" indent="-457200">
              <a:spcAft>
                <a:spcPts val="600"/>
              </a:spcAft>
              <a:buFont typeface="+mj-lt"/>
              <a:buAutoNum type="arabicPeriod"/>
            </a:pPr>
            <a:endParaRPr lang="en-US" dirty="0">
              <a:solidFill>
                <a:schemeClr val="tx1">
                  <a:lumMod val="75000"/>
                  <a:lumOff val="25000"/>
                </a:schemeClr>
              </a:solidFill>
            </a:endParaRPr>
          </a:p>
          <a:p>
            <a:pPr marL="457200" indent="-457200">
              <a:spcAft>
                <a:spcPts val="600"/>
              </a:spcAft>
              <a:buFont typeface="+mj-lt"/>
              <a:buAutoNum type="arabicPeriod"/>
            </a:pPr>
            <a:r>
              <a:rPr lang="en-US" b="1" dirty="0">
                <a:solidFill>
                  <a:srgbClr val="FF0000"/>
                </a:solidFill>
              </a:rPr>
              <a:t>Make the move </a:t>
            </a:r>
            <a:r>
              <a:rPr lang="en-US" dirty="0">
                <a:solidFill>
                  <a:schemeClr val="tx1">
                    <a:lumMod val="75000"/>
                    <a:lumOff val="25000"/>
                  </a:schemeClr>
                </a:solidFill>
              </a:rPr>
              <a:t>(maintain pressure as you roll over edge of muscle, imagine rolling a perfect fingerprint, lifting wrists) </a:t>
            </a:r>
          </a:p>
        </p:txBody>
      </p:sp>
      <p:pic>
        <p:nvPicPr>
          <p:cNvPr id="8" name="Picture 7"/>
          <p:cNvPicPr>
            <a:picLocks noChangeAspect="1"/>
          </p:cNvPicPr>
          <p:nvPr/>
        </p:nvPicPr>
        <p:blipFill rotWithShape="1">
          <a:blip r:embed="rId5" cstate="email">
            <a:extLst>
              <a:ext uri="{28A0092B-C50C-407E-A947-70E740481C1C}">
                <a14:useLocalDpi xmlns:a14="http://schemas.microsoft.com/office/drawing/2010/main"/>
              </a:ext>
            </a:extLst>
          </a:blip>
          <a:srcRect r="51625"/>
          <a:stretch/>
        </p:blipFill>
        <p:spPr>
          <a:xfrm>
            <a:off x="872607" y="4969751"/>
            <a:ext cx="1770520" cy="1045712"/>
          </a:xfrm>
          <a:prstGeom prst="rect">
            <a:avLst/>
          </a:prstGeom>
        </p:spPr>
      </p:pic>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r="51119"/>
          <a:stretch/>
        </p:blipFill>
        <p:spPr>
          <a:xfrm>
            <a:off x="2643127" y="4957458"/>
            <a:ext cx="1933489" cy="1094074"/>
          </a:xfrm>
          <a:prstGeom prst="rect">
            <a:avLst/>
          </a:prstGeom>
        </p:spPr>
      </p:pic>
      <p:pic>
        <p:nvPicPr>
          <p:cNvPr id="10" name="Picture 9"/>
          <p:cNvPicPr>
            <a:picLocks noChangeAspect="1"/>
          </p:cNvPicPr>
          <p:nvPr/>
        </p:nvPicPr>
        <p:blipFill rotWithShape="1">
          <a:blip r:embed="rId7" cstate="screen">
            <a:extLst>
              <a:ext uri="{28A0092B-C50C-407E-A947-70E740481C1C}">
                <a14:useLocalDpi xmlns:a14="http://schemas.microsoft.com/office/drawing/2010/main"/>
              </a:ext>
            </a:extLst>
          </a:blip>
          <a:srcRect r="51320"/>
          <a:stretch/>
        </p:blipFill>
        <p:spPr>
          <a:xfrm>
            <a:off x="4576616" y="4981151"/>
            <a:ext cx="1861334" cy="1053254"/>
          </a:xfrm>
          <a:prstGeom prst="rect">
            <a:avLst/>
          </a:prstGeom>
        </p:spPr>
      </p:pic>
      <p:pic>
        <p:nvPicPr>
          <p:cNvPr id="11" name="Picture 10"/>
          <p:cNvPicPr>
            <a:picLocks noChangeAspect="1"/>
          </p:cNvPicPr>
          <p:nvPr/>
        </p:nvPicPr>
        <p:blipFill rotWithShape="1">
          <a:blip r:embed="rId8" cstate="screen">
            <a:extLst>
              <a:ext uri="{28A0092B-C50C-407E-A947-70E740481C1C}">
                <a14:useLocalDpi xmlns:a14="http://schemas.microsoft.com/office/drawing/2010/main"/>
              </a:ext>
            </a:extLst>
          </a:blip>
          <a:srcRect t="50535" r="52542"/>
          <a:stretch/>
        </p:blipFill>
        <p:spPr>
          <a:xfrm>
            <a:off x="6510105" y="4941168"/>
            <a:ext cx="1806311" cy="1086189"/>
          </a:xfrm>
          <a:prstGeom prst="rect">
            <a:avLst/>
          </a:prstGeom>
        </p:spPr>
      </p:pic>
      <p:sp>
        <p:nvSpPr>
          <p:cNvPr id="5" name="Rectangle 4"/>
          <p:cNvSpPr/>
          <p:nvPr/>
        </p:nvSpPr>
        <p:spPr>
          <a:xfrm>
            <a:off x="1327596" y="5866866"/>
            <a:ext cx="958404" cy="369332"/>
          </a:xfrm>
          <a:prstGeom prst="rect">
            <a:avLst/>
          </a:prstGeom>
        </p:spPr>
        <p:txBody>
          <a:bodyPr wrap="none">
            <a:spAutoFit/>
          </a:bodyPr>
          <a:lstStyle/>
          <a:p>
            <a:r>
              <a:rPr lang="en-US" b="1" dirty="0">
                <a:solidFill>
                  <a:srgbClr val="FF0000"/>
                </a:solidFill>
              </a:rPr>
              <a:t>Position</a:t>
            </a:r>
            <a:endParaRPr lang="en-AU" dirty="0"/>
          </a:p>
        </p:txBody>
      </p:sp>
      <p:sp>
        <p:nvSpPr>
          <p:cNvPr id="12" name="Rectangle 11"/>
          <p:cNvSpPr/>
          <p:nvPr/>
        </p:nvSpPr>
        <p:spPr>
          <a:xfrm>
            <a:off x="3297377" y="5896586"/>
            <a:ext cx="670376" cy="369332"/>
          </a:xfrm>
          <a:prstGeom prst="rect">
            <a:avLst/>
          </a:prstGeom>
        </p:spPr>
        <p:txBody>
          <a:bodyPr wrap="none">
            <a:spAutoFit/>
          </a:bodyPr>
          <a:lstStyle/>
          <a:p>
            <a:r>
              <a:rPr lang="en-US" b="1" dirty="0">
                <a:solidFill>
                  <a:srgbClr val="FF0000"/>
                </a:solidFill>
              </a:rPr>
              <a:t>Slack</a:t>
            </a:r>
            <a:endParaRPr lang="en-AU" dirty="0"/>
          </a:p>
        </p:txBody>
      </p:sp>
      <p:sp>
        <p:nvSpPr>
          <p:cNvPr id="13" name="Rectangle 12"/>
          <p:cNvSpPr/>
          <p:nvPr/>
        </p:nvSpPr>
        <p:spPr>
          <a:xfrm>
            <a:off x="4971125" y="5896586"/>
            <a:ext cx="1116716" cy="369332"/>
          </a:xfrm>
          <a:prstGeom prst="rect">
            <a:avLst/>
          </a:prstGeom>
        </p:spPr>
        <p:txBody>
          <a:bodyPr wrap="none">
            <a:spAutoFit/>
          </a:bodyPr>
          <a:lstStyle/>
          <a:p>
            <a:r>
              <a:rPr lang="en-US" b="1" dirty="0">
                <a:solidFill>
                  <a:srgbClr val="FF0000"/>
                </a:solidFill>
              </a:rPr>
              <a:t>Challenge</a:t>
            </a:r>
            <a:endParaRPr lang="en-AU" dirty="0"/>
          </a:p>
        </p:txBody>
      </p:sp>
      <p:sp>
        <p:nvSpPr>
          <p:cNvPr id="14" name="Rectangle 13"/>
          <p:cNvSpPr/>
          <p:nvPr/>
        </p:nvSpPr>
        <p:spPr>
          <a:xfrm>
            <a:off x="7115367" y="5896586"/>
            <a:ext cx="651910" cy="369332"/>
          </a:xfrm>
          <a:prstGeom prst="rect">
            <a:avLst/>
          </a:prstGeom>
        </p:spPr>
        <p:txBody>
          <a:bodyPr wrap="none">
            <a:spAutoFit/>
          </a:bodyPr>
          <a:lstStyle/>
          <a:p>
            <a:r>
              <a:rPr lang="en-US" b="1" dirty="0">
                <a:solidFill>
                  <a:srgbClr val="FF0000"/>
                </a:solidFill>
              </a:rPr>
              <a:t> Roll </a:t>
            </a:r>
            <a:endParaRPr lang="en-AU" dirty="0"/>
          </a:p>
        </p:txBody>
      </p:sp>
      <p:sp>
        <p:nvSpPr>
          <p:cNvPr id="15" name="TextBox 14"/>
          <p:cNvSpPr txBox="1"/>
          <p:nvPr/>
        </p:nvSpPr>
        <p:spPr>
          <a:xfrm>
            <a:off x="72007" y="6525344"/>
            <a:ext cx="8946977"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spTree>
    <p:extLst>
      <p:ext uri="{BB962C8B-B14F-4D97-AF65-F5344CB8AC3E}">
        <p14:creationId xmlns:p14="http://schemas.microsoft.com/office/powerpoint/2010/main" val="4203926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9" y="457201"/>
            <a:ext cx="6481085" cy="914400"/>
          </a:xfrm>
        </p:spPr>
        <p:txBody>
          <a:bodyPr>
            <a:normAutofit fontScale="90000"/>
          </a:bodyPr>
          <a:lstStyle/>
          <a:p>
            <a:r>
              <a:rPr lang="en-US" sz="2800" spc="300" dirty="0"/>
              <a:t>Re- demonstrate and practice </a:t>
            </a:r>
            <a:br>
              <a:rPr lang="en-US" sz="2800" spc="300" dirty="0"/>
            </a:br>
            <a:r>
              <a:rPr lang="en-US" sz="2800" spc="300" dirty="0">
                <a:solidFill>
                  <a:schemeClr val="tx1"/>
                </a:solidFill>
              </a:rPr>
              <a:t>BRM 1     </a:t>
            </a:r>
            <a:r>
              <a:rPr lang="en-US" sz="2800" spc="300" dirty="0"/>
              <a:t>Lower back     </a:t>
            </a:r>
            <a:r>
              <a:rPr lang="en-US" sz="2800" spc="300" dirty="0">
                <a:solidFill>
                  <a:schemeClr val="tx1"/>
                </a:solidFill>
              </a:rPr>
              <a:t> page 1.4</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a:picLocks noChangeAspect="1"/>
          </p:cNvPicPr>
          <p:nvPr/>
        </p:nvPicPr>
        <p:blipFill rotWithShape="1">
          <a:blip r:embed="rId5" cstate="email">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l="15936" r="10536" b="32127"/>
          <a:stretch/>
        </p:blipFill>
        <p:spPr>
          <a:xfrm>
            <a:off x="4988586" y="2173928"/>
            <a:ext cx="1673951" cy="1673951"/>
          </a:xfrm>
          <a:prstGeom prst="rect">
            <a:avLst/>
          </a:prstGeom>
        </p:spPr>
      </p:pic>
      <p:pic>
        <p:nvPicPr>
          <p:cNvPr id="10" name="Picture 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73094" y="2240577"/>
            <a:ext cx="2094112" cy="1507851"/>
          </a:xfrm>
          <a:prstGeom prst="rect">
            <a:avLst/>
          </a:prstGeom>
        </p:spPr>
      </p:pic>
      <p:pic>
        <p:nvPicPr>
          <p:cNvPr id="11" name="Picture 10"/>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806968" y="2163877"/>
            <a:ext cx="1868174" cy="1598568"/>
          </a:xfrm>
          <a:prstGeom prst="rect">
            <a:avLst/>
          </a:prstGeom>
        </p:spPr>
      </p:pic>
      <p:pic>
        <p:nvPicPr>
          <p:cNvPr id="13" name="Picture 12"/>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7128618" y="2728658"/>
            <a:ext cx="1547838" cy="1041334"/>
          </a:xfrm>
          <a:prstGeom prst="rect">
            <a:avLst/>
          </a:prstGeom>
        </p:spPr>
      </p:pic>
      <p:pic>
        <p:nvPicPr>
          <p:cNvPr id="14" name="Picture 13"/>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78663" y="3835505"/>
            <a:ext cx="1645283" cy="321903"/>
          </a:xfrm>
          <a:prstGeom prst="rect">
            <a:avLst/>
          </a:prstGeom>
        </p:spPr>
      </p:pic>
      <p:pic>
        <p:nvPicPr>
          <p:cNvPr id="19" name="Picture 18"/>
          <p:cNvPicPr/>
          <p:nvPr/>
        </p:nvPicPr>
        <p:blipFill rotWithShape="1">
          <a:blip r:embed="rId11" cstate="print">
            <a:extLst>
              <a:ext uri="{28A0092B-C50C-407E-A947-70E740481C1C}">
                <a14:useLocalDpi xmlns:a14="http://schemas.microsoft.com/office/drawing/2010/main"/>
              </a:ext>
            </a:extLst>
          </a:blip>
          <a:srcRect/>
          <a:stretch/>
        </p:blipFill>
        <p:spPr bwMode="auto">
          <a:xfrm>
            <a:off x="971600" y="4242849"/>
            <a:ext cx="1215608" cy="904561"/>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12" cstate="print">
            <a:extLst>
              <a:ext uri="{28A0092B-C50C-407E-A947-70E740481C1C}">
                <a14:useLocalDpi xmlns:a14="http://schemas.microsoft.com/office/drawing/2010/main"/>
              </a:ext>
            </a:extLst>
          </a:blip>
          <a:srcRect/>
          <a:stretch/>
        </p:blipFill>
        <p:spPr bwMode="auto">
          <a:xfrm>
            <a:off x="783855" y="5239759"/>
            <a:ext cx="1472590" cy="1005828"/>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12" cstate="print">
            <a:extLst>
              <a:ext uri="{28A0092B-C50C-407E-A947-70E740481C1C}">
                <a14:useLocalDpi xmlns:a14="http://schemas.microsoft.com/office/drawing/2010/main"/>
              </a:ext>
            </a:extLst>
          </a:blip>
          <a:srcRect/>
          <a:stretch/>
        </p:blipFill>
        <p:spPr bwMode="auto">
          <a:xfrm>
            <a:off x="5171101" y="4247847"/>
            <a:ext cx="1491436" cy="907017"/>
          </a:xfrm>
          <a:prstGeom prst="rect">
            <a:avLst/>
          </a:prstGeom>
          <a:ln>
            <a:noFill/>
          </a:ln>
          <a:extLst>
            <a:ext uri="{53640926-AAD7-44D8-BBD7-CCE9431645EC}">
              <a14:shadowObscured xmlns:a14="http://schemas.microsoft.com/office/drawing/2010/main"/>
            </a:ext>
          </a:extLst>
        </p:spPr>
      </p:pic>
      <p:pic>
        <p:nvPicPr>
          <p:cNvPr id="22" name="Picture 21"/>
          <p:cNvPicPr/>
          <p:nvPr/>
        </p:nvPicPr>
        <p:blipFill rotWithShape="1">
          <a:blip r:embed="rId13" cstate="print">
            <a:extLst>
              <a:ext uri="{28A0092B-C50C-407E-A947-70E740481C1C}">
                <a14:useLocalDpi xmlns:a14="http://schemas.microsoft.com/office/drawing/2010/main"/>
              </a:ext>
            </a:extLst>
          </a:blip>
          <a:srcRect t="8963"/>
          <a:stretch/>
        </p:blipFill>
        <p:spPr bwMode="auto">
          <a:xfrm>
            <a:off x="7293126" y="4245854"/>
            <a:ext cx="1311322" cy="1890921"/>
          </a:xfrm>
          <a:prstGeom prst="rect">
            <a:avLst/>
          </a:prstGeom>
          <a:ln>
            <a:noFill/>
          </a:ln>
          <a:extLst>
            <a:ext uri="{53640926-AAD7-44D8-BBD7-CCE9431645EC}">
              <a14:shadowObscured xmlns:a14="http://schemas.microsoft.com/office/drawing/2010/main"/>
            </a:ext>
          </a:extLst>
        </p:spPr>
      </p:pic>
      <p:pic>
        <p:nvPicPr>
          <p:cNvPr id="23" name="Picture 22"/>
          <p:cNvPicPr/>
          <p:nvPr/>
        </p:nvPicPr>
        <p:blipFill rotWithShape="1">
          <a:blip r:embed="rId14" cstate="print">
            <a:extLst>
              <a:ext uri="{28A0092B-C50C-407E-A947-70E740481C1C}">
                <a14:useLocalDpi xmlns:a14="http://schemas.microsoft.com/office/drawing/2010/main"/>
              </a:ext>
            </a:extLst>
          </a:blip>
          <a:srcRect/>
          <a:stretch/>
        </p:blipFill>
        <p:spPr bwMode="auto">
          <a:xfrm flipH="1">
            <a:off x="2766531" y="4214552"/>
            <a:ext cx="753231" cy="1898976"/>
          </a:xfrm>
          <a:prstGeom prst="rect">
            <a:avLst/>
          </a:prstGeom>
          <a:ln>
            <a:noFill/>
          </a:ln>
          <a:extLst>
            <a:ext uri="{53640926-AAD7-44D8-BBD7-CCE9431645EC}">
              <a14:shadowObscured xmlns:a14="http://schemas.microsoft.com/office/drawing/2010/main"/>
            </a:ext>
          </a:extLst>
        </p:spPr>
      </p:pic>
      <p:pic>
        <p:nvPicPr>
          <p:cNvPr id="24" name="Picture 23"/>
          <p:cNvPicPr/>
          <p:nvPr/>
        </p:nvPicPr>
        <p:blipFill rotWithShape="1">
          <a:blip r:embed="rId15" cstate="print">
            <a:extLst>
              <a:ext uri="{28A0092B-C50C-407E-A947-70E740481C1C}">
                <a14:useLocalDpi xmlns:a14="http://schemas.microsoft.com/office/drawing/2010/main"/>
              </a:ext>
            </a:extLst>
          </a:blip>
          <a:srcRect/>
          <a:stretch/>
        </p:blipFill>
        <p:spPr bwMode="auto">
          <a:xfrm>
            <a:off x="3899484" y="4238100"/>
            <a:ext cx="786805" cy="1898676"/>
          </a:xfrm>
          <a:prstGeom prst="rect">
            <a:avLst/>
          </a:prstGeom>
          <a:ln>
            <a:noFill/>
          </a:ln>
          <a:extLst>
            <a:ext uri="{53640926-AAD7-44D8-BBD7-CCE9431645EC}">
              <a14:shadowObscured xmlns:a14="http://schemas.microsoft.com/office/drawing/2010/main"/>
            </a:ext>
          </a:extLst>
        </p:spPr>
      </p:pic>
      <p:sp>
        <p:nvSpPr>
          <p:cNvPr id="26" name="TextBox 25"/>
          <p:cNvSpPr txBox="1"/>
          <p:nvPr/>
        </p:nvSpPr>
        <p:spPr>
          <a:xfrm>
            <a:off x="72007" y="6481545"/>
            <a:ext cx="8946977"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sp>
        <p:nvSpPr>
          <p:cNvPr id="4" name="TextBox 3"/>
          <p:cNvSpPr txBox="1"/>
          <p:nvPr/>
        </p:nvSpPr>
        <p:spPr>
          <a:xfrm>
            <a:off x="1988493" y="4435633"/>
            <a:ext cx="670905" cy="400110"/>
          </a:xfrm>
          <a:prstGeom prst="rect">
            <a:avLst/>
          </a:prstGeom>
          <a:noFill/>
        </p:spPr>
        <p:txBody>
          <a:bodyPr wrap="square" rtlCol="0">
            <a:spAutoFit/>
          </a:bodyPr>
          <a:lstStyle/>
          <a:p>
            <a:r>
              <a:rPr lang="en-AU" sz="1000" dirty="0">
                <a:solidFill>
                  <a:srgbClr val="0070C0"/>
                </a:solidFill>
              </a:rPr>
              <a:t>Erector Spinae</a:t>
            </a:r>
          </a:p>
        </p:txBody>
      </p:sp>
      <p:sp>
        <p:nvSpPr>
          <p:cNvPr id="25" name="TextBox 24"/>
          <p:cNvSpPr txBox="1"/>
          <p:nvPr/>
        </p:nvSpPr>
        <p:spPr>
          <a:xfrm>
            <a:off x="448402" y="5216568"/>
            <a:ext cx="670905" cy="400110"/>
          </a:xfrm>
          <a:prstGeom prst="rect">
            <a:avLst/>
          </a:prstGeom>
          <a:noFill/>
        </p:spPr>
        <p:txBody>
          <a:bodyPr wrap="square" rtlCol="0">
            <a:spAutoFit/>
          </a:bodyPr>
          <a:lstStyle/>
          <a:p>
            <a:r>
              <a:rPr lang="en-AU" sz="1000" dirty="0">
                <a:solidFill>
                  <a:srgbClr val="0070C0"/>
                </a:solidFill>
              </a:rPr>
              <a:t>Gluteus </a:t>
            </a:r>
            <a:r>
              <a:rPr lang="en-AU" sz="1000" dirty="0" err="1">
                <a:solidFill>
                  <a:srgbClr val="0070C0"/>
                </a:solidFill>
              </a:rPr>
              <a:t>medius</a:t>
            </a:r>
            <a:endParaRPr lang="en-AU" sz="1000" dirty="0">
              <a:solidFill>
                <a:srgbClr val="0070C0"/>
              </a:solidFill>
            </a:endParaRPr>
          </a:p>
        </p:txBody>
      </p:sp>
      <p:sp>
        <p:nvSpPr>
          <p:cNvPr id="27" name="TextBox 26"/>
          <p:cNvSpPr txBox="1"/>
          <p:nvPr/>
        </p:nvSpPr>
        <p:spPr>
          <a:xfrm>
            <a:off x="323528" y="5556339"/>
            <a:ext cx="670905" cy="400110"/>
          </a:xfrm>
          <a:prstGeom prst="rect">
            <a:avLst/>
          </a:prstGeom>
          <a:noFill/>
        </p:spPr>
        <p:txBody>
          <a:bodyPr wrap="square" rtlCol="0">
            <a:spAutoFit/>
          </a:bodyPr>
          <a:lstStyle/>
          <a:p>
            <a:r>
              <a:rPr lang="en-AU" sz="1000" dirty="0">
                <a:solidFill>
                  <a:srgbClr val="0070C0"/>
                </a:solidFill>
              </a:rPr>
              <a:t>Gluteus maximus</a:t>
            </a:r>
          </a:p>
        </p:txBody>
      </p:sp>
      <p:sp>
        <p:nvSpPr>
          <p:cNvPr id="32" name="TextBox 31"/>
          <p:cNvSpPr txBox="1"/>
          <p:nvPr/>
        </p:nvSpPr>
        <p:spPr>
          <a:xfrm>
            <a:off x="4602039" y="5154864"/>
            <a:ext cx="640303" cy="400110"/>
          </a:xfrm>
          <a:prstGeom prst="rect">
            <a:avLst/>
          </a:prstGeom>
          <a:noFill/>
        </p:spPr>
        <p:txBody>
          <a:bodyPr wrap="square" rtlCol="0">
            <a:spAutoFit/>
          </a:bodyPr>
          <a:lstStyle/>
          <a:p>
            <a:r>
              <a:rPr lang="en-AU" sz="1000" dirty="0">
                <a:solidFill>
                  <a:srgbClr val="0070C0"/>
                </a:solidFill>
              </a:rPr>
              <a:t>Iliotibial band</a:t>
            </a:r>
          </a:p>
        </p:txBody>
      </p:sp>
      <p:sp>
        <p:nvSpPr>
          <p:cNvPr id="33" name="TextBox 32"/>
          <p:cNvSpPr txBox="1"/>
          <p:nvPr/>
        </p:nvSpPr>
        <p:spPr>
          <a:xfrm>
            <a:off x="2337717" y="5431600"/>
            <a:ext cx="670905" cy="707886"/>
          </a:xfrm>
          <a:prstGeom prst="rect">
            <a:avLst/>
          </a:prstGeom>
          <a:noFill/>
        </p:spPr>
        <p:txBody>
          <a:bodyPr wrap="square" rtlCol="0">
            <a:spAutoFit/>
          </a:bodyPr>
          <a:lstStyle/>
          <a:p>
            <a:r>
              <a:rPr lang="en-AU" sz="1000" dirty="0">
                <a:solidFill>
                  <a:srgbClr val="0070C0"/>
                </a:solidFill>
              </a:rPr>
              <a:t>Biceps </a:t>
            </a:r>
            <a:r>
              <a:rPr lang="en-AU" sz="1000" dirty="0" err="1">
                <a:solidFill>
                  <a:srgbClr val="0070C0"/>
                </a:solidFill>
              </a:rPr>
              <a:t>femoris</a:t>
            </a:r>
            <a:r>
              <a:rPr lang="en-AU" sz="1000" dirty="0">
                <a:solidFill>
                  <a:srgbClr val="0070C0"/>
                </a:solidFill>
              </a:rPr>
              <a:t> long head</a:t>
            </a:r>
          </a:p>
        </p:txBody>
      </p:sp>
      <p:sp>
        <p:nvSpPr>
          <p:cNvPr id="34" name="TextBox 33"/>
          <p:cNvSpPr txBox="1"/>
          <p:nvPr/>
        </p:nvSpPr>
        <p:spPr>
          <a:xfrm>
            <a:off x="6774735" y="5651747"/>
            <a:ext cx="707766" cy="400110"/>
          </a:xfrm>
          <a:prstGeom prst="rect">
            <a:avLst/>
          </a:prstGeom>
          <a:noFill/>
        </p:spPr>
        <p:txBody>
          <a:bodyPr wrap="square" rtlCol="0">
            <a:spAutoFit/>
          </a:bodyPr>
          <a:lstStyle/>
          <a:p>
            <a:r>
              <a:rPr lang="en-AU" sz="1000" dirty="0">
                <a:solidFill>
                  <a:srgbClr val="0070C0"/>
                </a:solidFill>
              </a:rPr>
              <a:t>Vastus </a:t>
            </a:r>
            <a:r>
              <a:rPr lang="en-AU" sz="1000" dirty="0" err="1">
                <a:solidFill>
                  <a:srgbClr val="0070C0"/>
                </a:solidFill>
              </a:rPr>
              <a:t>lateralis</a:t>
            </a:r>
            <a:endParaRPr lang="en-AU" sz="1000" dirty="0">
              <a:solidFill>
                <a:srgbClr val="0070C0"/>
              </a:solidFill>
            </a:endParaRPr>
          </a:p>
        </p:txBody>
      </p:sp>
      <p:sp>
        <p:nvSpPr>
          <p:cNvPr id="35" name="TextBox 34"/>
          <p:cNvSpPr txBox="1"/>
          <p:nvPr/>
        </p:nvSpPr>
        <p:spPr>
          <a:xfrm>
            <a:off x="4717894" y="4186052"/>
            <a:ext cx="670905" cy="400110"/>
          </a:xfrm>
          <a:prstGeom prst="rect">
            <a:avLst/>
          </a:prstGeom>
          <a:noFill/>
        </p:spPr>
        <p:txBody>
          <a:bodyPr wrap="square" rtlCol="0">
            <a:spAutoFit/>
          </a:bodyPr>
          <a:lstStyle/>
          <a:p>
            <a:r>
              <a:rPr lang="en-AU" sz="1000" dirty="0">
                <a:solidFill>
                  <a:srgbClr val="0070C0"/>
                </a:solidFill>
              </a:rPr>
              <a:t>Gluteus </a:t>
            </a:r>
            <a:r>
              <a:rPr lang="en-AU" sz="1000" dirty="0" err="1">
                <a:solidFill>
                  <a:srgbClr val="0070C0"/>
                </a:solidFill>
              </a:rPr>
              <a:t>medius</a:t>
            </a:r>
            <a:endParaRPr lang="en-AU" sz="1000" dirty="0">
              <a:solidFill>
                <a:srgbClr val="0070C0"/>
              </a:solidFill>
            </a:endParaRPr>
          </a:p>
        </p:txBody>
      </p:sp>
      <p:sp>
        <p:nvSpPr>
          <p:cNvPr id="36" name="TextBox 35"/>
          <p:cNvSpPr txBox="1"/>
          <p:nvPr/>
        </p:nvSpPr>
        <p:spPr>
          <a:xfrm>
            <a:off x="4645973" y="4590200"/>
            <a:ext cx="670905" cy="400110"/>
          </a:xfrm>
          <a:prstGeom prst="rect">
            <a:avLst/>
          </a:prstGeom>
          <a:noFill/>
        </p:spPr>
        <p:txBody>
          <a:bodyPr wrap="square" rtlCol="0">
            <a:spAutoFit/>
          </a:bodyPr>
          <a:lstStyle/>
          <a:p>
            <a:r>
              <a:rPr lang="en-AU" sz="1000" dirty="0">
                <a:solidFill>
                  <a:srgbClr val="0070C0"/>
                </a:solidFill>
              </a:rPr>
              <a:t>Gluteus maximus</a:t>
            </a:r>
          </a:p>
        </p:txBody>
      </p:sp>
      <p:sp>
        <p:nvSpPr>
          <p:cNvPr id="41" name="TextBox 40"/>
          <p:cNvSpPr txBox="1"/>
          <p:nvPr/>
        </p:nvSpPr>
        <p:spPr>
          <a:xfrm>
            <a:off x="3334888" y="5208192"/>
            <a:ext cx="763744" cy="400110"/>
          </a:xfrm>
          <a:prstGeom prst="rect">
            <a:avLst/>
          </a:prstGeom>
          <a:noFill/>
        </p:spPr>
        <p:txBody>
          <a:bodyPr wrap="square" rtlCol="0">
            <a:spAutoFit/>
          </a:bodyPr>
          <a:lstStyle/>
          <a:p>
            <a:r>
              <a:rPr lang="en-AU" sz="1000" dirty="0">
                <a:solidFill>
                  <a:srgbClr val="0070C0"/>
                </a:solidFill>
              </a:rPr>
              <a:t>Semi-</a:t>
            </a:r>
          </a:p>
          <a:p>
            <a:r>
              <a:rPr lang="en-AU" sz="1000" dirty="0" err="1">
                <a:solidFill>
                  <a:srgbClr val="0070C0"/>
                </a:solidFill>
              </a:rPr>
              <a:t>tendinosus</a:t>
            </a:r>
            <a:endParaRPr lang="en-AU" sz="1000" dirty="0">
              <a:solidFill>
                <a:srgbClr val="0070C0"/>
              </a:solidFill>
            </a:endParaRPr>
          </a:p>
        </p:txBody>
      </p:sp>
      <p:cxnSp>
        <p:nvCxnSpPr>
          <p:cNvPr id="51" name="Straight Connector 50"/>
          <p:cNvCxnSpPr/>
          <p:nvPr/>
        </p:nvCxnSpPr>
        <p:spPr>
          <a:xfrm>
            <a:off x="1694868" y="4613295"/>
            <a:ext cx="298559" cy="736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69" name="Picture 68"/>
          <p:cNvPicPr>
            <a:picLocks noChangeAspect="1"/>
          </p:cNvPicPr>
          <p:nvPr/>
        </p:nvPicPr>
        <p:blipFill>
          <a:blip r:embed="rId16"/>
          <a:stretch>
            <a:fillRect/>
          </a:stretch>
        </p:blipFill>
        <p:spPr>
          <a:xfrm>
            <a:off x="4440924" y="3422903"/>
            <a:ext cx="262151" cy="12193"/>
          </a:xfrm>
          <a:prstGeom prst="rect">
            <a:avLst/>
          </a:prstGeom>
        </p:spPr>
      </p:pic>
      <p:sp>
        <p:nvSpPr>
          <p:cNvPr id="74" name="TextBox 73"/>
          <p:cNvSpPr txBox="1"/>
          <p:nvPr/>
        </p:nvSpPr>
        <p:spPr>
          <a:xfrm>
            <a:off x="6686544" y="5251637"/>
            <a:ext cx="625507" cy="400110"/>
          </a:xfrm>
          <a:prstGeom prst="rect">
            <a:avLst/>
          </a:prstGeom>
          <a:noFill/>
        </p:spPr>
        <p:txBody>
          <a:bodyPr wrap="square" rtlCol="0">
            <a:spAutoFit/>
          </a:bodyPr>
          <a:lstStyle/>
          <a:p>
            <a:r>
              <a:rPr lang="en-AU" sz="1000" dirty="0">
                <a:solidFill>
                  <a:srgbClr val="0070C0"/>
                </a:solidFill>
              </a:rPr>
              <a:t>Vastus </a:t>
            </a:r>
          </a:p>
          <a:p>
            <a:r>
              <a:rPr lang="en-AU" sz="1000" dirty="0" err="1">
                <a:solidFill>
                  <a:srgbClr val="0070C0"/>
                </a:solidFill>
              </a:rPr>
              <a:t>medialis</a:t>
            </a:r>
            <a:endParaRPr lang="en-AU" sz="1000" dirty="0">
              <a:solidFill>
                <a:srgbClr val="0070C0"/>
              </a:solidFill>
            </a:endParaRPr>
          </a:p>
        </p:txBody>
      </p:sp>
      <p:sp>
        <p:nvSpPr>
          <p:cNvPr id="78" name="TextBox 77"/>
          <p:cNvSpPr txBox="1"/>
          <p:nvPr/>
        </p:nvSpPr>
        <p:spPr>
          <a:xfrm>
            <a:off x="6705469" y="4884325"/>
            <a:ext cx="640429" cy="400110"/>
          </a:xfrm>
          <a:prstGeom prst="rect">
            <a:avLst/>
          </a:prstGeom>
          <a:noFill/>
        </p:spPr>
        <p:txBody>
          <a:bodyPr wrap="square" rtlCol="0">
            <a:spAutoFit/>
          </a:bodyPr>
          <a:lstStyle/>
          <a:p>
            <a:r>
              <a:rPr lang="en-AU" sz="1000" dirty="0">
                <a:solidFill>
                  <a:srgbClr val="0070C0"/>
                </a:solidFill>
              </a:rPr>
              <a:t>Rectus</a:t>
            </a:r>
          </a:p>
          <a:p>
            <a:r>
              <a:rPr lang="en-AU" sz="1000" dirty="0" err="1">
                <a:solidFill>
                  <a:srgbClr val="0070C0"/>
                </a:solidFill>
              </a:rPr>
              <a:t>femoris</a:t>
            </a:r>
            <a:endParaRPr lang="en-AU" sz="1000" dirty="0">
              <a:solidFill>
                <a:srgbClr val="0070C0"/>
              </a:solidFill>
            </a:endParaRPr>
          </a:p>
        </p:txBody>
      </p:sp>
      <p:sp>
        <p:nvSpPr>
          <p:cNvPr id="82" name="TextBox 81"/>
          <p:cNvSpPr txBox="1"/>
          <p:nvPr/>
        </p:nvSpPr>
        <p:spPr>
          <a:xfrm>
            <a:off x="7416216" y="2216818"/>
            <a:ext cx="1116011" cy="400110"/>
          </a:xfrm>
          <a:prstGeom prst="rect">
            <a:avLst/>
          </a:prstGeom>
          <a:noFill/>
          <a:ln w="6350">
            <a:solidFill>
              <a:srgbClr val="FF0000"/>
            </a:solidFill>
          </a:ln>
        </p:spPr>
        <p:txBody>
          <a:bodyPr wrap="none" rtlCol="0">
            <a:spAutoFit/>
          </a:bodyPr>
          <a:lstStyle/>
          <a:p>
            <a:r>
              <a:rPr lang="en-AU" sz="1000" dirty="0">
                <a:solidFill>
                  <a:srgbClr val="FF0000"/>
                </a:solidFill>
              </a:rPr>
              <a:t>Turn client supine</a:t>
            </a:r>
          </a:p>
          <a:p>
            <a:r>
              <a:rPr lang="en-AU" sz="1000" dirty="0">
                <a:solidFill>
                  <a:srgbClr val="FF0000"/>
                </a:solidFill>
              </a:rPr>
              <a:t>Go to left knee</a:t>
            </a:r>
          </a:p>
        </p:txBody>
      </p:sp>
      <p:cxnSp>
        <p:nvCxnSpPr>
          <p:cNvPr id="83" name="Straight Connector 82"/>
          <p:cNvCxnSpPr/>
          <p:nvPr/>
        </p:nvCxnSpPr>
        <p:spPr>
          <a:xfrm>
            <a:off x="2748899" y="5609313"/>
            <a:ext cx="298559" cy="736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5220072" y="4365104"/>
            <a:ext cx="272486" cy="877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193999" y="4748188"/>
            <a:ext cx="298559" cy="736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342311" y="5302730"/>
            <a:ext cx="325998" cy="110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216884" y="5385659"/>
            <a:ext cx="168428" cy="4594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841319" y="5719157"/>
            <a:ext cx="298559" cy="736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967778" y="5344192"/>
            <a:ext cx="172100" cy="10103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7193449" y="5085184"/>
            <a:ext cx="383919" cy="13580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7215767" y="5624077"/>
            <a:ext cx="303774" cy="20236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7199953" y="5444451"/>
            <a:ext cx="530576" cy="1467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44" name="Picture 43"/>
          <p:cNvPicPr/>
          <p:nvPr/>
        </p:nvPicPr>
        <p:blipFill rotWithShape="1">
          <a:blip r:embed="rId17" cstate="print">
            <a:extLst>
              <a:ext uri="{28A0092B-C50C-407E-A947-70E740481C1C}">
                <a14:useLocalDpi xmlns:a14="http://schemas.microsoft.com/office/drawing/2010/main"/>
              </a:ext>
            </a:extLst>
          </a:blip>
          <a:srcRect/>
          <a:stretch/>
        </p:blipFill>
        <p:spPr bwMode="auto">
          <a:xfrm>
            <a:off x="2819961" y="3822156"/>
            <a:ext cx="1810377" cy="282348"/>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a:blip r:embed="rId18"/>
          <a:stretch>
            <a:fillRect/>
          </a:stretch>
        </p:blipFill>
        <p:spPr>
          <a:xfrm>
            <a:off x="4920226" y="3818740"/>
            <a:ext cx="1810669" cy="280440"/>
          </a:xfrm>
          <a:prstGeom prst="rect">
            <a:avLst/>
          </a:prstGeom>
        </p:spPr>
      </p:pic>
      <p:pic>
        <p:nvPicPr>
          <p:cNvPr id="46" name="Picture 45"/>
          <p:cNvPicPr/>
          <p:nvPr/>
        </p:nvPicPr>
        <p:blipFill rotWithShape="1">
          <a:blip r:embed="rId17" cstate="print">
            <a:extLst>
              <a:ext uri="{28A0092B-C50C-407E-A947-70E740481C1C}">
                <a14:useLocalDpi xmlns:a14="http://schemas.microsoft.com/office/drawing/2010/main"/>
              </a:ext>
            </a:extLst>
          </a:blip>
          <a:srcRect/>
          <a:stretch/>
        </p:blipFill>
        <p:spPr bwMode="auto">
          <a:xfrm>
            <a:off x="6948048" y="3816832"/>
            <a:ext cx="1810377" cy="2823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82053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227" y="456119"/>
            <a:ext cx="6096000" cy="914400"/>
          </a:xfrm>
        </p:spPr>
        <p:txBody>
          <a:bodyPr>
            <a:normAutofit fontScale="90000"/>
          </a:bodyPr>
          <a:lstStyle/>
          <a:p>
            <a:r>
              <a:rPr lang="en-US" sz="2800" spc="300" dirty="0"/>
              <a:t>Re-demonstrate and practice </a:t>
            </a:r>
            <a:br>
              <a:rPr lang="en-US" sz="3200" dirty="0"/>
            </a:br>
            <a:r>
              <a:rPr lang="en-US" sz="2800" spc="300" dirty="0">
                <a:solidFill>
                  <a:schemeClr val="tx1"/>
                </a:solidFill>
              </a:rPr>
              <a:t>BRM 2     Upper back 	   page 1.8</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9" name="TextBox 8"/>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4" name="Picture 13"/>
          <p:cNvPicPr/>
          <p:nvPr/>
        </p:nvPicPr>
        <p:blipFill rotWithShape="1">
          <a:blip r:embed="rId5" cstate="print">
            <a:extLst>
              <a:ext uri="{28A0092B-C50C-407E-A947-70E740481C1C}">
                <a14:useLocalDpi xmlns:a14="http://schemas.microsoft.com/office/drawing/2010/main"/>
              </a:ext>
            </a:extLst>
          </a:blip>
          <a:srcRect/>
          <a:stretch/>
        </p:blipFill>
        <p:spPr bwMode="auto">
          <a:xfrm>
            <a:off x="5048641" y="4148139"/>
            <a:ext cx="1475905" cy="1551305"/>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6" cstate="print">
            <a:extLst>
              <a:ext uri="{28A0092B-C50C-407E-A947-70E740481C1C}">
                <a14:useLocalDpi xmlns:a14="http://schemas.microsoft.com/office/drawing/2010/main"/>
              </a:ext>
            </a:extLst>
          </a:blip>
          <a:srcRect/>
          <a:stretch/>
        </p:blipFill>
        <p:spPr bwMode="auto">
          <a:xfrm>
            <a:off x="598810" y="4131460"/>
            <a:ext cx="1617522" cy="1598045"/>
          </a:xfrm>
          <a:prstGeom prst="rect">
            <a:avLst/>
          </a:prstGeom>
          <a:ln>
            <a:noFill/>
          </a:ln>
          <a:extLst>
            <a:ext uri="{53640926-AAD7-44D8-BBD7-CCE9431645EC}">
              <a14:shadowObscured xmlns:a14="http://schemas.microsoft.com/office/drawing/2010/main"/>
            </a:ext>
          </a:extLst>
        </p:spPr>
      </p:pic>
      <p:pic>
        <p:nvPicPr>
          <p:cNvPr id="16" name="Picture 15"/>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a:stretch/>
        </p:blipFill>
        <p:spPr>
          <a:xfrm>
            <a:off x="184346" y="2166038"/>
            <a:ext cx="2218069" cy="1521983"/>
          </a:xfrm>
          <a:prstGeom prst="rect">
            <a:avLst/>
          </a:prstGeom>
        </p:spPr>
      </p:pic>
      <p:pic>
        <p:nvPicPr>
          <p:cNvPr id="17" name="Picture 16"/>
          <p:cNvPicPr>
            <a:picLocks noChangeAspect="1"/>
          </p:cNvPicPr>
          <p:nvPr/>
        </p:nvPicPr>
        <p:blipFill rotWithShape="1">
          <a:blip r:embed="rId9" cstate="email">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a:ext>
            </a:extLst>
          </a:blip>
          <a:srcRect b="51516"/>
          <a:stretch/>
        </p:blipFill>
        <p:spPr>
          <a:xfrm>
            <a:off x="2580053" y="2216448"/>
            <a:ext cx="2009574" cy="1480222"/>
          </a:xfrm>
          <a:prstGeom prst="rect">
            <a:avLst/>
          </a:prstGeom>
        </p:spPr>
      </p:pic>
      <p:pic>
        <p:nvPicPr>
          <p:cNvPr id="18" name="Picture 17"/>
          <p:cNvPicPr>
            <a:picLocks noChangeAspect="1"/>
          </p:cNvPicPr>
          <p:nvPr/>
        </p:nvPicPr>
        <p:blipFill rotWithShape="1">
          <a:blip r:embed="rId11" cstate="email">
            <a:extLst>
              <a:ext uri="{BEBA8EAE-BF5A-486C-A8C5-ECC9F3942E4B}">
                <a14:imgProps xmlns:a14="http://schemas.microsoft.com/office/drawing/2010/main">
                  <a14:imgLayer r:embed="rId12">
                    <a14:imgEffect>
                      <a14:sharpenSoften amount="25000"/>
                    </a14:imgEffect>
                  </a14:imgLayer>
                </a14:imgProps>
              </a:ext>
              <a:ext uri="{28A0092B-C50C-407E-A947-70E740481C1C}">
                <a14:useLocalDpi xmlns:a14="http://schemas.microsoft.com/office/drawing/2010/main"/>
              </a:ext>
            </a:extLst>
          </a:blip>
          <a:srcRect t="12126" b="40315"/>
          <a:stretch/>
        </p:blipFill>
        <p:spPr>
          <a:xfrm>
            <a:off x="4751467" y="2229083"/>
            <a:ext cx="1955011" cy="1543431"/>
          </a:xfrm>
          <a:prstGeom prst="rect">
            <a:avLst/>
          </a:prstGeom>
        </p:spPr>
      </p:pic>
      <p:pic>
        <p:nvPicPr>
          <p:cNvPr id="20" name="Picture 19"/>
          <p:cNvPicPr>
            <a:picLocks noChangeAspect="1"/>
          </p:cNvPicPr>
          <p:nvPr/>
        </p:nvPicPr>
        <p:blipFill rotWithShape="1">
          <a:blip r:embed="rId13" cstate="screen">
            <a:extLst>
              <a:ext uri="{28A0092B-C50C-407E-A947-70E740481C1C}">
                <a14:useLocalDpi xmlns:a14="http://schemas.microsoft.com/office/drawing/2010/main"/>
              </a:ext>
            </a:extLst>
          </a:blip>
          <a:srcRect t="11955" b="19030"/>
          <a:stretch/>
        </p:blipFill>
        <p:spPr>
          <a:xfrm>
            <a:off x="6907232" y="2166038"/>
            <a:ext cx="1917208" cy="1526733"/>
          </a:xfrm>
          <a:prstGeom prst="rect">
            <a:avLst/>
          </a:prstGeom>
        </p:spPr>
      </p:pic>
      <p:cxnSp>
        <p:nvCxnSpPr>
          <p:cNvPr id="23" name="Straight Connector 22"/>
          <p:cNvCxnSpPr/>
          <p:nvPr/>
        </p:nvCxnSpPr>
        <p:spPr>
          <a:xfrm>
            <a:off x="3059832" y="4655539"/>
            <a:ext cx="360040" cy="18130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323923" y="5714189"/>
            <a:ext cx="1052358" cy="246221"/>
          </a:xfrm>
          <a:prstGeom prst="rect">
            <a:avLst/>
          </a:prstGeom>
          <a:noFill/>
        </p:spPr>
        <p:txBody>
          <a:bodyPr wrap="square" rtlCol="0">
            <a:spAutoFit/>
          </a:bodyPr>
          <a:lstStyle/>
          <a:p>
            <a:r>
              <a:rPr lang="en-AU" sz="1000" dirty="0">
                <a:solidFill>
                  <a:srgbClr val="0070C0"/>
                </a:solidFill>
              </a:rPr>
              <a:t>Latissimus </a:t>
            </a:r>
            <a:r>
              <a:rPr lang="en-AU" sz="1000" dirty="0" err="1">
                <a:solidFill>
                  <a:srgbClr val="0070C0"/>
                </a:solidFill>
              </a:rPr>
              <a:t>dorsi</a:t>
            </a:r>
            <a:endParaRPr lang="en-AU" sz="1000" dirty="0">
              <a:solidFill>
                <a:srgbClr val="0070C0"/>
              </a:solidFill>
            </a:endParaRPr>
          </a:p>
        </p:txBody>
      </p:sp>
      <p:pic>
        <p:nvPicPr>
          <p:cNvPr id="33" name="Picture 32"/>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2864572" y="4120604"/>
            <a:ext cx="1582825" cy="1745899"/>
          </a:xfrm>
          <a:prstGeom prst="rect">
            <a:avLst/>
          </a:prstGeom>
        </p:spPr>
      </p:pic>
      <p:sp>
        <p:nvSpPr>
          <p:cNvPr id="34" name="TextBox 33"/>
          <p:cNvSpPr txBox="1"/>
          <p:nvPr/>
        </p:nvSpPr>
        <p:spPr>
          <a:xfrm>
            <a:off x="3972640" y="4352832"/>
            <a:ext cx="633408" cy="400110"/>
          </a:xfrm>
          <a:prstGeom prst="rect">
            <a:avLst/>
          </a:prstGeom>
          <a:noFill/>
        </p:spPr>
        <p:txBody>
          <a:bodyPr wrap="square" rtlCol="0">
            <a:spAutoFit/>
          </a:bodyPr>
          <a:lstStyle/>
          <a:p>
            <a:r>
              <a:rPr lang="en-AU" sz="1000" dirty="0" err="1">
                <a:solidFill>
                  <a:srgbClr val="0070C0"/>
                </a:solidFill>
              </a:rPr>
              <a:t>Levator</a:t>
            </a:r>
            <a:r>
              <a:rPr lang="en-AU" sz="1000" dirty="0">
                <a:solidFill>
                  <a:srgbClr val="0070C0"/>
                </a:solidFill>
              </a:rPr>
              <a:t> scapulae</a:t>
            </a:r>
          </a:p>
        </p:txBody>
      </p:sp>
      <p:cxnSp>
        <p:nvCxnSpPr>
          <p:cNvPr id="35" name="Straight Connector 34"/>
          <p:cNvCxnSpPr/>
          <p:nvPr/>
        </p:nvCxnSpPr>
        <p:spPr>
          <a:xfrm flipV="1">
            <a:off x="3863076" y="4547670"/>
            <a:ext cx="144068" cy="20876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676439" y="4509700"/>
            <a:ext cx="743433" cy="246221"/>
          </a:xfrm>
          <a:prstGeom prst="rect">
            <a:avLst/>
          </a:prstGeom>
          <a:noFill/>
        </p:spPr>
        <p:txBody>
          <a:bodyPr wrap="square" rtlCol="0">
            <a:spAutoFit/>
          </a:bodyPr>
          <a:lstStyle/>
          <a:p>
            <a:r>
              <a:rPr lang="en-AU" sz="1000" dirty="0">
                <a:solidFill>
                  <a:srgbClr val="0070C0"/>
                </a:solidFill>
              </a:rPr>
              <a:t>Trapezius</a:t>
            </a:r>
          </a:p>
        </p:txBody>
      </p:sp>
      <p:cxnSp>
        <p:nvCxnSpPr>
          <p:cNvPr id="39" name="Straight Connector 38"/>
          <p:cNvCxnSpPr/>
          <p:nvPr/>
        </p:nvCxnSpPr>
        <p:spPr>
          <a:xfrm>
            <a:off x="3116692" y="4686428"/>
            <a:ext cx="400011" cy="28626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108574" y="4986557"/>
            <a:ext cx="897074" cy="246221"/>
          </a:xfrm>
          <a:prstGeom prst="rect">
            <a:avLst/>
          </a:prstGeom>
          <a:solidFill>
            <a:srgbClr val="FFFFFF">
              <a:alpha val="54118"/>
            </a:srgbClr>
          </a:solidFill>
        </p:spPr>
        <p:txBody>
          <a:bodyPr wrap="square" rtlCol="0">
            <a:spAutoFit/>
          </a:bodyPr>
          <a:lstStyle/>
          <a:p>
            <a:r>
              <a:rPr lang="en-AU" sz="1000" dirty="0">
                <a:solidFill>
                  <a:srgbClr val="0070C0"/>
                </a:solidFill>
              </a:rPr>
              <a:t>Rhomboids</a:t>
            </a:r>
          </a:p>
        </p:txBody>
      </p:sp>
      <p:cxnSp>
        <p:nvCxnSpPr>
          <p:cNvPr id="42" name="Straight Connector 41"/>
          <p:cNvCxnSpPr/>
          <p:nvPr/>
        </p:nvCxnSpPr>
        <p:spPr>
          <a:xfrm>
            <a:off x="3776758" y="5032253"/>
            <a:ext cx="316704" cy="5685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004846" y="5782359"/>
            <a:ext cx="1001528" cy="246221"/>
          </a:xfrm>
          <a:prstGeom prst="rect">
            <a:avLst/>
          </a:prstGeom>
          <a:solidFill>
            <a:srgbClr val="FFFFFF">
              <a:alpha val="54118"/>
            </a:srgbClr>
          </a:solidFill>
        </p:spPr>
        <p:txBody>
          <a:bodyPr wrap="square" rtlCol="0">
            <a:spAutoFit/>
          </a:bodyPr>
          <a:lstStyle/>
          <a:p>
            <a:r>
              <a:rPr lang="en-AU" sz="1000" dirty="0">
                <a:solidFill>
                  <a:srgbClr val="0070C0"/>
                </a:solidFill>
              </a:rPr>
              <a:t>Erector spinae</a:t>
            </a:r>
          </a:p>
        </p:txBody>
      </p:sp>
      <p:pic>
        <p:nvPicPr>
          <p:cNvPr id="51" name="Picture 50"/>
          <p:cNvPicPr>
            <a:picLocks noChangeAspect="1"/>
          </p:cNvPicPr>
          <p:nvPr/>
        </p:nvPicPr>
        <p:blipFill rotWithShape="1">
          <a:blip r:embed="rId15" cstate="print">
            <a:extLst>
              <a:ext uri="{28A0092B-C50C-407E-A947-70E740481C1C}">
                <a14:useLocalDpi xmlns:a14="http://schemas.microsoft.com/office/drawing/2010/main"/>
              </a:ext>
            </a:extLst>
          </a:blip>
          <a:srcRect t="11874"/>
          <a:stretch/>
        </p:blipFill>
        <p:spPr>
          <a:xfrm>
            <a:off x="7154013" y="4164043"/>
            <a:ext cx="1423645" cy="1867452"/>
          </a:xfrm>
          <a:prstGeom prst="rect">
            <a:avLst/>
          </a:prstGeom>
        </p:spPr>
      </p:pic>
      <p:sp>
        <p:nvSpPr>
          <p:cNvPr id="52" name="TextBox 51"/>
          <p:cNvSpPr txBox="1"/>
          <p:nvPr/>
        </p:nvSpPr>
        <p:spPr>
          <a:xfrm>
            <a:off x="8299772" y="4619142"/>
            <a:ext cx="916235" cy="800219"/>
          </a:xfrm>
          <a:prstGeom prst="rect">
            <a:avLst/>
          </a:prstGeom>
          <a:solidFill>
            <a:srgbClr val="FFFFFF">
              <a:alpha val="54118"/>
            </a:srgbClr>
          </a:solidFill>
        </p:spPr>
        <p:txBody>
          <a:bodyPr wrap="square" rtlCol="0">
            <a:spAutoFit/>
          </a:bodyPr>
          <a:lstStyle/>
          <a:p>
            <a:endParaRPr lang="en-AU" sz="800" dirty="0"/>
          </a:p>
          <a:p>
            <a:endParaRPr lang="en-AU" sz="800" dirty="0"/>
          </a:p>
          <a:p>
            <a:r>
              <a:rPr lang="en-AU" sz="1000" dirty="0" err="1">
                <a:solidFill>
                  <a:srgbClr val="0070C0"/>
                </a:solidFill>
              </a:rPr>
              <a:t>Iliocostalis</a:t>
            </a:r>
            <a:endParaRPr lang="en-AU" sz="1000" dirty="0">
              <a:solidFill>
                <a:srgbClr val="0070C0"/>
              </a:solidFill>
            </a:endParaRPr>
          </a:p>
          <a:p>
            <a:r>
              <a:rPr lang="en-AU" sz="1000" dirty="0">
                <a:solidFill>
                  <a:srgbClr val="0070C0"/>
                </a:solidFill>
              </a:rPr>
              <a:t>Longissimus</a:t>
            </a:r>
          </a:p>
          <a:p>
            <a:r>
              <a:rPr lang="en-AU" sz="1000" dirty="0" err="1">
                <a:solidFill>
                  <a:srgbClr val="0070C0"/>
                </a:solidFill>
              </a:rPr>
              <a:t>Spinalis</a:t>
            </a:r>
            <a:endParaRPr lang="en-AU" sz="1000" dirty="0">
              <a:solidFill>
                <a:srgbClr val="0070C0"/>
              </a:solidFill>
            </a:endParaRPr>
          </a:p>
        </p:txBody>
      </p:sp>
      <p:cxnSp>
        <p:nvCxnSpPr>
          <p:cNvPr id="53" name="Straight Connector 52"/>
          <p:cNvCxnSpPr>
            <a:endCxn id="52" idx="1"/>
          </p:cNvCxnSpPr>
          <p:nvPr/>
        </p:nvCxnSpPr>
        <p:spPr>
          <a:xfrm>
            <a:off x="8091729" y="4928447"/>
            <a:ext cx="208043" cy="9080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7977936" y="5000345"/>
            <a:ext cx="388291" cy="16337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888933" y="5097769"/>
            <a:ext cx="477294" cy="2003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411838" y="6066302"/>
            <a:ext cx="1001528" cy="246221"/>
          </a:xfrm>
          <a:prstGeom prst="rect">
            <a:avLst/>
          </a:prstGeom>
          <a:solidFill>
            <a:srgbClr val="FFFFFF">
              <a:alpha val="54118"/>
            </a:srgbClr>
          </a:solidFill>
        </p:spPr>
        <p:txBody>
          <a:bodyPr wrap="square" rtlCol="0">
            <a:spAutoFit/>
          </a:bodyPr>
          <a:lstStyle/>
          <a:p>
            <a:r>
              <a:rPr lang="en-AU" sz="1000" dirty="0">
                <a:solidFill>
                  <a:srgbClr val="0070C0"/>
                </a:solidFill>
              </a:rPr>
              <a:t>Erector spinae</a:t>
            </a:r>
          </a:p>
        </p:txBody>
      </p:sp>
      <p:pic>
        <p:nvPicPr>
          <p:cNvPr id="32" name="Picture 31"/>
          <p:cNvPicPr/>
          <p:nvPr/>
        </p:nvPicPr>
        <p:blipFill rotWithShape="1">
          <a:blip r:embed="rId16" cstate="print">
            <a:extLst>
              <a:ext uri="{28A0092B-C50C-407E-A947-70E740481C1C}">
                <a14:useLocalDpi xmlns:a14="http://schemas.microsoft.com/office/drawing/2010/main"/>
              </a:ext>
            </a:extLst>
          </a:blip>
          <a:srcRect/>
          <a:stretch/>
        </p:blipFill>
        <p:spPr bwMode="auto">
          <a:xfrm>
            <a:off x="6943963" y="3731725"/>
            <a:ext cx="1810377" cy="282348"/>
          </a:xfrm>
          <a:prstGeom prst="rect">
            <a:avLst/>
          </a:prstGeom>
          <a:ln>
            <a:noFill/>
          </a:ln>
          <a:extLst>
            <a:ext uri="{53640926-AAD7-44D8-BBD7-CCE9431645EC}">
              <a14:shadowObscured xmlns:a14="http://schemas.microsoft.com/office/drawing/2010/main"/>
            </a:ext>
          </a:extLst>
        </p:spPr>
      </p:pic>
      <p:pic>
        <p:nvPicPr>
          <p:cNvPr id="37" name="Picture 36"/>
          <p:cNvPicPr/>
          <p:nvPr/>
        </p:nvPicPr>
        <p:blipFill rotWithShape="1">
          <a:blip r:embed="rId16" cstate="print">
            <a:extLst>
              <a:ext uri="{28A0092B-C50C-407E-A947-70E740481C1C}">
                <a14:useLocalDpi xmlns:a14="http://schemas.microsoft.com/office/drawing/2010/main"/>
              </a:ext>
            </a:extLst>
          </a:blip>
          <a:srcRect/>
          <a:stretch/>
        </p:blipFill>
        <p:spPr bwMode="auto">
          <a:xfrm>
            <a:off x="4823783" y="3731725"/>
            <a:ext cx="1810377" cy="282348"/>
          </a:xfrm>
          <a:prstGeom prst="rect">
            <a:avLst/>
          </a:prstGeom>
          <a:ln>
            <a:noFill/>
          </a:ln>
          <a:extLst>
            <a:ext uri="{53640926-AAD7-44D8-BBD7-CCE9431645EC}">
              <a14:shadowObscured xmlns:a14="http://schemas.microsoft.com/office/drawing/2010/main"/>
            </a:ext>
          </a:extLst>
        </p:spPr>
      </p:pic>
      <p:pic>
        <p:nvPicPr>
          <p:cNvPr id="40" name="Picture 39"/>
          <p:cNvPicPr/>
          <p:nvPr/>
        </p:nvPicPr>
        <p:blipFill rotWithShape="1">
          <a:blip r:embed="rId16" cstate="print">
            <a:extLst>
              <a:ext uri="{28A0092B-C50C-407E-A947-70E740481C1C}">
                <a14:useLocalDpi xmlns:a14="http://schemas.microsoft.com/office/drawing/2010/main"/>
              </a:ext>
            </a:extLst>
          </a:blip>
          <a:srcRect/>
          <a:stretch/>
        </p:blipFill>
        <p:spPr bwMode="auto">
          <a:xfrm>
            <a:off x="2799780" y="3727559"/>
            <a:ext cx="1810377" cy="282348"/>
          </a:xfrm>
          <a:prstGeom prst="rect">
            <a:avLst/>
          </a:prstGeom>
          <a:ln>
            <a:noFill/>
          </a:ln>
          <a:extLst>
            <a:ext uri="{53640926-AAD7-44D8-BBD7-CCE9431645EC}">
              <a14:shadowObscured xmlns:a14="http://schemas.microsoft.com/office/drawing/2010/main"/>
            </a:ext>
          </a:extLst>
        </p:spPr>
      </p:pic>
      <p:pic>
        <p:nvPicPr>
          <p:cNvPr id="41" name="Picture 40"/>
          <p:cNvPicPr/>
          <p:nvPr/>
        </p:nvPicPr>
        <p:blipFill rotWithShape="1">
          <a:blip r:embed="rId16" cstate="print">
            <a:extLst>
              <a:ext uri="{28A0092B-C50C-407E-A947-70E740481C1C}">
                <a14:useLocalDpi xmlns:a14="http://schemas.microsoft.com/office/drawing/2010/main"/>
              </a:ext>
            </a:extLst>
          </a:blip>
          <a:srcRect/>
          <a:stretch/>
        </p:blipFill>
        <p:spPr bwMode="auto">
          <a:xfrm>
            <a:off x="592038" y="3731725"/>
            <a:ext cx="1810377" cy="2823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66569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Morning Tea</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Content Placeholder 4"/>
          <p:cNvPicPr>
            <a:picLocks noGrp="1" noChangeAspect="1"/>
          </p:cNvPicPr>
          <p:nvPr>
            <p:ph sz="quarter" idx="4294967295"/>
          </p:nvPr>
        </p:nvPicPr>
        <p:blipFill rotWithShape="1">
          <a:blip r:embed="rId4" cstate="screen">
            <a:extLst>
              <a:ext uri="{28A0092B-C50C-407E-A947-70E740481C1C}">
                <a14:useLocalDpi xmlns:a14="http://schemas.microsoft.com/office/drawing/2010/main"/>
              </a:ext>
            </a:extLst>
          </a:blip>
          <a:srcRect/>
          <a:stretch/>
        </p:blipFill>
        <p:spPr>
          <a:xfrm>
            <a:off x="2843808" y="2564904"/>
            <a:ext cx="3638129" cy="2736304"/>
          </a:xfrm>
          <a:prstGeom prst="roundRect">
            <a:avLst>
              <a:gd name="adj" fmla="val 8594"/>
            </a:avLst>
          </a:prstGeom>
          <a:solidFill>
            <a:srgbClr val="FFFFFF">
              <a:shade val="85000"/>
            </a:srgbClr>
          </a:solidFill>
          <a:ln w="5715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244060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dirty="0"/>
              <a:t>Revision</a:t>
            </a:r>
            <a:br>
              <a:rPr lang="en-US" sz="3200" dirty="0"/>
            </a:br>
            <a:r>
              <a:rPr lang="en-US" sz="2800" spc="300" dirty="0">
                <a:solidFill>
                  <a:schemeClr val="tx1"/>
                </a:solidFill>
              </a:rPr>
              <a:t>Work on skin or through clothes?</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90599" y="2204864"/>
            <a:ext cx="3240360" cy="3754874"/>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dirty="0"/>
              <a:t>Best on bare skin</a:t>
            </a:r>
          </a:p>
          <a:p>
            <a:pPr marL="342900" indent="-342900">
              <a:spcAft>
                <a:spcPts val="600"/>
              </a:spcAft>
              <a:buClr>
                <a:srgbClr val="05670A"/>
              </a:buClr>
              <a:buFont typeface="Arial" panose="020B0604020202020204" pitchFamily="34" charset="0"/>
              <a:buChar char="•"/>
            </a:pPr>
            <a:r>
              <a:rPr lang="en-US" dirty="0"/>
              <a:t>Undress to underwear</a:t>
            </a:r>
          </a:p>
          <a:p>
            <a:pPr marL="342900" indent="-342900">
              <a:spcAft>
                <a:spcPts val="600"/>
              </a:spcAft>
              <a:buClr>
                <a:srgbClr val="05670A"/>
              </a:buClr>
              <a:buFont typeface="Arial" panose="020B0604020202020204" pitchFamily="34" charset="0"/>
              <a:buChar char="•"/>
            </a:pPr>
            <a:r>
              <a:rPr lang="en-US" dirty="0"/>
              <a:t>Bra left on</a:t>
            </a:r>
          </a:p>
          <a:p>
            <a:pPr marL="342900" indent="-342900">
              <a:spcAft>
                <a:spcPts val="600"/>
              </a:spcAft>
              <a:buClr>
                <a:srgbClr val="05670A"/>
              </a:buClr>
              <a:buFont typeface="Arial" panose="020B0604020202020204" pitchFamily="34" charset="0"/>
              <a:buChar char="•"/>
            </a:pPr>
            <a:r>
              <a:rPr lang="en-US" dirty="0"/>
              <a:t>Professional draping</a:t>
            </a:r>
          </a:p>
          <a:p>
            <a:pPr marL="285750" indent="-285750">
              <a:spcAft>
                <a:spcPts val="600"/>
              </a:spcAft>
              <a:buClr>
                <a:srgbClr val="05670A"/>
              </a:buClr>
              <a:buFont typeface="Arial" panose="020B0604020202020204" pitchFamily="34" charset="0"/>
              <a:buChar char="•"/>
            </a:pPr>
            <a:r>
              <a:rPr lang="en-US" dirty="0"/>
              <a:t>Through light, comfortable clothing</a:t>
            </a:r>
          </a:p>
          <a:p>
            <a:pPr marL="285750" indent="-285750">
              <a:spcAft>
                <a:spcPts val="600"/>
              </a:spcAft>
              <a:buClr>
                <a:srgbClr val="05670A"/>
              </a:buClr>
              <a:buFont typeface="Arial" panose="020B0604020202020204" pitchFamily="34" charset="0"/>
              <a:buChar char="•"/>
            </a:pPr>
            <a:r>
              <a:rPr lang="en-US" dirty="0"/>
              <a:t>Anywhere</a:t>
            </a:r>
          </a:p>
          <a:p>
            <a:pPr marL="285750" indent="-285750">
              <a:spcAft>
                <a:spcPts val="600"/>
              </a:spcAft>
              <a:buClr>
                <a:srgbClr val="05670A"/>
              </a:buClr>
              <a:buFont typeface="Arial" panose="020B0604020202020204" pitchFamily="34" charset="0"/>
              <a:buChar char="•"/>
            </a:pPr>
            <a:r>
              <a:rPr lang="en-US" dirty="0"/>
              <a:t>Seated or standing</a:t>
            </a:r>
          </a:p>
          <a:p>
            <a:pPr marL="285750" indent="-285750">
              <a:spcAft>
                <a:spcPts val="600"/>
              </a:spcAft>
              <a:buClr>
                <a:srgbClr val="05670A"/>
              </a:buClr>
              <a:buFont typeface="Arial" panose="020B0604020202020204" pitchFamily="34" charset="0"/>
              <a:buChar char="•"/>
            </a:pPr>
            <a:r>
              <a:rPr lang="en-US" dirty="0"/>
              <a:t>In class we will be working on skin, fully draped</a:t>
            </a:r>
          </a:p>
          <a:p>
            <a:pPr marL="342900" indent="-342900">
              <a:spcAft>
                <a:spcPts val="600"/>
              </a:spcAft>
              <a:buClr>
                <a:srgbClr val="05670A"/>
              </a:buClr>
              <a:buFont typeface="Arial" panose="020B0604020202020204" pitchFamily="34" charset="0"/>
              <a:buChar char="•"/>
            </a:pPr>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8024" y="2536112"/>
            <a:ext cx="3312368" cy="2650158"/>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3090344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7698" y="1516142"/>
            <a:ext cx="7834741" cy="369332"/>
          </a:xfrm>
          <a:prstGeom prst="rect">
            <a:avLst/>
          </a:prstGeom>
          <a:solidFill>
            <a:schemeClr val="bg1"/>
          </a:solidFill>
          <a:ln>
            <a:noFill/>
          </a:ln>
        </p:spPr>
        <p:txBody>
          <a:bodyPr wrap="square" rtlCol="0">
            <a:spAutoFit/>
          </a:bodyPr>
          <a:lstStyle/>
          <a:p>
            <a:endParaRPr lang="en-AU" dirty="0"/>
          </a:p>
        </p:txBody>
      </p:sp>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899592" y="6525344"/>
            <a:ext cx="9144000" cy="246221"/>
          </a:xfrm>
          <a:prstGeom prst="rect">
            <a:avLst/>
          </a:prstGeom>
          <a:noFill/>
        </p:spPr>
        <p:txBody>
          <a:bodyPr wrap="square" rtlCol="0">
            <a:spAutoFit/>
          </a:bodyPr>
          <a:lstStyle/>
          <a:p>
            <a:r>
              <a:rPr lang="en-US" sz="1000" i="1" dirty="0">
                <a:solidFill>
                  <a:schemeClr val="accent1">
                    <a:lumMod val="60000"/>
                    <a:lumOff val="40000"/>
                  </a:schemeClr>
                </a:solidFill>
              </a:rPr>
              <a:t>Hand out wash hands procedure</a:t>
            </a:r>
          </a:p>
        </p:txBody>
      </p:sp>
      <p:pic>
        <p:nvPicPr>
          <p:cNvPr id="7" name="Picture 6"/>
          <p:cNvPicPr>
            <a:picLocks noChangeAspect="1"/>
          </p:cNvPicPr>
          <p:nvPr/>
        </p:nvPicPr>
        <p:blipFill rotWithShape="1">
          <a:blip r:embed="rId4"/>
          <a:srcRect l="21256" r="21257" b="44400"/>
          <a:stretch/>
        </p:blipFill>
        <p:spPr>
          <a:xfrm>
            <a:off x="2605123" y="645027"/>
            <a:ext cx="3887072" cy="2114713"/>
          </a:xfrm>
          <a:prstGeom prst="rect">
            <a:avLst/>
          </a:prstGeom>
        </p:spPr>
      </p:pic>
      <p:pic>
        <p:nvPicPr>
          <p:cNvPr id="10" name="Picture 9"/>
          <p:cNvPicPr>
            <a:picLocks noChangeAspect="1"/>
          </p:cNvPicPr>
          <p:nvPr/>
        </p:nvPicPr>
        <p:blipFill rotWithShape="1">
          <a:blip r:embed="rId5"/>
          <a:srcRect l="21604" t="10019" r="21696" b="1783"/>
          <a:stretch/>
        </p:blipFill>
        <p:spPr>
          <a:xfrm>
            <a:off x="2629197" y="2764284"/>
            <a:ext cx="3862998" cy="3380122"/>
          </a:xfrm>
          <a:prstGeom prst="rect">
            <a:avLst/>
          </a:prstGeom>
        </p:spPr>
      </p:pic>
      <p:sp>
        <p:nvSpPr>
          <p:cNvPr id="9" name="Rectangle 8"/>
          <p:cNvSpPr/>
          <p:nvPr/>
        </p:nvSpPr>
        <p:spPr>
          <a:xfrm>
            <a:off x="2019293" y="121807"/>
            <a:ext cx="5191549" cy="523220"/>
          </a:xfrm>
          <a:prstGeom prst="rect">
            <a:avLst/>
          </a:prstGeom>
        </p:spPr>
        <p:txBody>
          <a:bodyPr wrap="none">
            <a:spAutoFit/>
          </a:bodyPr>
          <a:lstStyle/>
          <a:p>
            <a:r>
              <a:rPr lang="en-US" sz="2800" spc="300" dirty="0"/>
              <a:t>Revision - Infection Control</a:t>
            </a:r>
            <a:endParaRPr lang="en-AU" sz="2800" dirty="0"/>
          </a:p>
        </p:txBody>
      </p:sp>
    </p:spTree>
    <p:extLst>
      <p:ext uri="{BB962C8B-B14F-4D97-AF65-F5344CB8AC3E}">
        <p14:creationId xmlns:p14="http://schemas.microsoft.com/office/powerpoint/2010/main" val="3701093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Revision </a:t>
            </a:r>
            <a:br>
              <a:rPr lang="en-US" sz="3200" dirty="0"/>
            </a:br>
            <a:r>
              <a:rPr lang="en-US" sz="2800" spc="300" dirty="0">
                <a:solidFill>
                  <a:schemeClr val="tx1"/>
                </a:solidFill>
              </a:rPr>
              <a:t>Professional Draping</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99592" y="2700812"/>
            <a:ext cx="3123784" cy="2492990"/>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dirty="0"/>
              <a:t>Bra left on</a:t>
            </a:r>
          </a:p>
          <a:p>
            <a:pPr marL="342900" indent="-342900">
              <a:spcAft>
                <a:spcPts val="600"/>
              </a:spcAft>
              <a:buClr>
                <a:srgbClr val="05670A"/>
              </a:buClr>
              <a:buFont typeface="Arial" panose="020B0604020202020204" pitchFamily="34" charset="0"/>
              <a:buChar char="•"/>
            </a:pPr>
            <a:r>
              <a:rPr lang="en-US" dirty="0"/>
              <a:t>Only uncover area needed</a:t>
            </a:r>
          </a:p>
          <a:p>
            <a:pPr marL="342900" indent="-342900">
              <a:spcAft>
                <a:spcPts val="600"/>
              </a:spcAft>
              <a:buClr>
                <a:srgbClr val="05670A"/>
              </a:buClr>
              <a:buFont typeface="Arial" panose="020B0604020202020204" pitchFamily="34" charset="0"/>
              <a:buChar char="•"/>
            </a:pPr>
            <a:r>
              <a:rPr lang="en-US" dirty="0"/>
              <a:t>Full cover elsewhere</a:t>
            </a:r>
          </a:p>
          <a:p>
            <a:pPr marL="342900" indent="-342900">
              <a:spcAft>
                <a:spcPts val="600"/>
              </a:spcAft>
              <a:buClr>
                <a:srgbClr val="05670A"/>
              </a:buClr>
              <a:buFont typeface="Arial" panose="020B0604020202020204" pitchFamily="34" charset="0"/>
              <a:buChar char="•"/>
            </a:pPr>
            <a:r>
              <a:rPr lang="en-US" dirty="0"/>
              <a:t>May need 2 top sheets</a:t>
            </a:r>
          </a:p>
          <a:p>
            <a:pPr marL="342900" indent="-342900">
              <a:spcAft>
                <a:spcPts val="600"/>
              </a:spcAft>
              <a:buClr>
                <a:srgbClr val="05670A"/>
              </a:buClr>
              <a:buFont typeface="Arial" panose="020B0604020202020204" pitchFamily="34" charset="0"/>
              <a:buChar char="•"/>
            </a:pPr>
            <a:r>
              <a:rPr lang="en-US" dirty="0"/>
              <a:t>Underwear always covered</a:t>
            </a:r>
          </a:p>
          <a:p>
            <a:pPr marL="342900" indent="-342900">
              <a:spcAft>
                <a:spcPts val="600"/>
              </a:spcAft>
              <a:buClr>
                <a:srgbClr val="05670A"/>
              </a:buClr>
              <a:buFont typeface="Arial" panose="020B0604020202020204" pitchFamily="34" charset="0"/>
              <a:buChar char="•"/>
            </a:pPr>
            <a:r>
              <a:rPr lang="en-US" dirty="0"/>
              <a:t>Safe and secure </a:t>
            </a:r>
          </a:p>
          <a:p>
            <a:pPr>
              <a:spcAft>
                <a:spcPts val="600"/>
              </a:spcAft>
              <a:buClr>
                <a:srgbClr val="05670A"/>
              </a:buClr>
            </a:pPr>
            <a:endParaRPr lang="en-US" dirty="0"/>
          </a:p>
        </p:txBody>
      </p:sp>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572000" y="2529431"/>
            <a:ext cx="3515883" cy="2636912"/>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580615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Revision</a:t>
            </a:r>
            <a:br>
              <a:rPr lang="en-US" sz="3200" dirty="0"/>
            </a:br>
            <a:r>
              <a:rPr lang="en-US" sz="2800" spc="300" dirty="0"/>
              <a:t>Make the Move        </a:t>
            </a:r>
            <a:r>
              <a:rPr lang="en-US" sz="2800" spc="300" dirty="0">
                <a:solidFill>
                  <a:schemeClr val="tx1"/>
                </a:solidFill>
              </a:rPr>
              <a:t>page 1.2</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031353" y="2132856"/>
            <a:ext cx="5196831" cy="3247043"/>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dirty="0">
                <a:solidFill>
                  <a:schemeClr val="tx1">
                    <a:lumMod val="75000"/>
                    <a:lumOff val="25000"/>
                  </a:schemeClr>
                </a:solidFill>
              </a:rPr>
              <a:t>Each Bowen move requires its own pressure, challenge and speed, depending on where it is on the body and the sensitivity of the client. </a:t>
            </a:r>
          </a:p>
          <a:p>
            <a:pPr marL="342900" indent="-342900">
              <a:spcAft>
                <a:spcPts val="600"/>
              </a:spcAft>
              <a:buClr>
                <a:srgbClr val="05670A"/>
              </a:buClr>
              <a:buFont typeface="Arial" panose="020B0604020202020204" pitchFamily="34" charset="0"/>
              <a:buChar char="•"/>
            </a:pPr>
            <a:r>
              <a:rPr lang="en-US" dirty="0">
                <a:solidFill>
                  <a:schemeClr val="tx1">
                    <a:lumMod val="75000"/>
                    <a:lumOff val="25000"/>
                  </a:schemeClr>
                </a:solidFill>
              </a:rPr>
              <a:t>Use firm enough pressure to stimulate the receptors within the structure being addressed, without causing pain or discomfort. </a:t>
            </a:r>
          </a:p>
          <a:p>
            <a:pPr marL="342900" indent="-342900">
              <a:spcAft>
                <a:spcPts val="600"/>
              </a:spcAft>
              <a:buClr>
                <a:srgbClr val="05670A"/>
              </a:buClr>
              <a:buFont typeface="Arial" panose="020B0604020202020204" pitchFamily="34" charset="0"/>
              <a:buChar char="•"/>
            </a:pPr>
            <a:r>
              <a:rPr lang="en-US" dirty="0">
                <a:solidFill>
                  <a:schemeClr val="tx1">
                    <a:lumMod val="75000"/>
                    <a:lumOff val="25000"/>
                  </a:schemeClr>
                </a:solidFill>
              </a:rPr>
              <a:t>Steam Roller </a:t>
            </a:r>
            <a:r>
              <a:rPr lang="en-US" dirty="0">
                <a:solidFill>
                  <a:srgbClr val="FF0000"/>
                </a:solidFill>
              </a:rPr>
              <a:t>OK</a:t>
            </a:r>
          </a:p>
          <a:p>
            <a:pPr marL="342900" indent="-342900">
              <a:spcAft>
                <a:spcPts val="600"/>
              </a:spcAft>
              <a:buClr>
                <a:srgbClr val="05670A"/>
              </a:buClr>
              <a:buFont typeface="Arial" panose="020B0604020202020204" pitchFamily="34" charset="0"/>
              <a:buChar char="•"/>
            </a:pPr>
            <a:r>
              <a:rPr lang="en-US" dirty="0">
                <a:solidFill>
                  <a:schemeClr val="tx1">
                    <a:lumMod val="75000"/>
                    <a:lumOff val="25000"/>
                  </a:schemeClr>
                </a:solidFill>
              </a:rPr>
              <a:t>Rolling pin </a:t>
            </a:r>
            <a:r>
              <a:rPr lang="en-US" dirty="0">
                <a:solidFill>
                  <a:srgbClr val="FF0000"/>
                </a:solidFill>
              </a:rPr>
              <a:t>OK</a:t>
            </a:r>
          </a:p>
          <a:p>
            <a:pPr marL="342900" indent="-342900">
              <a:spcAft>
                <a:spcPts val="600"/>
              </a:spcAft>
              <a:buClr>
                <a:srgbClr val="05670A"/>
              </a:buClr>
              <a:buFont typeface="Arial" panose="020B0604020202020204" pitchFamily="34" charset="0"/>
              <a:buChar char="•"/>
            </a:pPr>
            <a:r>
              <a:rPr lang="en-US" dirty="0">
                <a:solidFill>
                  <a:schemeClr val="tx1">
                    <a:lumMod val="75000"/>
                    <a:lumOff val="25000"/>
                  </a:schemeClr>
                </a:solidFill>
              </a:rPr>
              <a:t>Fingerprint roll </a:t>
            </a:r>
            <a:r>
              <a:rPr lang="en-US" dirty="0">
                <a:solidFill>
                  <a:srgbClr val="FF0000"/>
                </a:solidFill>
              </a:rPr>
              <a:t>OK</a:t>
            </a:r>
          </a:p>
          <a:p>
            <a:pPr marL="342900" indent="-342900">
              <a:spcAft>
                <a:spcPts val="600"/>
              </a:spcAft>
              <a:buClr>
                <a:srgbClr val="05670A"/>
              </a:buClr>
              <a:buFont typeface="Arial" panose="020B0604020202020204" pitchFamily="34" charset="0"/>
              <a:buChar char="•"/>
            </a:pPr>
            <a:r>
              <a:rPr lang="en-US" dirty="0">
                <a:solidFill>
                  <a:srgbClr val="FF0000"/>
                </a:solidFill>
              </a:rPr>
              <a:t>NOT</a:t>
            </a:r>
            <a:r>
              <a:rPr lang="en-US" dirty="0">
                <a:solidFill>
                  <a:schemeClr val="tx1">
                    <a:lumMod val="75000"/>
                    <a:lumOff val="25000"/>
                  </a:schemeClr>
                </a:solidFill>
              </a:rPr>
              <a:t> Bulldozer shove</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2279" y="2473289"/>
            <a:ext cx="926069" cy="1348542"/>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6056" y="4684698"/>
            <a:ext cx="3047220" cy="990346"/>
          </a:xfrm>
          <a:prstGeom prst="rect">
            <a:avLst/>
          </a:prstGeom>
        </p:spPr>
      </p:pic>
    </p:spTree>
    <p:extLst>
      <p:ext uri="{BB962C8B-B14F-4D97-AF65-F5344CB8AC3E}">
        <p14:creationId xmlns:p14="http://schemas.microsoft.com/office/powerpoint/2010/main" val="2856838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Re-demonstrate and practice</a:t>
            </a:r>
            <a:br>
              <a:rPr lang="en-US" sz="3200" dirty="0"/>
            </a:br>
            <a:r>
              <a:rPr lang="en-US" sz="2800" spc="300" dirty="0">
                <a:solidFill>
                  <a:schemeClr val="tx1"/>
                </a:solidFill>
              </a:rPr>
              <a:t>Kidney 	               page 1.17</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0" name="Picture 9"/>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p:blipFill>
        <p:spPr>
          <a:xfrm>
            <a:off x="2582608" y="1838521"/>
            <a:ext cx="1963813" cy="2705980"/>
          </a:xfrm>
          <a:prstGeom prst="rect">
            <a:avLst/>
          </a:prstGeom>
        </p:spPr>
      </p:pic>
      <p:pic>
        <p:nvPicPr>
          <p:cNvPr id="4" name="Picture 3"/>
          <p:cNvPicPr>
            <a:picLocks noChangeAspect="1"/>
          </p:cNvPicPr>
          <p:nvPr/>
        </p:nvPicPr>
        <p:blipFill rotWithShape="1">
          <a:blip r:embed="rId7"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l="10690" t="7377" b="31708"/>
          <a:stretch/>
        </p:blipFill>
        <p:spPr>
          <a:xfrm>
            <a:off x="2985084" y="4572942"/>
            <a:ext cx="1802940" cy="1491349"/>
          </a:xfrm>
          <a:prstGeom prst="rect">
            <a:avLst/>
          </a:prstGeom>
        </p:spPr>
      </p:pic>
      <p:pic>
        <p:nvPicPr>
          <p:cNvPr id="11" name="Picture 10"/>
          <p:cNvPicPr>
            <a:picLocks noChangeAspect="1"/>
          </p:cNvPicPr>
          <p:nvPr/>
        </p:nvPicPr>
        <p:blipFill rotWithShape="1">
          <a:blip r:embed="rId9"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t="33986"/>
          <a:stretch/>
        </p:blipFill>
        <p:spPr>
          <a:xfrm>
            <a:off x="6951454" y="4521103"/>
            <a:ext cx="2016054" cy="1274244"/>
          </a:xfrm>
          <a:prstGeom prst="rect">
            <a:avLst/>
          </a:prstGeom>
        </p:spPr>
      </p:pic>
      <p:sp>
        <p:nvSpPr>
          <p:cNvPr id="12" name="TextBox 11"/>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3" name="Picture 1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229363" y="5855866"/>
            <a:ext cx="1600772" cy="313194"/>
          </a:xfrm>
          <a:prstGeom prst="rect">
            <a:avLst/>
          </a:prstGeom>
        </p:spPr>
      </p:pic>
      <p:sp>
        <p:nvSpPr>
          <p:cNvPr id="14" name="Content Placeholder 2"/>
          <p:cNvSpPr>
            <a:spLocks noGrp="1"/>
          </p:cNvSpPr>
          <p:nvPr>
            <p:ph sz="quarter" idx="4294967295"/>
          </p:nvPr>
        </p:nvSpPr>
        <p:spPr>
          <a:xfrm>
            <a:off x="261044" y="2644677"/>
            <a:ext cx="2325564" cy="3352239"/>
          </a:xfrm>
          <a:prstGeom prst="rect">
            <a:avLst/>
          </a:prstGeom>
        </p:spPr>
        <p:txBody>
          <a:bodyPr>
            <a:normAutofit/>
          </a:bodyPr>
          <a:lstStyle/>
          <a:p>
            <a:pPr lvl="1">
              <a:buFont typeface="Arial" panose="020B0604020202020204" pitchFamily="34" charset="0"/>
              <a:buChar char="•"/>
            </a:pPr>
            <a:r>
              <a:rPr lang="en-US" sz="1400" dirty="0"/>
              <a:t>Indications for use </a:t>
            </a:r>
          </a:p>
          <a:p>
            <a:pPr lvl="1">
              <a:buFont typeface="Arial" panose="020B0604020202020204" pitchFamily="34" charset="0"/>
              <a:buChar char="•"/>
            </a:pPr>
            <a:r>
              <a:rPr lang="en-US" sz="1400" dirty="0"/>
              <a:t>Prerequisites </a:t>
            </a:r>
          </a:p>
          <a:p>
            <a:pPr lvl="1">
              <a:buFont typeface="Arial" panose="020B0604020202020204" pitchFamily="34" charset="0"/>
              <a:buChar char="•"/>
            </a:pPr>
            <a:r>
              <a:rPr lang="en-US" sz="1400" dirty="0"/>
              <a:t>3 types of assessment</a:t>
            </a:r>
          </a:p>
          <a:p>
            <a:pPr lvl="1">
              <a:buFont typeface="Arial" panose="020B0604020202020204" pitchFamily="34" charset="0"/>
              <a:buChar char="•"/>
            </a:pPr>
            <a:r>
              <a:rPr lang="en-US" sz="1400" dirty="0"/>
              <a:t>Work better side first</a:t>
            </a:r>
          </a:p>
          <a:p>
            <a:pPr lvl="1">
              <a:buFont typeface="Arial" panose="020B0604020202020204" pitchFamily="34" charset="0"/>
              <a:buChar char="•"/>
            </a:pPr>
            <a:r>
              <a:rPr lang="en-US" sz="1400" dirty="0"/>
              <a:t>Leg lock</a:t>
            </a:r>
          </a:p>
          <a:p>
            <a:pPr lvl="1">
              <a:buFont typeface="Arial" panose="020B0604020202020204" pitchFamily="34" charset="0"/>
              <a:buChar char="•"/>
            </a:pPr>
            <a:r>
              <a:rPr lang="en-US" sz="1400" dirty="0"/>
              <a:t>Work across the body on opposite side</a:t>
            </a:r>
          </a:p>
          <a:p>
            <a:pPr lvl="1">
              <a:buFont typeface="Arial" panose="020B0604020202020204" pitchFamily="34" charset="0"/>
              <a:buChar char="•"/>
            </a:pPr>
            <a:r>
              <a:rPr lang="en-US" sz="1400" dirty="0"/>
              <a:t>You, the face and the foot on same side</a:t>
            </a:r>
          </a:p>
          <a:p>
            <a:pPr lvl="1">
              <a:buFont typeface="Arial" panose="020B0604020202020204" pitchFamily="34" charset="0"/>
              <a:buChar char="•"/>
            </a:pPr>
            <a:r>
              <a:rPr lang="en-US" sz="1400" dirty="0"/>
              <a:t>Recommendation </a:t>
            </a:r>
          </a:p>
          <a:p>
            <a:endParaRPr lang="en-US" dirty="0"/>
          </a:p>
          <a:p>
            <a:endParaRPr lang="en-US" dirty="0"/>
          </a:p>
        </p:txBody>
      </p:sp>
      <p:pic>
        <p:nvPicPr>
          <p:cNvPr id="15" name="Picture 14"/>
          <p:cNvPicPr>
            <a:picLocks noChangeAspect="1"/>
          </p:cNvPicPr>
          <p:nvPr/>
        </p:nvPicPr>
        <p:blipFill rotWithShape="1">
          <a:blip r:embed="rId11" cstate="print">
            <a:extLst>
              <a:ext uri="{28A0092B-C50C-407E-A947-70E740481C1C}">
                <a14:useLocalDpi xmlns:a14="http://schemas.microsoft.com/office/drawing/2010/main"/>
              </a:ext>
            </a:extLst>
          </a:blip>
          <a:srcRect t="27310"/>
          <a:stretch/>
        </p:blipFill>
        <p:spPr>
          <a:xfrm>
            <a:off x="5338102" y="4725144"/>
            <a:ext cx="1256210" cy="1359211"/>
          </a:xfrm>
          <a:prstGeom prst="rect">
            <a:avLst/>
          </a:prstGeom>
        </p:spPr>
      </p:pic>
      <p:sp>
        <p:nvSpPr>
          <p:cNvPr id="16" name="TextBox 15"/>
          <p:cNvSpPr txBox="1"/>
          <p:nvPr/>
        </p:nvSpPr>
        <p:spPr>
          <a:xfrm>
            <a:off x="5592784" y="6086876"/>
            <a:ext cx="1001528" cy="246221"/>
          </a:xfrm>
          <a:prstGeom prst="rect">
            <a:avLst/>
          </a:prstGeom>
          <a:solidFill>
            <a:srgbClr val="FFFFFF">
              <a:alpha val="54118"/>
            </a:srgbClr>
          </a:solidFill>
        </p:spPr>
        <p:txBody>
          <a:bodyPr wrap="square" rtlCol="0">
            <a:spAutoFit/>
          </a:bodyPr>
          <a:lstStyle/>
          <a:p>
            <a:r>
              <a:rPr lang="en-AU" sz="1000" dirty="0">
                <a:solidFill>
                  <a:srgbClr val="0070C0"/>
                </a:solidFill>
              </a:rPr>
              <a:t>Erector spinae</a:t>
            </a:r>
          </a:p>
        </p:txBody>
      </p:sp>
      <p:pic>
        <p:nvPicPr>
          <p:cNvPr id="17" name="Picture 16"/>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p:blipFill>
        <p:spPr>
          <a:xfrm flipH="1">
            <a:off x="7035819" y="1829128"/>
            <a:ext cx="1931689" cy="2661716"/>
          </a:xfrm>
          <a:prstGeom prst="rect">
            <a:avLst/>
          </a:prstGeom>
        </p:spPr>
      </p:pic>
      <p:sp>
        <p:nvSpPr>
          <p:cNvPr id="19" name="TextBox 18"/>
          <p:cNvSpPr txBox="1"/>
          <p:nvPr/>
        </p:nvSpPr>
        <p:spPr>
          <a:xfrm>
            <a:off x="2483768" y="3113784"/>
            <a:ext cx="956201" cy="400110"/>
          </a:xfrm>
          <a:prstGeom prst="rect">
            <a:avLst/>
          </a:prstGeom>
          <a:solidFill>
            <a:srgbClr val="FFFFFF"/>
          </a:solidFill>
        </p:spPr>
        <p:txBody>
          <a:bodyPr wrap="square" rtlCol="0">
            <a:spAutoFit/>
          </a:bodyPr>
          <a:lstStyle/>
          <a:p>
            <a:r>
              <a:rPr lang="en-AU" sz="1000" dirty="0"/>
              <a:t>Stand at this side</a:t>
            </a:r>
          </a:p>
        </p:txBody>
      </p:sp>
      <p:sp>
        <p:nvSpPr>
          <p:cNvPr id="20" name="TextBox 19"/>
          <p:cNvSpPr txBox="1"/>
          <p:nvPr/>
        </p:nvSpPr>
        <p:spPr>
          <a:xfrm>
            <a:off x="8152303" y="3093201"/>
            <a:ext cx="956201" cy="400110"/>
          </a:xfrm>
          <a:prstGeom prst="rect">
            <a:avLst/>
          </a:prstGeom>
          <a:solidFill>
            <a:srgbClr val="FFFFFF"/>
          </a:solidFill>
        </p:spPr>
        <p:txBody>
          <a:bodyPr wrap="square" rtlCol="0">
            <a:spAutoFit/>
          </a:bodyPr>
          <a:lstStyle/>
          <a:p>
            <a:r>
              <a:rPr lang="en-AU" sz="1000" dirty="0"/>
              <a:t>Stand at this side</a:t>
            </a:r>
          </a:p>
        </p:txBody>
      </p:sp>
      <p:pic>
        <p:nvPicPr>
          <p:cNvPr id="5" name="Picture 4"/>
          <p:cNvPicPr>
            <a:picLocks noChangeAspect="1"/>
          </p:cNvPicPr>
          <p:nvPr/>
        </p:nvPicPr>
        <p:blipFill rotWithShape="1">
          <a:blip r:embed="rId12"/>
          <a:srcRect r="9425" b="5761"/>
          <a:stretch/>
        </p:blipFill>
        <p:spPr>
          <a:xfrm rot="5400000" flipH="1">
            <a:off x="4866312" y="2220015"/>
            <a:ext cx="2088233" cy="1445754"/>
          </a:xfrm>
          <a:prstGeom prst="rect">
            <a:avLst/>
          </a:prstGeom>
          <a:ln>
            <a:noFill/>
          </a:ln>
          <a:effectLst>
            <a:softEdge rad="112500"/>
          </a:effectLst>
        </p:spPr>
      </p:pic>
      <p:pic>
        <p:nvPicPr>
          <p:cNvPr id="21" name="Picture 20"/>
          <p:cNvPicPr/>
          <p:nvPr/>
        </p:nvPicPr>
        <p:blipFill rotWithShape="1">
          <a:blip r:embed="rId13" cstate="print">
            <a:extLst>
              <a:ext uri="{28A0092B-C50C-407E-A947-70E740481C1C}">
                <a14:useLocalDpi xmlns:a14="http://schemas.microsoft.com/office/drawing/2010/main"/>
              </a:ext>
            </a:extLst>
          </a:blip>
          <a:srcRect/>
          <a:stretch/>
        </p:blipFill>
        <p:spPr bwMode="auto">
          <a:xfrm>
            <a:off x="5004048" y="3988458"/>
            <a:ext cx="1967414" cy="6646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6016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Re- demonstrate and practice</a:t>
            </a:r>
            <a:br>
              <a:rPr lang="en-US" sz="3200" dirty="0"/>
            </a:br>
            <a:r>
              <a:rPr lang="en-US" sz="2800" spc="300" dirty="0">
                <a:solidFill>
                  <a:schemeClr val="tx1"/>
                </a:solidFill>
              </a:rPr>
              <a:t>BRM 3 	Neck      page 1.12</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5" cstate="print">
            <a:extLst>
              <a:ext uri="{28A0092B-C50C-407E-A947-70E740481C1C}">
                <a14:useLocalDpi xmlns:a14="http://schemas.microsoft.com/office/drawing/2010/main"/>
              </a:ext>
            </a:extLst>
          </a:blip>
          <a:srcRect t="9045" b="14303"/>
          <a:stretch/>
        </p:blipFill>
        <p:spPr bwMode="auto">
          <a:xfrm>
            <a:off x="154859" y="4436543"/>
            <a:ext cx="2155445" cy="1145611"/>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22793" y="2388784"/>
            <a:ext cx="1889070" cy="1326368"/>
          </a:xfrm>
          <a:prstGeom prst="rect">
            <a:avLst/>
          </a:prstGeom>
        </p:spPr>
      </p:pic>
      <p:pic>
        <p:nvPicPr>
          <p:cNvPr id="12" name="Picture 11"/>
          <p:cNvPicPr/>
          <p:nvPr/>
        </p:nvPicPr>
        <p:blipFill rotWithShape="1">
          <a:blip r:embed="rId7" cstate="screen">
            <a:extLst>
              <a:ext uri="{28A0092B-C50C-407E-A947-70E740481C1C}">
                <a14:useLocalDpi xmlns:a14="http://schemas.microsoft.com/office/drawing/2010/main"/>
              </a:ext>
            </a:extLst>
          </a:blip>
          <a:srcRect/>
          <a:stretch/>
        </p:blipFill>
        <p:spPr bwMode="auto">
          <a:xfrm>
            <a:off x="2546374" y="4436544"/>
            <a:ext cx="1891778" cy="1145611"/>
          </a:xfrm>
          <a:prstGeom prst="rect">
            <a:avLst/>
          </a:prstGeom>
          <a:ln>
            <a:noFill/>
          </a:ln>
          <a:extLst>
            <a:ext uri="{53640926-AAD7-44D8-BBD7-CCE9431645EC}">
              <a14:shadowObscured xmlns:a14="http://schemas.microsoft.com/office/drawing/2010/main"/>
            </a:ext>
          </a:extLst>
        </p:spPr>
      </p:pic>
      <p:pic>
        <p:nvPicPr>
          <p:cNvPr id="4" name="Picture 3"/>
          <p:cNvPicPr>
            <a:picLocks noChangeAspect="1"/>
          </p:cNvPicPr>
          <p:nvPr/>
        </p:nvPicPr>
        <p:blipFill rotWithShape="1">
          <a:blip r:embed="rId8" cstate="email">
            <a:extLst>
              <a:ext uri="{28A0092B-C50C-407E-A947-70E740481C1C}">
                <a14:useLocalDpi xmlns:a14="http://schemas.microsoft.com/office/drawing/2010/main"/>
              </a:ext>
            </a:extLst>
          </a:blip>
          <a:srcRect b="51113"/>
          <a:stretch/>
        </p:blipFill>
        <p:spPr>
          <a:xfrm>
            <a:off x="2347933" y="2033906"/>
            <a:ext cx="2011850" cy="1590388"/>
          </a:xfrm>
          <a:prstGeom prst="rect">
            <a:avLst/>
          </a:prstGeom>
        </p:spPr>
      </p:pic>
      <p:sp>
        <p:nvSpPr>
          <p:cNvPr id="16" name="TextBox 15"/>
          <p:cNvSpPr txBox="1"/>
          <p:nvPr/>
        </p:nvSpPr>
        <p:spPr>
          <a:xfrm>
            <a:off x="221533" y="6487962"/>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7" name="Picture 16"/>
          <p:cNvPicPr/>
          <p:nvPr/>
        </p:nvPicPr>
        <p:blipFill rotWithShape="1">
          <a:blip r:embed="rId9" cstate="screen">
            <a:extLst>
              <a:ext uri="{28A0092B-C50C-407E-A947-70E740481C1C}">
                <a14:useLocalDpi xmlns:a14="http://schemas.microsoft.com/office/drawing/2010/main"/>
              </a:ext>
            </a:extLst>
          </a:blip>
          <a:srcRect/>
          <a:stretch/>
        </p:blipFill>
        <p:spPr bwMode="auto">
          <a:xfrm>
            <a:off x="4745628" y="4436544"/>
            <a:ext cx="1891779" cy="1145611"/>
          </a:xfrm>
          <a:prstGeom prst="rect">
            <a:avLst/>
          </a:prstGeom>
          <a:ln>
            <a:noFill/>
          </a:ln>
          <a:extLst>
            <a:ext uri="{53640926-AAD7-44D8-BBD7-CCE9431645EC}">
              <a14:shadowObscured xmlns:a14="http://schemas.microsoft.com/office/drawing/2010/main"/>
            </a:ext>
          </a:extLst>
        </p:spPr>
      </p:pic>
      <p:pic>
        <p:nvPicPr>
          <p:cNvPr id="18" name="Picture 17"/>
          <p:cNvPicPr>
            <a:picLocks noChangeAspect="1"/>
          </p:cNvPicPr>
          <p:nvPr/>
        </p:nvPicPr>
        <p:blipFill rotWithShape="1">
          <a:blip r:embed="rId10" cstate="email">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a:ext>
            </a:extLst>
          </a:blip>
          <a:srcRect b="46024"/>
          <a:stretch/>
        </p:blipFill>
        <p:spPr>
          <a:xfrm>
            <a:off x="4642698" y="2094968"/>
            <a:ext cx="1994710" cy="1582048"/>
          </a:xfrm>
          <a:prstGeom prst="rect">
            <a:avLst/>
          </a:prstGeom>
        </p:spPr>
      </p:pic>
      <p:pic>
        <p:nvPicPr>
          <p:cNvPr id="19" name="Picture 18"/>
          <p:cNvPicPr>
            <a:picLocks noChangeAspect="1"/>
          </p:cNvPicPr>
          <p:nvPr/>
        </p:nvPicPr>
        <p:blipFill rotWithShape="1">
          <a:blip r:embed="rId12" cstate="email">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a:ext>
            </a:extLst>
          </a:blip>
          <a:srcRect b="42966"/>
          <a:stretch/>
        </p:blipFill>
        <p:spPr>
          <a:xfrm>
            <a:off x="6873478" y="2205776"/>
            <a:ext cx="1833694" cy="1416230"/>
          </a:xfrm>
          <a:prstGeom prst="rect">
            <a:avLst/>
          </a:prstGeom>
        </p:spPr>
      </p:pic>
      <p:pic>
        <p:nvPicPr>
          <p:cNvPr id="20" name="Picture 19"/>
          <p:cNvPicPr/>
          <p:nvPr/>
        </p:nvPicPr>
        <p:blipFill rotWithShape="1">
          <a:blip r:embed="rId14" cstate="screen">
            <a:extLst>
              <a:ext uri="{28A0092B-C50C-407E-A947-70E740481C1C}">
                <a14:useLocalDpi xmlns:a14="http://schemas.microsoft.com/office/drawing/2010/main"/>
              </a:ext>
            </a:extLst>
          </a:blip>
          <a:srcRect/>
          <a:stretch/>
        </p:blipFill>
        <p:spPr bwMode="auto">
          <a:xfrm>
            <a:off x="6873477" y="4436544"/>
            <a:ext cx="1902293" cy="1145611"/>
          </a:xfrm>
          <a:prstGeom prst="rect">
            <a:avLst/>
          </a:prstGeom>
          <a:ln>
            <a:noFill/>
          </a:ln>
          <a:extLst>
            <a:ext uri="{53640926-AAD7-44D8-BBD7-CCE9431645EC}">
              <a14:shadowObscured xmlns:a14="http://schemas.microsoft.com/office/drawing/2010/main"/>
            </a:ext>
          </a:extLst>
        </p:spPr>
      </p:pic>
      <p:sp>
        <p:nvSpPr>
          <p:cNvPr id="23" name="TextBox 22"/>
          <p:cNvSpPr txBox="1"/>
          <p:nvPr/>
        </p:nvSpPr>
        <p:spPr>
          <a:xfrm>
            <a:off x="683568" y="5681219"/>
            <a:ext cx="1368152" cy="461665"/>
          </a:xfrm>
          <a:prstGeom prst="rect">
            <a:avLst/>
          </a:prstGeom>
          <a:solidFill>
            <a:srgbClr val="FFFFFF">
              <a:alpha val="54118"/>
            </a:srgbClr>
          </a:solidFill>
        </p:spPr>
        <p:txBody>
          <a:bodyPr wrap="square" rtlCol="0">
            <a:spAutoFit/>
          </a:bodyPr>
          <a:lstStyle/>
          <a:p>
            <a:r>
              <a:rPr lang="en-AU" sz="1200" dirty="0">
                <a:solidFill>
                  <a:srgbClr val="0070C0"/>
                </a:solidFill>
              </a:rPr>
              <a:t>Posterior and middle </a:t>
            </a:r>
            <a:r>
              <a:rPr lang="en-AU" sz="1200" dirty="0" err="1">
                <a:solidFill>
                  <a:srgbClr val="0070C0"/>
                </a:solidFill>
              </a:rPr>
              <a:t>Scalenes</a:t>
            </a:r>
            <a:endParaRPr lang="en-AU" sz="1200" dirty="0">
              <a:solidFill>
                <a:srgbClr val="0070C0"/>
              </a:solidFill>
            </a:endParaRPr>
          </a:p>
        </p:txBody>
      </p:sp>
      <p:sp>
        <p:nvSpPr>
          <p:cNvPr id="24" name="TextBox 23"/>
          <p:cNvSpPr txBox="1"/>
          <p:nvPr/>
        </p:nvSpPr>
        <p:spPr>
          <a:xfrm>
            <a:off x="5361409" y="5659111"/>
            <a:ext cx="1001528" cy="276999"/>
          </a:xfrm>
          <a:prstGeom prst="rect">
            <a:avLst/>
          </a:prstGeom>
          <a:solidFill>
            <a:srgbClr val="FFFFFF">
              <a:alpha val="54118"/>
            </a:srgbClr>
          </a:solidFill>
        </p:spPr>
        <p:txBody>
          <a:bodyPr wrap="square" rtlCol="0">
            <a:spAutoFit/>
          </a:bodyPr>
          <a:lstStyle/>
          <a:p>
            <a:r>
              <a:rPr lang="en-AU" sz="1200" dirty="0">
                <a:solidFill>
                  <a:srgbClr val="0070C0"/>
                </a:solidFill>
              </a:rPr>
              <a:t>Trapezius</a:t>
            </a:r>
          </a:p>
        </p:txBody>
      </p:sp>
      <p:sp>
        <p:nvSpPr>
          <p:cNvPr id="25" name="TextBox 24"/>
          <p:cNvSpPr txBox="1"/>
          <p:nvPr/>
        </p:nvSpPr>
        <p:spPr>
          <a:xfrm>
            <a:off x="2991499" y="5681219"/>
            <a:ext cx="1001528" cy="461665"/>
          </a:xfrm>
          <a:prstGeom prst="rect">
            <a:avLst/>
          </a:prstGeom>
          <a:solidFill>
            <a:srgbClr val="FFFFFF">
              <a:alpha val="54118"/>
            </a:srgbClr>
          </a:solidFill>
        </p:spPr>
        <p:txBody>
          <a:bodyPr wrap="square" rtlCol="0">
            <a:spAutoFit/>
          </a:bodyPr>
          <a:lstStyle/>
          <a:p>
            <a:r>
              <a:rPr lang="en-AU" sz="1200" dirty="0">
                <a:solidFill>
                  <a:srgbClr val="0070C0"/>
                </a:solidFill>
              </a:rPr>
              <a:t>Semispinalis capitis</a:t>
            </a:r>
          </a:p>
        </p:txBody>
      </p:sp>
      <p:sp>
        <p:nvSpPr>
          <p:cNvPr id="27" name="TextBox 26"/>
          <p:cNvSpPr txBox="1"/>
          <p:nvPr/>
        </p:nvSpPr>
        <p:spPr>
          <a:xfrm>
            <a:off x="7400613" y="5672955"/>
            <a:ext cx="1001528" cy="276999"/>
          </a:xfrm>
          <a:prstGeom prst="rect">
            <a:avLst/>
          </a:prstGeom>
          <a:solidFill>
            <a:srgbClr val="FFFFFF">
              <a:alpha val="54118"/>
            </a:srgbClr>
          </a:solidFill>
        </p:spPr>
        <p:txBody>
          <a:bodyPr wrap="square" rtlCol="0">
            <a:spAutoFit/>
          </a:bodyPr>
          <a:lstStyle/>
          <a:p>
            <a:r>
              <a:rPr lang="en-AU" sz="1200" dirty="0">
                <a:solidFill>
                  <a:srgbClr val="0070C0"/>
                </a:solidFill>
              </a:rPr>
              <a:t>Trapezius</a:t>
            </a:r>
          </a:p>
        </p:txBody>
      </p:sp>
      <p:pic>
        <p:nvPicPr>
          <p:cNvPr id="26" name="Picture 25"/>
          <p:cNvPicPr/>
          <p:nvPr/>
        </p:nvPicPr>
        <p:blipFill rotWithShape="1">
          <a:blip r:embed="rId15" cstate="print">
            <a:extLst>
              <a:ext uri="{28A0092B-C50C-407E-A947-70E740481C1C}">
                <a14:useLocalDpi xmlns:a14="http://schemas.microsoft.com/office/drawing/2010/main"/>
              </a:ext>
            </a:extLst>
          </a:blip>
          <a:srcRect/>
          <a:stretch/>
        </p:blipFill>
        <p:spPr bwMode="auto">
          <a:xfrm>
            <a:off x="6727944" y="3824718"/>
            <a:ext cx="2164536" cy="337583"/>
          </a:xfrm>
          <a:prstGeom prst="rect">
            <a:avLst/>
          </a:prstGeom>
          <a:ln>
            <a:noFill/>
          </a:ln>
          <a:extLst>
            <a:ext uri="{53640926-AAD7-44D8-BBD7-CCE9431645EC}">
              <a14:shadowObscured xmlns:a14="http://schemas.microsoft.com/office/drawing/2010/main"/>
            </a:ext>
          </a:extLst>
        </p:spPr>
      </p:pic>
      <p:pic>
        <p:nvPicPr>
          <p:cNvPr id="28" name="Picture 27"/>
          <p:cNvPicPr/>
          <p:nvPr/>
        </p:nvPicPr>
        <p:blipFill rotWithShape="1">
          <a:blip r:embed="rId15" cstate="print">
            <a:extLst>
              <a:ext uri="{28A0092B-C50C-407E-A947-70E740481C1C}">
                <a14:useLocalDpi xmlns:a14="http://schemas.microsoft.com/office/drawing/2010/main"/>
              </a:ext>
            </a:extLst>
          </a:blip>
          <a:srcRect/>
          <a:stretch/>
        </p:blipFill>
        <p:spPr bwMode="auto">
          <a:xfrm>
            <a:off x="4567704" y="3822449"/>
            <a:ext cx="2164536" cy="337583"/>
          </a:xfrm>
          <a:prstGeom prst="rect">
            <a:avLst/>
          </a:prstGeom>
          <a:ln>
            <a:noFill/>
          </a:ln>
          <a:extLst>
            <a:ext uri="{53640926-AAD7-44D8-BBD7-CCE9431645EC}">
              <a14:shadowObscured xmlns:a14="http://schemas.microsoft.com/office/drawing/2010/main"/>
            </a:ext>
          </a:extLst>
        </p:spPr>
      </p:pic>
      <p:pic>
        <p:nvPicPr>
          <p:cNvPr id="29" name="Picture 28"/>
          <p:cNvPicPr/>
          <p:nvPr/>
        </p:nvPicPr>
        <p:blipFill rotWithShape="1">
          <a:blip r:embed="rId15" cstate="print">
            <a:extLst>
              <a:ext uri="{28A0092B-C50C-407E-A947-70E740481C1C}">
                <a14:useLocalDpi xmlns:a14="http://schemas.microsoft.com/office/drawing/2010/main"/>
              </a:ext>
            </a:extLst>
          </a:blip>
          <a:srcRect/>
          <a:stretch/>
        </p:blipFill>
        <p:spPr bwMode="auto">
          <a:xfrm>
            <a:off x="2335456" y="3824718"/>
            <a:ext cx="2164536" cy="3375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9055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dirty="0"/>
              <a:t>Revision 			page 1.15</a:t>
            </a:r>
            <a:br>
              <a:rPr lang="en-US" sz="2600" spc="300" dirty="0"/>
            </a:br>
            <a:r>
              <a:rPr lang="en-US" sz="2600" spc="300" dirty="0"/>
              <a:t>Assist your client to arise</a:t>
            </a:r>
            <a:r>
              <a:rPr lang="en-US" sz="2600" dirty="0"/>
              <a:t>	               </a:t>
            </a:r>
            <a:endParaRPr lang="en-US" sz="2600"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65219" y="2132856"/>
            <a:ext cx="7391401" cy="4008790"/>
          </a:xfrm>
          <a:prstGeom prst="rect">
            <a:avLst/>
          </a:prstGeom>
        </p:spPr>
        <p:txBody>
          <a:bodyPr wrap="square">
            <a:spAutoFit/>
          </a:bodyPr>
          <a:lstStyle/>
          <a:p>
            <a:pPr marL="457200" indent="-457200">
              <a:lnSpc>
                <a:spcPct val="150000"/>
              </a:lnSpc>
              <a:spcAft>
                <a:spcPts val="600"/>
              </a:spcAft>
              <a:buClr>
                <a:srgbClr val="05670A"/>
              </a:buClr>
              <a:buFont typeface="+mj-lt"/>
              <a:buAutoNum type="arabicPeriod"/>
            </a:pPr>
            <a:r>
              <a:rPr lang="en-US" sz="1900" dirty="0"/>
              <a:t>Clients hands behind their lower back, use to push to sit up </a:t>
            </a:r>
          </a:p>
          <a:p>
            <a:pPr marL="457200" indent="-457200">
              <a:lnSpc>
                <a:spcPct val="150000"/>
              </a:lnSpc>
              <a:spcAft>
                <a:spcPts val="600"/>
              </a:spcAft>
              <a:buClr>
                <a:srgbClr val="05670A"/>
              </a:buClr>
              <a:buFont typeface="+mj-lt"/>
              <a:buAutoNum type="arabicPeriod"/>
            </a:pPr>
            <a:r>
              <a:rPr lang="en-US" sz="1900" dirty="0"/>
              <a:t>If can’t do this they can roll to side, then up use arm to lever up</a:t>
            </a:r>
          </a:p>
          <a:p>
            <a:pPr marL="457200" indent="-457200">
              <a:lnSpc>
                <a:spcPct val="150000"/>
              </a:lnSpc>
              <a:spcAft>
                <a:spcPts val="600"/>
              </a:spcAft>
              <a:buClr>
                <a:srgbClr val="05670A"/>
              </a:buClr>
              <a:buFont typeface="+mj-lt"/>
              <a:buAutoNum type="arabicPeriod"/>
            </a:pPr>
            <a:r>
              <a:rPr lang="en-US" sz="1900" dirty="0"/>
              <a:t>Still can’t, they may need assistance leverage like in a hospital </a:t>
            </a:r>
          </a:p>
          <a:p>
            <a:pPr marL="457200" indent="-457200">
              <a:lnSpc>
                <a:spcPct val="150000"/>
              </a:lnSpc>
              <a:spcAft>
                <a:spcPts val="600"/>
              </a:spcAft>
              <a:buClr>
                <a:srgbClr val="05670A"/>
              </a:buClr>
              <a:buFont typeface="+mj-lt"/>
              <a:buAutoNum type="arabicPeriod"/>
            </a:pPr>
            <a:r>
              <a:rPr lang="en-US" sz="1900" dirty="0"/>
              <a:t>Check eyes</a:t>
            </a:r>
          </a:p>
          <a:p>
            <a:pPr marL="457200" indent="-457200">
              <a:lnSpc>
                <a:spcPct val="150000"/>
              </a:lnSpc>
              <a:spcAft>
                <a:spcPts val="600"/>
              </a:spcAft>
              <a:buClr>
                <a:srgbClr val="05670A"/>
              </a:buClr>
              <a:buFont typeface="+mj-lt"/>
              <a:buAutoNum type="arabicPeriod"/>
            </a:pPr>
            <a:r>
              <a:rPr lang="en-US" sz="1900" dirty="0"/>
              <a:t>Ask if dizzy</a:t>
            </a:r>
          </a:p>
          <a:p>
            <a:pPr marL="457200" indent="-457200">
              <a:lnSpc>
                <a:spcPct val="150000"/>
              </a:lnSpc>
              <a:spcAft>
                <a:spcPts val="600"/>
              </a:spcAft>
              <a:buClr>
                <a:srgbClr val="05670A"/>
              </a:buClr>
              <a:buFont typeface="+mj-lt"/>
              <a:buAutoNum type="arabicPeriod"/>
            </a:pPr>
            <a:r>
              <a:rPr lang="en-US" sz="1900" dirty="0"/>
              <a:t>Rest if needed</a:t>
            </a:r>
          </a:p>
          <a:p>
            <a:pPr marL="457200" indent="-457200">
              <a:lnSpc>
                <a:spcPct val="150000"/>
              </a:lnSpc>
              <a:spcAft>
                <a:spcPts val="600"/>
              </a:spcAft>
              <a:buClr>
                <a:srgbClr val="05670A"/>
              </a:buClr>
              <a:buFont typeface="+mj-lt"/>
              <a:buAutoNum type="arabicPeriod"/>
            </a:pPr>
            <a:r>
              <a:rPr lang="en-US" sz="1900" dirty="0"/>
              <a:t>Both feet on floor at the same time to come off table</a:t>
            </a:r>
          </a:p>
          <a:p>
            <a:endParaRPr lang="en-US" sz="2000" dirty="0"/>
          </a:p>
        </p:txBody>
      </p:sp>
    </p:spTree>
    <p:extLst>
      <p:ext uri="{BB962C8B-B14F-4D97-AF65-F5344CB8AC3E}">
        <p14:creationId xmlns:p14="http://schemas.microsoft.com/office/powerpoint/2010/main" val="1060937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Rectangle 7"/>
          <p:cNvSpPr/>
          <p:nvPr/>
        </p:nvSpPr>
        <p:spPr>
          <a:xfrm>
            <a:off x="1510267" y="3573016"/>
            <a:ext cx="7626424" cy="2793072"/>
          </a:xfrm>
          <a:prstGeom prst="rect">
            <a:avLst/>
          </a:prstGeom>
        </p:spPr>
        <p:txBody>
          <a:bodyPr wrap="square">
            <a:spAutoFit/>
          </a:bodyPr>
          <a:lstStyle/>
          <a:p>
            <a:pPr>
              <a:lnSpc>
                <a:spcPct val="150000"/>
              </a:lnSpc>
            </a:pPr>
            <a:r>
              <a:rPr lang="en-AU" sz="1300" dirty="0"/>
              <a:t>2. Define these directions: posterolateral    anteromedial    inferomedial    superolateral</a:t>
            </a:r>
          </a:p>
          <a:p>
            <a:pPr>
              <a:lnSpc>
                <a:spcPct val="150000"/>
              </a:lnSpc>
            </a:pPr>
            <a:r>
              <a:rPr lang="en-AU" sz="1300" dirty="0"/>
              <a:t>3. Describe in detail the process of helping a client up after a session.</a:t>
            </a:r>
          </a:p>
          <a:p>
            <a:pPr>
              <a:lnSpc>
                <a:spcPct val="150000"/>
              </a:lnSpc>
            </a:pPr>
            <a:r>
              <a:rPr lang="en-AU" sz="1300" dirty="0"/>
              <a:t>4. What instructions for self-care might you give a client after a session?</a:t>
            </a:r>
          </a:p>
          <a:p>
            <a:pPr>
              <a:lnSpc>
                <a:spcPct val="150000"/>
              </a:lnSpc>
            </a:pPr>
            <a:r>
              <a:rPr lang="en-AU" sz="1300" dirty="0"/>
              <a:t>5. What are the main muscles addressed in the BRM Lower Back Procedure? </a:t>
            </a:r>
          </a:p>
          <a:p>
            <a:pPr>
              <a:lnSpc>
                <a:spcPct val="150000"/>
              </a:lnSpc>
            </a:pPr>
            <a:r>
              <a:rPr lang="en-AU" sz="1300" dirty="0"/>
              <a:t>6. How would you explain the mandatory waits to your client?</a:t>
            </a:r>
          </a:p>
          <a:p>
            <a:pPr>
              <a:lnSpc>
                <a:spcPct val="150000"/>
              </a:lnSpc>
            </a:pPr>
            <a:r>
              <a:rPr lang="en-AU" sz="1300" dirty="0"/>
              <a:t>7. Which procedures would you use on a client who just needed to relax?</a:t>
            </a:r>
          </a:p>
          <a:p>
            <a:pPr>
              <a:lnSpc>
                <a:spcPct val="150000"/>
              </a:lnSpc>
            </a:pPr>
            <a:r>
              <a:rPr lang="en-AU" sz="1300" dirty="0"/>
              <a:t>8. For which situations would you consider using the Kidney Procedure?</a:t>
            </a:r>
          </a:p>
          <a:p>
            <a:pPr>
              <a:lnSpc>
                <a:spcPct val="150000"/>
              </a:lnSpc>
            </a:pPr>
            <a:r>
              <a:rPr lang="en-AU" sz="1300" dirty="0"/>
              <a:t>9. How long after a first session would you schedule a return visit?</a:t>
            </a:r>
          </a:p>
          <a:p>
            <a:pPr>
              <a:lnSpc>
                <a:spcPct val="150000"/>
              </a:lnSpc>
            </a:pPr>
            <a:r>
              <a:rPr lang="en-AU" sz="1300" dirty="0"/>
              <a:t>10. Describe in your own words the four steps of the Bowen Move</a:t>
            </a:r>
          </a:p>
        </p:txBody>
      </p:sp>
      <p:sp>
        <p:nvSpPr>
          <p:cNvPr id="9" name="Title 1"/>
          <p:cNvSpPr>
            <a:spLocks noGrp="1"/>
          </p:cNvSpPr>
          <p:nvPr>
            <p:ph type="title"/>
          </p:nvPr>
        </p:nvSpPr>
        <p:spPr>
          <a:xfrm>
            <a:off x="2286000" y="457201"/>
            <a:ext cx="6096000" cy="914400"/>
          </a:xfrm>
        </p:spPr>
        <p:txBody>
          <a:bodyPr>
            <a:normAutofit/>
          </a:bodyPr>
          <a:lstStyle/>
          <a:p>
            <a:r>
              <a:rPr lang="en-US" sz="2800" spc="300" dirty="0"/>
              <a:t>Module 1 </a:t>
            </a:r>
            <a:br>
              <a:rPr lang="en-US" sz="2800" spc="300" dirty="0"/>
            </a:br>
            <a:r>
              <a:rPr lang="en-US" sz="2800" dirty="0"/>
              <a:t>Study questions page    1.20             </a:t>
            </a:r>
            <a:endParaRPr lang="en-US" sz="2800" spc="0" dirty="0"/>
          </a:p>
        </p:txBody>
      </p:sp>
      <p:pic>
        <p:nvPicPr>
          <p:cNvPr id="2" name="Picture 1"/>
          <p:cNvPicPr>
            <a:picLocks noChangeAspect="1"/>
          </p:cNvPicPr>
          <p:nvPr/>
        </p:nvPicPr>
        <p:blipFill rotWithShape="1">
          <a:blip r:embed="rId5" cstate="email">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t="3711" b="7237"/>
          <a:stretch/>
        </p:blipFill>
        <p:spPr>
          <a:xfrm>
            <a:off x="1547664" y="1844824"/>
            <a:ext cx="5328592" cy="1728192"/>
          </a:xfrm>
          <a:prstGeom prst="rect">
            <a:avLst/>
          </a:prstGeom>
        </p:spPr>
      </p:pic>
    </p:spTree>
    <p:extLst>
      <p:ext uri="{BB962C8B-B14F-4D97-AF65-F5344CB8AC3E}">
        <p14:creationId xmlns:p14="http://schemas.microsoft.com/office/powerpoint/2010/main" val="3649651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Lunch</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a:picLocks noChangeAspect="1"/>
          </p:cNvPicPr>
          <p:nvPr/>
        </p:nvPicPr>
        <p:blipFill>
          <a:blip r:embed="rId4"/>
          <a:stretch>
            <a:fillRect/>
          </a:stretch>
        </p:blipFill>
        <p:spPr>
          <a:xfrm>
            <a:off x="2675789" y="2492896"/>
            <a:ext cx="4032448" cy="3024336"/>
          </a:xfrm>
          <a:prstGeom prst="roundRect">
            <a:avLst>
              <a:gd name="adj" fmla="val 8594"/>
            </a:avLst>
          </a:prstGeom>
          <a:solidFill>
            <a:srgbClr val="FFFFFF">
              <a:shade val="85000"/>
            </a:srgbClr>
          </a:solidFill>
          <a:ln w="38100">
            <a:solidFill>
              <a:srgbClr val="30A03D"/>
            </a:solidFill>
          </a:ln>
          <a:effectLst>
            <a:reflection blurRad="12700" stA="38000" endPos="28000" dist="5000" dir="5400000" sy="-100000" algn="bl" rotWithShape="0"/>
          </a:effectLst>
        </p:spPr>
      </p:pic>
    </p:spTree>
    <p:extLst>
      <p:ext uri="{BB962C8B-B14F-4D97-AF65-F5344CB8AC3E}">
        <p14:creationId xmlns:p14="http://schemas.microsoft.com/office/powerpoint/2010/main" val="1671849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Respiratory 	   page 2.2</a:t>
            </a:r>
            <a:r>
              <a:rPr lang="en-US" sz="3200" dirty="0"/>
              <a:t>               </a:t>
            </a:r>
            <a:endParaRPr lang="en-US" sz="2667" spc="0"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6650" y="4099083"/>
            <a:ext cx="2815350" cy="1872208"/>
          </a:xfrm>
          <a:prstGeom prst="rect">
            <a:avLst/>
          </a:prstGeom>
        </p:spPr>
      </p:pic>
      <p:sp>
        <p:nvSpPr>
          <p:cNvPr id="11" name="TextBox 10"/>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2" name="officeArt object" descr="BowenLogo"/>
          <p:cNvPicPr/>
          <p:nvPr/>
        </p:nvPicPr>
        <p:blipFill>
          <a:blip r:embed="rId5"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a:stretch/>
        </p:blipFill>
        <p:spPr>
          <a:xfrm>
            <a:off x="1429531" y="2141266"/>
            <a:ext cx="3574517" cy="3856715"/>
          </a:xfrm>
          <a:prstGeom prst="rect">
            <a:avLst/>
          </a:prstGeom>
        </p:spPr>
      </p:pic>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68144" y="2141266"/>
            <a:ext cx="2115784" cy="1702690"/>
          </a:xfrm>
          <a:prstGeom prst="rect">
            <a:avLst/>
          </a:prstGeom>
        </p:spPr>
      </p:pic>
    </p:spTree>
    <p:extLst>
      <p:ext uri="{BB962C8B-B14F-4D97-AF65-F5344CB8AC3E}">
        <p14:creationId xmlns:p14="http://schemas.microsoft.com/office/powerpoint/2010/main" val="3569686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Respiratory 	    page 2.2</a:t>
            </a:r>
            <a:r>
              <a:rPr lang="en-US" sz="3200" dirty="0"/>
              <a:t>               </a:t>
            </a:r>
            <a:endParaRPr lang="en-US" sz="2667" spc="0"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3" name="Picture 2"/>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p:blipFill>
        <p:spPr>
          <a:xfrm>
            <a:off x="1619672" y="2077984"/>
            <a:ext cx="3546140" cy="3611808"/>
          </a:xfrm>
          <a:prstGeom prst="rect">
            <a:avLst/>
          </a:prstGeom>
        </p:spPr>
      </p:pic>
      <p:pic>
        <p:nvPicPr>
          <p:cNvPr id="4" name="Picture 3"/>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a:stretch/>
        </p:blipFill>
        <p:spPr>
          <a:xfrm>
            <a:off x="5364088" y="2077984"/>
            <a:ext cx="2921950" cy="3816424"/>
          </a:xfrm>
          <a:prstGeom prst="rect">
            <a:avLst/>
          </a:prstGeom>
        </p:spPr>
      </p:pic>
      <p:sp>
        <p:nvSpPr>
          <p:cNvPr id="11" name="TextBox 10"/>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2" name="officeArt object" descr="BowenLogo"/>
          <p:cNvPicPr/>
          <p:nvPr/>
        </p:nvPicPr>
        <p:blipFill>
          <a:blip r:embed="rId8"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421692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Respiratory 	   page 2.2</a:t>
            </a:r>
            <a:r>
              <a:rPr lang="en-US" sz="3200" dirty="0"/>
              <a:t>               </a:t>
            </a:r>
            <a:endParaRPr lang="en-US" sz="2667" spc="0" dirty="0"/>
          </a:p>
        </p:txBody>
      </p:sp>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9" name="Picture 8"/>
          <p:cNvPicPr/>
          <p:nvPr/>
        </p:nvPicPr>
        <p:blipFill rotWithShape="1">
          <a:blip r:embed="rId4" cstate="print">
            <a:extLst>
              <a:ext uri="{28A0092B-C50C-407E-A947-70E740481C1C}">
                <a14:useLocalDpi xmlns:a14="http://schemas.microsoft.com/office/drawing/2010/main"/>
              </a:ext>
            </a:extLst>
          </a:blip>
          <a:srcRect/>
          <a:stretch/>
        </p:blipFill>
        <p:spPr bwMode="auto">
          <a:xfrm>
            <a:off x="3659810" y="2448494"/>
            <a:ext cx="2224261" cy="2065860"/>
          </a:xfrm>
          <a:prstGeom prst="rect">
            <a:avLst/>
          </a:prstGeom>
          <a:ln>
            <a:noFill/>
          </a:ln>
          <a:extLst>
            <a:ext uri="{53640926-AAD7-44D8-BBD7-CCE9431645EC}">
              <a14:shadowObscured xmlns:a14="http://schemas.microsoft.com/office/drawing/2010/main"/>
            </a:ext>
          </a:extLst>
        </p:spPr>
      </p:pic>
      <p:sp>
        <p:nvSpPr>
          <p:cNvPr id="15" name="TextBox 14"/>
          <p:cNvSpPr txBox="1"/>
          <p:nvPr/>
        </p:nvSpPr>
        <p:spPr>
          <a:xfrm>
            <a:off x="4205004" y="4725144"/>
            <a:ext cx="1267315" cy="307777"/>
          </a:xfrm>
          <a:prstGeom prst="rect">
            <a:avLst/>
          </a:prstGeom>
          <a:solidFill>
            <a:srgbClr val="FFFFFF">
              <a:alpha val="54118"/>
            </a:srgbClr>
          </a:solidFill>
        </p:spPr>
        <p:txBody>
          <a:bodyPr wrap="square" rtlCol="0">
            <a:spAutoFit/>
          </a:bodyPr>
          <a:lstStyle/>
          <a:p>
            <a:r>
              <a:rPr lang="en-AU" sz="1400" dirty="0">
                <a:solidFill>
                  <a:srgbClr val="0070C0"/>
                </a:solidFill>
              </a:rPr>
              <a:t>Erector spinae</a:t>
            </a:r>
          </a:p>
        </p:txBody>
      </p:sp>
      <p:pic>
        <p:nvPicPr>
          <p:cNvPr id="2" name="Picture 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56007" y="4613023"/>
            <a:ext cx="2613822" cy="1103614"/>
          </a:xfrm>
          <a:prstGeom prst="rect">
            <a:avLst/>
          </a:prstGeom>
        </p:spPr>
      </p:pic>
      <p:pic>
        <p:nvPicPr>
          <p:cNvPr id="16" name="Picture 1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29770" y="2380775"/>
            <a:ext cx="2666296" cy="2232248"/>
          </a:xfrm>
          <a:prstGeom prst="rect">
            <a:avLst/>
          </a:prstGeom>
        </p:spPr>
      </p:pic>
      <p:pic>
        <p:nvPicPr>
          <p:cNvPr id="5" name="Picture 4"/>
          <p:cNvPicPr>
            <a:picLocks noChangeAspect="1"/>
          </p:cNvPicPr>
          <p:nvPr/>
        </p:nvPicPr>
        <p:blipFill rotWithShape="1">
          <a:blip r:embed="rId7"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a:stretch/>
        </p:blipFill>
        <p:spPr>
          <a:xfrm>
            <a:off x="6156176" y="1916832"/>
            <a:ext cx="2443013" cy="4431513"/>
          </a:xfrm>
          <a:prstGeom prst="rect">
            <a:avLst/>
          </a:prstGeom>
        </p:spPr>
      </p:pic>
      <p:sp>
        <p:nvSpPr>
          <p:cNvPr id="6" name="TextBox 5"/>
          <p:cNvSpPr txBox="1"/>
          <p:nvPr/>
        </p:nvSpPr>
        <p:spPr>
          <a:xfrm>
            <a:off x="1788107" y="2099297"/>
            <a:ext cx="995785" cy="276999"/>
          </a:xfrm>
          <a:prstGeom prst="rect">
            <a:avLst/>
          </a:prstGeom>
          <a:noFill/>
        </p:spPr>
        <p:txBody>
          <a:bodyPr wrap="none" rtlCol="0">
            <a:spAutoFit/>
          </a:bodyPr>
          <a:lstStyle/>
          <a:p>
            <a:r>
              <a:rPr lang="en-AU" sz="1200" dirty="0">
                <a:solidFill>
                  <a:srgbClr val="FF0000"/>
                </a:solidFill>
              </a:rPr>
              <a:t>With leg lock</a:t>
            </a:r>
          </a:p>
        </p:txBody>
      </p:sp>
      <p:sp>
        <p:nvSpPr>
          <p:cNvPr id="17" name="TextBox 16"/>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8" name="officeArt object" descr="BowenLogo"/>
          <p:cNvPicPr/>
          <p:nvPr/>
        </p:nvPicPr>
        <p:blipFill>
          <a:blip r:embed="rId9"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2981526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Respiratory 	   page 2.3</a:t>
            </a:r>
            <a:r>
              <a:rPr lang="en-US" sz="3200" dirty="0"/>
              <a:t>               </a:t>
            </a:r>
            <a:endParaRPr lang="en-US" sz="2667" spc="0" dirty="0"/>
          </a:p>
        </p:txBody>
      </p:sp>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3" name="Picture 2"/>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p:blipFill>
        <p:spPr>
          <a:xfrm>
            <a:off x="334902" y="1961165"/>
            <a:ext cx="2877635" cy="1891016"/>
          </a:xfrm>
          <a:prstGeom prst="rect">
            <a:avLst/>
          </a:prstGeom>
        </p:spPr>
      </p:pic>
      <p:pic>
        <p:nvPicPr>
          <p:cNvPr id="11" name="Picture 10"/>
          <p:cNvPicPr>
            <a:picLocks noChangeAspect="1"/>
          </p:cNvPicPr>
          <p:nvPr/>
        </p:nvPicPr>
        <p:blipFill rotWithShape="1">
          <a:blip r:embed="rId6"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t="11381"/>
          <a:stretch/>
        </p:blipFill>
        <p:spPr>
          <a:xfrm>
            <a:off x="3219382" y="1961165"/>
            <a:ext cx="2706299" cy="3194537"/>
          </a:xfrm>
          <a:prstGeom prst="rect">
            <a:avLst/>
          </a:prstGeom>
        </p:spPr>
      </p:pic>
      <p:pic>
        <p:nvPicPr>
          <p:cNvPr id="4" name="Picture 3"/>
          <p:cNvPicPr>
            <a:picLocks noChangeAspect="1"/>
          </p:cNvPicPr>
          <p:nvPr/>
        </p:nvPicPr>
        <p:blipFill rotWithShape="1">
          <a:blip r:embed="rId7"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a:stretch/>
        </p:blipFill>
        <p:spPr>
          <a:xfrm>
            <a:off x="3219383" y="5013176"/>
            <a:ext cx="2841300" cy="947099"/>
          </a:xfrm>
          <a:prstGeom prst="rect">
            <a:avLst/>
          </a:prstGeom>
        </p:spPr>
      </p:pic>
      <p:pic>
        <p:nvPicPr>
          <p:cNvPr id="14" name="Picture 13"/>
          <p:cNvPicPr>
            <a:picLocks noChangeAspect="1"/>
          </p:cNvPicPr>
          <p:nvPr/>
        </p:nvPicPr>
        <p:blipFill rotWithShape="1">
          <a:blip r:embed="rId9" cstate="screen">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a:stretch/>
        </p:blipFill>
        <p:spPr>
          <a:xfrm>
            <a:off x="6060682" y="1995063"/>
            <a:ext cx="2721996" cy="3306145"/>
          </a:xfrm>
          <a:prstGeom prst="rect">
            <a:avLst/>
          </a:prstGeom>
        </p:spPr>
      </p:pic>
      <p:sp>
        <p:nvSpPr>
          <p:cNvPr id="18" name="TextBox 17"/>
          <p:cNvSpPr txBox="1"/>
          <p:nvPr/>
        </p:nvSpPr>
        <p:spPr>
          <a:xfrm>
            <a:off x="6254644" y="3546881"/>
            <a:ext cx="1132293" cy="246221"/>
          </a:xfrm>
          <a:prstGeom prst="rect">
            <a:avLst/>
          </a:prstGeom>
          <a:solidFill>
            <a:srgbClr val="FFFFFF">
              <a:alpha val="54118"/>
            </a:srgbClr>
          </a:solidFill>
        </p:spPr>
        <p:txBody>
          <a:bodyPr wrap="square" rtlCol="0">
            <a:spAutoFit/>
          </a:bodyPr>
          <a:lstStyle/>
          <a:p>
            <a:r>
              <a:rPr lang="en-AU" sz="1000" dirty="0">
                <a:solidFill>
                  <a:srgbClr val="0070C0"/>
                </a:solidFill>
              </a:rPr>
              <a:t>Xiphoid process</a:t>
            </a:r>
          </a:p>
        </p:txBody>
      </p:sp>
      <p:cxnSp>
        <p:nvCxnSpPr>
          <p:cNvPr id="19" name="Straight Connector 18"/>
          <p:cNvCxnSpPr/>
          <p:nvPr/>
        </p:nvCxnSpPr>
        <p:spPr>
          <a:xfrm flipV="1">
            <a:off x="6820791" y="2780928"/>
            <a:ext cx="600889" cy="74139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24" name="officeArt object" descr="BowenLogo"/>
          <p:cNvPicPr/>
          <p:nvPr/>
        </p:nvPicPr>
        <p:blipFill>
          <a:blip r:embed="rId10"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25" name="TextBox 24"/>
          <p:cNvSpPr txBox="1"/>
          <p:nvPr/>
        </p:nvSpPr>
        <p:spPr>
          <a:xfrm>
            <a:off x="373067" y="3852181"/>
            <a:ext cx="2801304" cy="738664"/>
          </a:xfrm>
          <a:prstGeom prst="rect">
            <a:avLst/>
          </a:prstGeom>
          <a:noFill/>
        </p:spPr>
        <p:txBody>
          <a:bodyPr wrap="square" rtlCol="0">
            <a:spAutoFit/>
          </a:bodyPr>
          <a:lstStyle/>
          <a:p>
            <a:r>
              <a:rPr lang="en-AU" sz="1400" dirty="0">
                <a:solidFill>
                  <a:srgbClr val="FF0000"/>
                </a:solidFill>
              </a:rPr>
              <a:t>Complete the supine moves of</a:t>
            </a:r>
          </a:p>
          <a:p>
            <a:r>
              <a:rPr lang="en-AU" sz="1400" dirty="0">
                <a:solidFill>
                  <a:srgbClr val="FF0000"/>
                </a:solidFill>
              </a:rPr>
              <a:t>this procedure before making </a:t>
            </a:r>
          </a:p>
          <a:p>
            <a:r>
              <a:rPr lang="en-AU" sz="1400" dirty="0">
                <a:solidFill>
                  <a:srgbClr val="FF0000"/>
                </a:solidFill>
              </a:rPr>
              <a:t>any other moves</a:t>
            </a:r>
          </a:p>
        </p:txBody>
      </p:sp>
      <p:pic>
        <p:nvPicPr>
          <p:cNvPr id="15" name="Picture 14"/>
          <p:cNvPicPr/>
          <p:nvPr/>
        </p:nvPicPr>
        <p:blipFill rotWithShape="1">
          <a:blip r:embed="rId11" cstate="print">
            <a:extLst>
              <a:ext uri="{28A0092B-C50C-407E-A947-70E740481C1C}">
                <a14:useLocalDpi xmlns:a14="http://schemas.microsoft.com/office/drawing/2010/main"/>
              </a:ext>
            </a:extLst>
          </a:blip>
          <a:srcRect/>
          <a:stretch/>
        </p:blipFill>
        <p:spPr bwMode="auto">
          <a:xfrm>
            <a:off x="6156103" y="5413021"/>
            <a:ext cx="2625383" cy="4094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8508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Respiratory 	   page 2.3</a:t>
            </a:r>
            <a:r>
              <a:rPr lang="en-US" sz="3200" dirty="0"/>
              <a:t>               </a:t>
            </a:r>
            <a:endParaRPr lang="en-US" sz="2667" spc="0" dirty="0"/>
          </a:p>
        </p:txBody>
      </p:sp>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23" name="TextBox 22"/>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24"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5434" t="3800" r="5078" b="31100"/>
          <a:stretch/>
        </p:blipFill>
        <p:spPr>
          <a:xfrm>
            <a:off x="2285999" y="1988840"/>
            <a:ext cx="4302225" cy="4184355"/>
          </a:xfrm>
          <a:prstGeom prst="rect">
            <a:avLst/>
          </a:prstGeom>
        </p:spPr>
      </p:pic>
    </p:spTree>
    <p:extLst>
      <p:ext uri="{BB962C8B-B14F-4D97-AF65-F5344CB8AC3E}">
        <p14:creationId xmlns:p14="http://schemas.microsoft.com/office/powerpoint/2010/main" val="464730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286000" y="457201"/>
            <a:ext cx="6096000" cy="914400"/>
          </a:xfrm>
        </p:spPr>
        <p:txBody>
          <a:bodyPr>
            <a:normAutofit/>
          </a:bodyPr>
          <a:lstStyle/>
          <a:p>
            <a:r>
              <a:rPr lang="en-US" sz="2800" spc="300" dirty="0"/>
              <a:t>Overview</a:t>
            </a:r>
            <a:br>
              <a:rPr lang="en-US" sz="3200" dirty="0"/>
            </a:br>
            <a:r>
              <a:rPr lang="en-US" sz="2800" spc="300" dirty="0">
                <a:solidFill>
                  <a:schemeClr val="tx1"/>
                </a:solidFill>
              </a:rPr>
              <a:t>Respiratory 	page 2.2</a:t>
            </a:r>
            <a:r>
              <a:rPr lang="en-US" sz="3200" dirty="0"/>
              <a:t>               </a:t>
            </a:r>
            <a:endParaRPr lang="en-US" sz="2667" spc="0"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2" name="Picture 1"/>
          <p:cNvPicPr>
            <a:picLocks noChangeAspect="1"/>
          </p:cNvPicPr>
          <p:nvPr/>
        </p:nvPicPr>
        <p:blipFill rotWithShape="1">
          <a:blip r:embed="rId4"/>
          <a:srcRect l="50394" t="62600" r="31888" b="10101"/>
          <a:stretch/>
        </p:blipFill>
        <p:spPr>
          <a:xfrm>
            <a:off x="2385937" y="1875250"/>
            <a:ext cx="1818342" cy="1575896"/>
          </a:xfrm>
          <a:prstGeom prst="rect">
            <a:avLst/>
          </a:prstGeom>
        </p:spPr>
      </p:pic>
      <p:pic>
        <p:nvPicPr>
          <p:cNvPr id="16" name="Picture 15"/>
          <p:cNvPicPr>
            <a:picLocks noChangeAspect="1"/>
          </p:cNvPicPr>
          <p:nvPr/>
        </p:nvPicPr>
        <p:blipFill rotWithShape="1">
          <a:blip r:embed="rId4"/>
          <a:srcRect l="51529" t="10719" r="32721" b="43782"/>
          <a:stretch/>
        </p:blipFill>
        <p:spPr>
          <a:xfrm>
            <a:off x="244394" y="2649513"/>
            <a:ext cx="1978909" cy="3215728"/>
          </a:xfrm>
          <a:prstGeom prst="rect">
            <a:avLst/>
          </a:prstGeom>
        </p:spPr>
      </p:pic>
      <p:pic>
        <p:nvPicPr>
          <p:cNvPr id="3" name="Picture 2"/>
          <p:cNvPicPr>
            <a:picLocks noChangeAspect="1"/>
          </p:cNvPicPr>
          <p:nvPr/>
        </p:nvPicPr>
        <p:blipFill rotWithShape="1">
          <a:blip r:embed="rId5"/>
          <a:srcRect l="30707" t="53500" r="50787" b="19200"/>
          <a:stretch/>
        </p:blipFill>
        <p:spPr>
          <a:xfrm>
            <a:off x="2499893" y="3317009"/>
            <a:ext cx="1683940" cy="1397311"/>
          </a:xfrm>
          <a:prstGeom prst="rect">
            <a:avLst/>
          </a:prstGeom>
        </p:spPr>
      </p:pic>
      <p:pic>
        <p:nvPicPr>
          <p:cNvPr id="4" name="Picture 3"/>
          <p:cNvPicPr>
            <a:picLocks noChangeAspect="1"/>
          </p:cNvPicPr>
          <p:nvPr/>
        </p:nvPicPr>
        <p:blipFill rotWithShape="1">
          <a:blip r:embed="rId5"/>
          <a:srcRect l="49954" t="42219" r="30753" b="31181"/>
          <a:stretch/>
        </p:blipFill>
        <p:spPr>
          <a:xfrm>
            <a:off x="5044065" y="2027077"/>
            <a:ext cx="1790518" cy="1388564"/>
          </a:xfrm>
          <a:prstGeom prst="rect">
            <a:avLst/>
          </a:prstGeom>
        </p:spPr>
      </p:pic>
      <p:pic>
        <p:nvPicPr>
          <p:cNvPr id="5" name="Picture 4"/>
          <p:cNvPicPr>
            <a:picLocks noChangeAspect="1"/>
          </p:cNvPicPr>
          <p:nvPr/>
        </p:nvPicPr>
        <p:blipFill rotWithShape="1">
          <a:blip r:embed="rId6"/>
          <a:srcRect l="31100" t="53500" r="50000" b="21077"/>
          <a:stretch/>
        </p:blipFill>
        <p:spPr>
          <a:xfrm>
            <a:off x="5176563" y="3451146"/>
            <a:ext cx="1608082" cy="1216755"/>
          </a:xfrm>
          <a:prstGeom prst="rect">
            <a:avLst/>
          </a:prstGeom>
        </p:spPr>
      </p:pic>
      <p:sp>
        <p:nvSpPr>
          <p:cNvPr id="11" name="TextBox 10"/>
          <p:cNvSpPr txBox="1"/>
          <p:nvPr/>
        </p:nvSpPr>
        <p:spPr>
          <a:xfrm>
            <a:off x="990599" y="2187848"/>
            <a:ext cx="995785" cy="461665"/>
          </a:xfrm>
          <a:prstGeom prst="rect">
            <a:avLst/>
          </a:prstGeom>
          <a:noFill/>
        </p:spPr>
        <p:txBody>
          <a:bodyPr wrap="none" rtlCol="0">
            <a:spAutoFit/>
          </a:bodyPr>
          <a:lstStyle/>
          <a:p>
            <a:pPr algn="ctr"/>
            <a:r>
              <a:rPr lang="en-AU" sz="1200" dirty="0">
                <a:solidFill>
                  <a:srgbClr val="FF0000"/>
                </a:solidFill>
              </a:rPr>
              <a:t>Prone</a:t>
            </a:r>
          </a:p>
          <a:p>
            <a:pPr algn="ctr"/>
            <a:r>
              <a:rPr lang="en-AU" sz="1200" dirty="0">
                <a:solidFill>
                  <a:srgbClr val="FF0000"/>
                </a:solidFill>
              </a:rPr>
              <a:t>With leg lock</a:t>
            </a:r>
          </a:p>
        </p:txBody>
      </p:sp>
      <p:pic>
        <p:nvPicPr>
          <p:cNvPr id="12" name="Picture 11"/>
          <p:cNvPicPr/>
          <p:nvPr/>
        </p:nvPicPr>
        <p:blipFill rotWithShape="1">
          <a:blip r:embed="rId7" cstate="print">
            <a:extLst>
              <a:ext uri="{28A0092B-C50C-407E-A947-70E740481C1C}">
                <a14:useLocalDpi xmlns:a14="http://schemas.microsoft.com/office/drawing/2010/main"/>
              </a:ext>
            </a:extLst>
          </a:blip>
          <a:srcRect/>
          <a:stretch/>
        </p:blipFill>
        <p:spPr bwMode="auto">
          <a:xfrm>
            <a:off x="2699792" y="5042024"/>
            <a:ext cx="1403027" cy="1230358"/>
          </a:xfrm>
          <a:prstGeom prst="rect">
            <a:avLst/>
          </a:prstGeom>
          <a:ln>
            <a:noFill/>
          </a:ln>
          <a:extLst>
            <a:ext uri="{53640926-AAD7-44D8-BBD7-CCE9431645EC}">
              <a14:shadowObscured xmlns:a14="http://schemas.microsoft.com/office/drawing/2010/main"/>
            </a:ext>
          </a:extLst>
        </p:spPr>
      </p:pic>
      <p:pic>
        <p:nvPicPr>
          <p:cNvPr id="13" name="Picture 12"/>
          <p:cNvPicPr>
            <a:picLocks noChangeAspect="1"/>
          </p:cNvPicPr>
          <p:nvPr/>
        </p:nvPicPr>
        <p:blipFill rotWithShape="1">
          <a:blip r:embed="rId8" cstate="screen">
            <a:extLst>
              <a:ext uri="{28A0092B-C50C-407E-A947-70E740481C1C}">
                <a14:useLocalDpi xmlns:a14="http://schemas.microsoft.com/office/drawing/2010/main"/>
              </a:ext>
            </a:extLst>
          </a:blip>
          <a:srcRect t="18387" b="15053"/>
          <a:stretch/>
        </p:blipFill>
        <p:spPr>
          <a:xfrm>
            <a:off x="5229428" y="5037432"/>
            <a:ext cx="1508737" cy="1225765"/>
          </a:xfrm>
          <a:prstGeom prst="rect">
            <a:avLst/>
          </a:prstGeom>
        </p:spPr>
      </p:pic>
      <p:sp>
        <p:nvSpPr>
          <p:cNvPr id="17" name="TextBox 16"/>
          <p:cNvSpPr txBox="1"/>
          <p:nvPr/>
        </p:nvSpPr>
        <p:spPr>
          <a:xfrm>
            <a:off x="3779912" y="5593047"/>
            <a:ext cx="1001528" cy="246221"/>
          </a:xfrm>
          <a:prstGeom prst="rect">
            <a:avLst/>
          </a:prstGeom>
          <a:solidFill>
            <a:srgbClr val="FFFFFF">
              <a:alpha val="54118"/>
            </a:srgbClr>
          </a:solidFill>
        </p:spPr>
        <p:txBody>
          <a:bodyPr wrap="square" rtlCol="0">
            <a:spAutoFit/>
          </a:bodyPr>
          <a:lstStyle/>
          <a:p>
            <a:r>
              <a:rPr lang="en-AU" sz="1000" dirty="0">
                <a:solidFill>
                  <a:srgbClr val="0070C0"/>
                </a:solidFill>
              </a:rPr>
              <a:t>Erector spinae</a:t>
            </a:r>
          </a:p>
        </p:txBody>
      </p:sp>
      <p:sp>
        <p:nvSpPr>
          <p:cNvPr id="18" name="TextBox 17"/>
          <p:cNvSpPr txBox="1"/>
          <p:nvPr/>
        </p:nvSpPr>
        <p:spPr>
          <a:xfrm>
            <a:off x="6172358" y="5805844"/>
            <a:ext cx="1001528" cy="400110"/>
          </a:xfrm>
          <a:prstGeom prst="rect">
            <a:avLst/>
          </a:prstGeom>
          <a:solidFill>
            <a:srgbClr val="FFFFFF">
              <a:alpha val="54118"/>
            </a:srgbClr>
          </a:solidFill>
        </p:spPr>
        <p:txBody>
          <a:bodyPr wrap="square" rtlCol="0">
            <a:spAutoFit/>
          </a:bodyPr>
          <a:lstStyle/>
          <a:p>
            <a:r>
              <a:rPr lang="en-AU" sz="1000" dirty="0">
                <a:solidFill>
                  <a:srgbClr val="0070C0"/>
                </a:solidFill>
              </a:rPr>
              <a:t>Rectus </a:t>
            </a:r>
            <a:r>
              <a:rPr lang="en-AU" sz="1000" dirty="0" err="1">
                <a:solidFill>
                  <a:srgbClr val="0070C0"/>
                </a:solidFill>
              </a:rPr>
              <a:t>abdominus</a:t>
            </a:r>
            <a:endParaRPr lang="en-AU" sz="1000" dirty="0">
              <a:solidFill>
                <a:srgbClr val="0070C0"/>
              </a:solidFill>
            </a:endParaRPr>
          </a:p>
        </p:txBody>
      </p:sp>
      <p:sp>
        <p:nvSpPr>
          <p:cNvPr id="19" name="TextBox 18"/>
          <p:cNvSpPr txBox="1"/>
          <p:nvPr/>
        </p:nvSpPr>
        <p:spPr>
          <a:xfrm>
            <a:off x="6287173" y="5263462"/>
            <a:ext cx="1001528" cy="246221"/>
          </a:xfrm>
          <a:prstGeom prst="rect">
            <a:avLst/>
          </a:prstGeom>
          <a:solidFill>
            <a:srgbClr val="FFFFFF">
              <a:alpha val="54118"/>
            </a:srgbClr>
          </a:solidFill>
        </p:spPr>
        <p:txBody>
          <a:bodyPr wrap="square" rtlCol="0">
            <a:spAutoFit/>
          </a:bodyPr>
          <a:lstStyle/>
          <a:p>
            <a:r>
              <a:rPr lang="en-AU" sz="1000" dirty="0">
                <a:solidFill>
                  <a:srgbClr val="0070C0"/>
                </a:solidFill>
              </a:rPr>
              <a:t>Xiphoid process</a:t>
            </a:r>
          </a:p>
        </p:txBody>
      </p:sp>
      <p:sp>
        <p:nvSpPr>
          <p:cNvPr id="20" name="TextBox 19"/>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21" name="officeArt object" descr="BowenLogo"/>
          <p:cNvPicPr/>
          <p:nvPr/>
        </p:nvPicPr>
        <p:blipFill>
          <a:blip r:embed="rId9"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23" name="TextBox 22"/>
          <p:cNvSpPr txBox="1"/>
          <p:nvPr/>
        </p:nvSpPr>
        <p:spPr>
          <a:xfrm>
            <a:off x="5262079" y="1775350"/>
            <a:ext cx="1290994" cy="276999"/>
          </a:xfrm>
          <a:prstGeom prst="rect">
            <a:avLst/>
          </a:prstGeom>
          <a:noFill/>
        </p:spPr>
        <p:txBody>
          <a:bodyPr wrap="none" rtlCol="0">
            <a:spAutoFit/>
          </a:bodyPr>
          <a:lstStyle/>
          <a:p>
            <a:r>
              <a:rPr lang="en-AU" sz="1200" dirty="0">
                <a:solidFill>
                  <a:srgbClr val="FF0000"/>
                </a:solidFill>
              </a:rPr>
              <a:t>Turn client supine</a:t>
            </a:r>
          </a:p>
        </p:txBody>
      </p:sp>
      <p:cxnSp>
        <p:nvCxnSpPr>
          <p:cNvPr id="24" name="Straight Connector 23"/>
          <p:cNvCxnSpPr/>
          <p:nvPr/>
        </p:nvCxnSpPr>
        <p:spPr>
          <a:xfrm>
            <a:off x="3525922" y="5704091"/>
            <a:ext cx="325998" cy="110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986246" y="5434202"/>
            <a:ext cx="325998" cy="110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907576" y="5902544"/>
            <a:ext cx="325998" cy="110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rotWithShape="1">
          <a:blip r:embed="rId10" cstate="screen">
            <a:extLst>
              <a:ext uri="{28A0092B-C50C-407E-A947-70E740481C1C}">
                <a14:useLocalDpi xmlns:a14="http://schemas.microsoft.com/office/drawing/2010/main"/>
              </a:ext>
            </a:extLst>
          </a:blip>
          <a:srcRect t="29210" b="1"/>
          <a:stretch/>
        </p:blipFill>
        <p:spPr>
          <a:xfrm flipH="1">
            <a:off x="6986149" y="1875250"/>
            <a:ext cx="1666531" cy="1474234"/>
          </a:xfrm>
          <a:prstGeom prst="rect">
            <a:avLst/>
          </a:prstGeom>
          <a:ln>
            <a:noFill/>
          </a:ln>
          <a:effectLst>
            <a:softEdge rad="112500"/>
          </a:effectLst>
        </p:spPr>
      </p:pic>
      <p:pic>
        <p:nvPicPr>
          <p:cNvPr id="7" name="Picture 6"/>
          <p:cNvPicPr>
            <a:picLocks noChangeAspect="1"/>
          </p:cNvPicPr>
          <p:nvPr/>
        </p:nvPicPr>
        <p:blipFill rotWithShape="1">
          <a:blip r:embed="rId11" cstate="screen">
            <a:extLst>
              <a:ext uri="{28A0092B-C50C-407E-A947-70E740481C1C}">
                <a14:useLocalDpi xmlns:a14="http://schemas.microsoft.com/office/drawing/2010/main"/>
              </a:ext>
            </a:extLst>
          </a:blip>
          <a:srcRect t="23974"/>
          <a:stretch/>
        </p:blipFill>
        <p:spPr>
          <a:xfrm flipH="1">
            <a:off x="6986149" y="3333302"/>
            <a:ext cx="1617758" cy="1503873"/>
          </a:xfrm>
          <a:prstGeom prst="rect">
            <a:avLst/>
          </a:prstGeom>
          <a:ln>
            <a:noFill/>
          </a:ln>
          <a:effectLst>
            <a:softEdge rad="112500"/>
          </a:effectLst>
        </p:spPr>
      </p:pic>
      <p:pic>
        <p:nvPicPr>
          <p:cNvPr id="27" name="Picture 26"/>
          <p:cNvPicPr/>
          <p:nvPr/>
        </p:nvPicPr>
        <p:blipFill rotWithShape="1">
          <a:blip r:embed="rId12" cstate="print">
            <a:extLst>
              <a:ext uri="{28A0092B-C50C-407E-A947-70E740481C1C}">
                <a14:useLocalDpi xmlns:a14="http://schemas.microsoft.com/office/drawing/2010/main"/>
              </a:ext>
            </a:extLst>
          </a:blip>
          <a:srcRect/>
          <a:stretch/>
        </p:blipFill>
        <p:spPr bwMode="auto">
          <a:xfrm>
            <a:off x="5059305" y="4704402"/>
            <a:ext cx="1810377" cy="282348"/>
          </a:xfrm>
          <a:prstGeom prst="rect">
            <a:avLst/>
          </a:prstGeom>
          <a:ln>
            <a:noFill/>
          </a:ln>
          <a:extLst>
            <a:ext uri="{53640926-AAD7-44D8-BBD7-CCE9431645EC}">
              <a14:shadowObscured xmlns:a14="http://schemas.microsoft.com/office/drawing/2010/main"/>
            </a:ext>
          </a:extLst>
        </p:spPr>
      </p:pic>
      <p:pic>
        <p:nvPicPr>
          <p:cNvPr id="28" name="Picture 27"/>
          <p:cNvPicPr/>
          <p:nvPr/>
        </p:nvPicPr>
        <p:blipFill rotWithShape="1">
          <a:blip r:embed="rId12" cstate="print">
            <a:extLst>
              <a:ext uri="{28A0092B-C50C-407E-A947-70E740481C1C}">
                <a14:useLocalDpi xmlns:a14="http://schemas.microsoft.com/office/drawing/2010/main"/>
              </a:ext>
            </a:extLst>
          </a:blip>
          <a:srcRect/>
          <a:stretch/>
        </p:blipFill>
        <p:spPr bwMode="auto">
          <a:xfrm>
            <a:off x="2548632" y="4698164"/>
            <a:ext cx="1810377" cy="282348"/>
          </a:xfrm>
          <a:prstGeom prst="rect">
            <a:avLst/>
          </a:prstGeom>
          <a:ln>
            <a:noFill/>
          </a:ln>
          <a:extLst>
            <a:ext uri="{53640926-AAD7-44D8-BBD7-CCE9431645EC}">
              <a14:shadowObscured xmlns:a14="http://schemas.microsoft.com/office/drawing/2010/main"/>
            </a:ext>
          </a:extLst>
        </p:spPr>
      </p:pic>
      <p:sp>
        <p:nvSpPr>
          <p:cNvPr id="30" name="TextBox 29"/>
          <p:cNvSpPr txBox="1"/>
          <p:nvPr/>
        </p:nvSpPr>
        <p:spPr>
          <a:xfrm>
            <a:off x="7220393" y="4905325"/>
            <a:ext cx="1340816" cy="646331"/>
          </a:xfrm>
          <a:prstGeom prst="rect">
            <a:avLst/>
          </a:prstGeom>
          <a:noFill/>
        </p:spPr>
        <p:txBody>
          <a:bodyPr wrap="none" rtlCol="0">
            <a:spAutoFit/>
          </a:bodyPr>
          <a:lstStyle/>
          <a:p>
            <a:r>
              <a:rPr lang="en-AU" sz="1200" dirty="0">
                <a:solidFill>
                  <a:srgbClr val="FF0000"/>
                </a:solidFill>
              </a:rPr>
              <a:t>Moves 3, 4 and 5 </a:t>
            </a:r>
          </a:p>
          <a:p>
            <a:r>
              <a:rPr lang="en-AU" sz="1200" dirty="0">
                <a:solidFill>
                  <a:srgbClr val="FF0000"/>
                </a:solidFill>
              </a:rPr>
              <a:t>All done from</a:t>
            </a:r>
          </a:p>
          <a:p>
            <a:r>
              <a:rPr lang="en-AU" sz="1200" dirty="0">
                <a:solidFill>
                  <a:srgbClr val="FF0000"/>
                </a:solidFill>
              </a:rPr>
              <a:t> right side of client</a:t>
            </a:r>
          </a:p>
        </p:txBody>
      </p:sp>
    </p:spTree>
    <p:extLst>
      <p:ext uri="{BB962C8B-B14F-4D97-AF65-F5344CB8AC3E}">
        <p14:creationId xmlns:p14="http://schemas.microsoft.com/office/powerpoint/2010/main" val="2801362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Respiratory 	    page 2.4</a:t>
            </a:r>
            <a:r>
              <a:rPr lang="en-US" sz="3200" dirty="0"/>
              <a:t>               </a:t>
            </a:r>
            <a:endParaRPr lang="en-US" sz="2667" spc="0"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0" name="TextBox 9"/>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4" name="Rectangle 13"/>
          <p:cNvSpPr/>
          <p:nvPr/>
        </p:nvSpPr>
        <p:spPr>
          <a:xfrm>
            <a:off x="4478205" y="4077181"/>
            <a:ext cx="3816424" cy="2585323"/>
          </a:xfrm>
          <a:prstGeom prst="rect">
            <a:avLst/>
          </a:prstGeom>
        </p:spPr>
        <p:txBody>
          <a:bodyPr wrap="square">
            <a:spAutoFit/>
          </a:bodyPr>
          <a:lstStyle/>
          <a:p>
            <a:pPr>
              <a:spcAft>
                <a:spcPts val="600"/>
              </a:spcAft>
              <a:buClr>
                <a:srgbClr val="05670A"/>
              </a:buClr>
            </a:pPr>
            <a:r>
              <a:rPr lang="en-US" sz="1700" dirty="0"/>
              <a:t>Asthma sufferers to avoid exposure to:</a:t>
            </a:r>
          </a:p>
          <a:p>
            <a:pPr marL="342900" indent="-342900">
              <a:spcAft>
                <a:spcPts val="600"/>
              </a:spcAft>
              <a:buClr>
                <a:srgbClr val="05670A"/>
              </a:buClr>
              <a:buFont typeface="Arial" panose="020B0604020202020204" pitchFamily="34" charset="0"/>
              <a:buChar char="•"/>
            </a:pPr>
            <a:r>
              <a:rPr lang="en-US" sz="1700" dirty="0">
                <a:solidFill>
                  <a:srgbClr val="FF00FF"/>
                </a:solidFill>
              </a:rPr>
              <a:t>Dairy Products</a:t>
            </a:r>
          </a:p>
          <a:p>
            <a:pPr marL="342900" indent="-342900">
              <a:spcAft>
                <a:spcPts val="600"/>
              </a:spcAft>
              <a:buClr>
                <a:srgbClr val="05670A"/>
              </a:buClr>
              <a:buFont typeface="Arial" panose="020B0604020202020204" pitchFamily="34" charset="0"/>
              <a:buChar char="•"/>
            </a:pPr>
            <a:r>
              <a:rPr lang="en-US" sz="1700" dirty="0">
                <a:solidFill>
                  <a:srgbClr val="002060"/>
                </a:solidFill>
              </a:rPr>
              <a:t>Cats and dogs in the house</a:t>
            </a:r>
          </a:p>
          <a:p>
            <a:pPr marL="342900" indent="-342900">
              <a:spcAft>
                <a:spcPts val="600"/>
              </a:spcAft>
              <a:buClr>
                <a:srgbClr val="05670A"/>
              </a:buClr>
              <a:buFont typeface="Arial" panose="020B0604020202020204" pitchFamily="34" charset="0"/>
              <a:buChar char="•"/>
            </a:pPr>
            <a:r>
              <a:rPr lang="en-US" sz="1700" dirty="0">
                <a:solidFill>
                  <a:srgbClr val="05670A"/>
                </a:solidFill>
              </a:rPr>
              <a:t>Acacia, tea-tree, rye grass and pine tree pollens, as well as fresh cut flowers</a:t>
            </a:r>
          </a:p>
          <a:p>
            <a:pPr>
              <a:spcAft>
                <a:spcPts val="600"/>
              </a:spcAft>
              <a:buClr>
                <a:srgbClr val="05670A"/>
              </a:buClr>
            </a:pPr>
            <a:endParaRPr lang="en-US" sz="1700" dirty="0"/>
          </a:p>
          <a:p>
            <a:pPr marL="342900" indent="-342900">
              <a:spcAft>
                <a:spcPts val="600"/>
              </a:spcAft>
              <a:buClr>
                <a:srgbClr val="05670A"/>
              </a:buClr>
              <a:buFont typeface="Arial" panose="020B0604020202020204" pitchFamily="34" charset="0"/>
              <a:buChar char="•"/>
            </a:pPr>
            <a:endParaRPr lang="en-US" dirty="0"/>
          </a:p>
        </p:txBody>
      </p:sp>
      <p:sp>
        <p:nvSpPr>
          <p:cNvPr id="15" name="Rectangle 14"/>
          <p:cNvSpPr/>
          <p:nvPr/>
        </p:nvSpPr>
        <p:spPr>
          <a:xfrm>
            <a:off x="4390835" y="2356913"/>
            <a:ext cx="3991165" cy="1569660"/>
          </a:xfrm>
          <a:prstGeom prst="rect">
            <a:avLst/>
          </a:prstGeom>
        </p:spPr>
        <p:txBody>
          <a:bodyPr wrap="square">
            <a:spAutoFit/>
          </a:bodyPr>
          <a:lstStyle/>
          <a:p>
            <a:pPr>
              <a:spcAft>
                <a:spcPts val="600"/>
              </a:spcAft>
              <a:buClr>
                <a:srgbClr val="05670A"/>
              </a:buClr>
            </a:pPr>
            <a:r>
              <a:rPr lang="en-US" sz="1700" dirty="0">
                <a:solidFill>
                  <a:srgbClr val="FF0000"/>
                </a:solidFill>
              </a:rPr>
              <a:t>You may perform this procedure on asthma sufferers on demand. </a:t>
            </a:r>
          </a:p>
          <a:p>
            <a:pPr>
              <a:spcAft>
                <a:spcPts val="600"/>
              </a:spcAft>
              <a:buClr>
                <a:srgbClr val="05670A"/>
              </a:buClr>
            </a:pPr>
            <a:r>
              <a:rPr lang="en-US" sz="1700" dirty="0">
                <a:solidFill>
                  <a:srgbClr val="05670A"/>
                </a:solidFill>
              </a:rPr>
              <a:t>Teach the client to do move 5 on themselves for self help.</a:t>
            </a:r>
          </a:p>
          <a:p>
            <a:pPr marL="342900" indent="-342900">
              <a:spcAft>
                <a:spcPts val="600"/>
              </a:spcAft>
              <a:buClr>
                <a:srgbClr val="05670A"/>
              </a:buClr>
              <a:buFont typeface="Arial" panose="020B0604020202020204" pitchFamily="34" charset="0"/>
              <a:buChar char="•"/>
            </a:pPr>
            <a:endParaRPr lang="en-US" dirty="0"/>
          </a:p>
        </p:txBody>
      </p:sp>
      <p:pic>
        <p:nvPicPr>
          <p:cNvPr id="4" name="Picture 3"/>
          <p:cNvPicPr>
            <a:picLocks noChangeAspect="1"/>
          </p:cNvPicPr>
          <p:nvPr/>
        </p:nvPicPr>
        <p:blipFill rotWithShape="1">
          <a:blip r:embed="rId5"/>
          <a:srcRect l="4946" t="456" r="10989" b="1336"/>
          <a:stretch/>
        </p:blipFill>
        <p:spPr>
          <a:xfrm>
            <a:off x="1259632" y="4149080"/>
            <a:ext cx="2520280" cy="1656184"/>
          </a:xfrm>
          <a:prstGeom prst="rect">
            <a:avLst/>
          </a:prstGeom>
          <a:ln>
            <a:noFill/>
          </a:ln>
          <a:effectLst>
            <a:softEdge rad="112500"/>
          </a:effectLst>
        </p:spPr>
      </p:pic>
      <p:cxnSp>
        <p:nvCxnSpPr>
          <p:cNvPr id="16" name="Straight Connector 15"/>
          <p:cNvCxnSpPr/>
          <p:nvPr/>
        </p:nvCxnSpPr>
        <p:spPr>
          <a:xfrm>
            <a:off x="1619672" y="4221088"/>
            <a:ext cx="1700378" cy="158888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a:off x="1635932" y="4204828"/>
            <a:ext cx="1700378" cy="158888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1880" y="2092257"/>
            <a:ext cx="2115784" cy="1702690"/>
          </a:xfrm>
          <a:prstGeom prst="rect">
            <a:avLst/>
          </a:prstGeom>
        </p:spPr>
      </p:pic>
    </p:spTree>
    <p:extLst>
      <p:ext uri="{BB962C8B-B14F-4D97-AF65-F5344CB8AC3E}">
        <p14:creationId xmlns:p14="http://schemas.microsoft.com/office/powerpoint/2010/main" val="160071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Shoulder Assisted 	page 2.5</a:t>
            </a:r>
            <a:r>
              <a:rPr lang="en-US" sz="3200" dirty="0"/>
              <a:t>               </a:t>
            </a:r>
            <a:endParaRPr lang="en-US" sz="2667" spc="0"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7" name="TextBox 6"/>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8"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a:srcRect l="18894" t="7301" r="49212" b="17100"/>
          <a:stretch/>
        </p:blipFill>
        <p:spPr>
          <a:xfrm>
            <a:off x="1925751" y="1844824"/>
            <a:ext cx="3240360" cy="4320479"/>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6136" y="2659983"/>
            <a:ext cx="1728192" cy="2533180"/>
          </a:xfrm>
          <a:prstGeom prst="rect">
            <a:avLst/>
          </a:prstGeom>
        </p:spPr>
      </p:pic>
    </p:spTree>
    <p:extLst>
      <p:ext uri="{BB962C8B-B14F-4D97-AF65-F5344CB8AC3E}">
        <p14:creationId xmlns:p14="http://schemas.microsoft.com/office/powerpoint/2010/main" val="4182250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Shoulder Assisted 	page 2.5</a:t>
            </a:r>
            <a:r>
              <a:rPr lang="en-US" sz="3200" dirty="0"/>
              <a:t>               </a:t>
            </a:r>
            <a:endParaRPr lang="en-US" sz="2667" spc="0"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1" name="TextBox 10"/>
          <p:cNvSpPr txBox="1"/>
          <p:nvPr/>
        </p:nvSpPr>
        <p:spPr>
          <a:xfrm>
            <a:off x="683568" y="6468954"/>
            <a:ext cx="7056784" cy="246221"/>
          </a:xfrm>
          <a:prstGeom prst="rect">
            <a:avLst/>
          </a:prstGeom>
          <a:noFill/>
        </p:spPr>
        <p:txBody>
          <a:bodyPr wrap="square" rtlCol="0">
            <a:spAutoFit/>
          </a:bodyPr>
          <a:lstStyle/>
          <a:p>
            <a:r>
              <a:rPr lang="en-US" sz="1000" i="1" dirty="0">
                <a:solidFill>
                  <a:schemeClr val="accent1">
                    <a:lumMod val="60000"/>
                    <a:lumOff val="40000"/>
                  </a:schemeClr>
                </a:solidFill>
              </a:rPr>
              <a:t>Image resource : Anatomy of movement, </a:t>
            </a:r>
            <a:r>
              <a:rPr lang="en-US" sz="1000" i="1" dirty="0" err="1">
                <a:solidFill>
                  <a:schemeClr val="accent1">
                    <a:lumMod val="60000"/>
                    <a:lumOff val="40000"/>
                  </a:schemeClr>
                </a:solidFill>
              </a:rPr>
              <a:t>Blandine</a:t>
            </a:r>
            <a:r>
              <a:rPr lang="en-US" sz="1000" i="1" dirty="0">
                <a:solidFill>
                  <a:schemeClr val="accent1">
                    <a:lumMod val="60000"/>
                    <a:lumOff val="40000"/>
                  </a:schemeClr>
                </a:solidFill>
              </a:rPr>
              <a:t> Calais-</a:t>
            </a:r>
            <a:r>
              <a:rPr lang="en-US" sz="1000" i="1" dirty="0" err="1">
                <a:solidFill>
                  <a:schemeClr val="accent1">
                    <a:lumMod val="60000"/>
                    <a:lumOff val="40000"/>
                  </a:schemeClr>
                </a:solidFill>
              </a:rPr>
              <a:t>Germain</a:t>
            </a:r>
            <a:endParaRPr lang="en-US" sz="1000" i="1" dirty="0">
              <a:solidFill>
                <a:schemeClr val="accent1">
                  <a:lumMod val="60000"/>
                  <a:lumOff val="40000"/>
                </a:schemeClr>
              </a:solidFill>
            </a:endParaRPr>
          </a:p>
        </p:txBody>
      </p:sp>
      <p:pic>
        <p:nvPicPr>
          <p:cNvPr id="12"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0391" y="2043154"/>
            <a:ext cx="3024336" cy="1301613"/>
          </a:xfrm>
          <a:prstGeom prst="rect">
            <a:avLst/>
          </a:prstGeom>
        </p:spPr>
      </p:pic>
      <p:sp>
        <p:nvSpPr>
          <p:cNvPr id="5" name="TextBox 4"/>
          <p:cNvSpPr txBox="1"/>
          <p:nvPr/>
        </p:nvSpPr>
        <p:spPr>
          <a:xfrm>
            <a:off x="4676352" y="2059711"/>
            <a:ext cx="3991734" cy="1569660"/>
          </a:xfrm>
          <a:prstGeom prst="rect">
            <a:avLst/>
          </a:prstGeom>
          <a:noFill/>
        </p:spPr>
        <p:txBody>
          <a:bodyPr wrap="none" rtlCol="0">
            <a:spAutoFit/>
          </a:bodyPr>
          <a:lstStyle/>
          <a:p>
            <a:r>
              <a:rPr lang="en-AU" sz="1400" b="1" dirty="0"/>
              <a:t>Position of client</a:t>
            </a:r>
          </a:p>
          <a:p>
            <a:pPr marL="171450" indent="-171450">
              <a:buFont typeface="Arial" panose="020B0604020202020204" pitchFamily="34" charset="0"/>
              <a:buChar char="•"/>
            </a:pPr>
            <a:r>
              <a:rPr lang="en-AU" sz="1400" dirty="0"/>
              <a:t>Elbow flexed 90 degrees</a:t>
            </a:r>
          </a:p>
          <a:p>
            <a:pPr marL="171450" indent="-171450">
              <a:buFont typeface="Arial" panose="020B0604020202020204" pitchFamily="34" charset="0"/>
              <a:buChar char="•"/>
            </a:pPr>
            <a:r>
              <a:rPr lang="en-AU" sz="1400" dirty="0"/>
              <a:t>Shoulder abducted 35 degrees</a:t>
            </a:r>
          </a:p>
          <a:p>
            <a:pPr marL="171450" indent="-171450">
              <a:buFont typeface="Arial" panose="020B0604020202020204" pitchFamily="34" charset="0"/>
              <a:buChar char="•"/>
            </a:pPr>
            <a:r>
              <a:rPr lang="en-AU" sz="1400" dirty="0"/>
              <a:t>Client palm facing the floor</a:t>
            </a:r>
          </a:p>
          <a:p>
            <a:pPr marL="171450" indent="-171450">
              <a:buFont typeface="Arial" panose="020B0604020202020204" pitchFamily="34" charset="0"/>
              <a:buChar char="•"/>
            </a:pPr>
            <a:r>
              <a:rPr lang="en-AU" sz="1400" dirty="0"/>
              <a:t>Forearm horizontal approximately mid chest</a:t>
            </a:r>
          </a:p>
          <a:p>
            <a:pPr marL="171450" indent="-171450">
              <a:buFont typeface="Arial" panose="020B0604020202020204" pitchFamily="34" charset="0"/>
              <a:buChar char="•"/>
            </a:pPr>
            <a:r>
              <a:rPr lang="en-AU" sz="1400" dirty="0"/>
              <a:t>Posterior deltoid should be parallel with the floor </a:t>
            </a:r>
          </a:p>
          <a:p>
            <a:pPr marL="171450" indent="-171450">
              <a:buFont typeface="Arial" panose="020B0604020202020204" pitchFamily="34" charset="0"/>
              <a:buChar char="•"/>
            </a:pPr>
            <a:endParaRPr lang="en-AU" sz="1200" dirty="0"/>
          </a:p>
        </p:txBody>
      </p:sp>
      <p:pic>
        <p:nvPicPr>
          <p:cNvPr id="13" name="Picture 12"/>
          <p:cNvPicPr>
            <a:picLocks noChangeAspect="1"/>
          </p:cNvPicPr>
          <p:nvPr/>
        </p:nvPicPr>
        <p:blipFill rotWithShape="1">
          <a:blip r:embed="rId6" cstate="screen">
            <a:extLst>
              <a:ext uri="{28A0092B-C50C-407E-A947-70E740481C1C}">
                <a14:useLocalDpi xmlns:a14="http://schemas.microsoft.com/office/drawing/2010/main"/>
              </a:ext>
            </a:extLst>
          </a:blip>
          <a:srcRect t="16560" b="21490"/>
          <a:stretch/>
        </p:blipFill>
        <p:spPr>
          <a:xfrm>
            <a:off x="5148064" y="3636249"/>
            <a:ext cx="2408379" cy="2016224"/>
          </a:xfrm>
          <a:prstGeom prst="rect">
            <a:avLst/>
          </a:prstGeom>
        </p:spPr>
      </p:pic>
      <p:pic>
        <p:nvPicPr>
          <p:cNvPr id="6" name="Picture 5"/>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r="2045"/>
          <a:stretch/>
        </p:blipFill>
        <p:spPr>
          <a:xfrm>
            <a:off x="560942" y="3777452"/>
            <a:ext cx="3450116" cy="2211254"/>
          </a:xfrm>
          <a:prstGeom prst="rect">
            <a:avLst/>
          </a:prstGeom>
        </p:spPr>
      </p:pic>
      <p:sp>
        <p:nvSpPr>
          <p:cNvPr id="7" name="TextBox 6"/>
          <p:cNvSpPr txBox="1"/>
          <p:nvPr/>
        </p:nvSpPr>
        <p:spPr>
          <a:xfrm>
            <a:off x="1403648" y="3633436"/>
            <a:ext cx="1440160" cy="722767"/>
          </a:xfrm>
          <a:prstGeom prst="rect">
            <a:avLst/>
          </a:prstGeom>
          <a:solidFill>
            <a:schemeClr val="bg1"/>
          </a:solidFill>
        </p:spPr>
        <p:txBody>
          <a:bodyPr wrap="square" rtlCol="0">
            <a:spAutoFit/>
          </a:bodyPr>
          <a:lstStyle/>
          <a:p>
            <a:endParaRPr lang="en-AU" dirty="0"/>
          </a:p>
        </p:txBody>
      </p:sp>
      <p:sp>
        <p:nvSpPr>
          <p:cNvPr id="14" name="TextBox 13"/>
          <p:cNvSpPr txBox="1"/>
          <p:nvPr/>
        </p:nvSpPr>
        <p:spPr>
          <a:xfrm>
            <a:off x="189808" y="3705444"/>
            <a:ext cx="1692130" cy="492443"/>
          </a:xfrm>
          <a:prstGeom prst="rect">
            <a:avLst/>
          </a:prstGeom>
          <a:noFill/>
        </p:spPr>
        <p:txBody>
          <a:bodyPr wrap="none" rtlCol="0">
            <a:spAutoFit/>
          </a:bodyPr>
          <a:lstStyle/>
          <a:p>
            <a:r>
              <a:rPr lang="en-AU" sz="1400" dirty="0"/>
              <a:t>Palm facing the floor</a:t>
            </a:r>
          </a:p>
          <a:p>
            <a:pPr marL="171450" indent="-171450">
              <a:buFont typeface="Arial" panose="020B0604020202020204" pitchFamily="34" charset="0"/>
              <a:buChar char="•"/>
            </a:pPr>
            <a:endParaRPr lang="en-AU" sz="1200" dirty="0"/>
          </a:p>
        </p:txBody>
      </p:sp>
      <p:sp>
        <p:nvSpPr>
          <p:cNvPr id="15" name="Curved Left Arrow 14"/>
          <p:cNvSpPr/>
          <p:nvPr/>
        </p:nvSpPr>
        <p:spPr>
          <a:xfrm rot="10800000">
            <a:off x="1462660" y="3645024"/>
            <a:ext cx="954360" cy="251014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7" name="Rectangle 16"/>
          <p:cNvSpPr/>
          <p:nvPr/>
        </p:nvSpPr>
        <p:spPr>
          <a:xfrm rot="20725433">
            <a:off x="2041025" y="4393366"/>
            <a:ext cx="380851" cy="501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143069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Shoulder Assisted 	page 2.5</a:t>
            </a:r>
            <a:r>
              <a:rPr lang="en-US" sz="3200" dirty="0"/>
              <a:t>               </a:t>
            </a:r>
            <a:endParaRPr lang="en-US" sz="2667" spc="0"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1" name="TextBox 10"/>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2"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894549" y="1803322"/>
            <a:ext cx="2215954" cy="2731291"/>
          </a:xfrm>
          <a:prstGeom prst="rect">
            <a:avLst/>
          </a:prstGeom>
        </p:spPr>
      </p:pic>
      <p:pic>
        <p:nvPicPr>
          <p:cNvPr id="5" name="Picture 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419872" y="1787681"/>
            <a:ext cx="2398793" cy="2516259"/>
          </a:xfrm>
          <a:prstGeom prst="rect">
            <a:avLst/>
          </a:prstGeom>
        </p:spPr>
      </p:pic>
      <p:pic>
        <p:nvPicPr>
          <p:cNvPr id="13" name="Picture 12"/>
          <p:cNvPicPr>
            <a:picLocks noChangeAspect="1"/>
          </p:cNvPicPr>
          <p:nvPr/>
        </p:nvPicPr>
        <p:blipFill rotWithShape="1">
          <a:blip r:embed="rId8" cstate="screen">
            <a:extLst>
              <a:ext uri="{28A0092B-C50C-407E-A947-70E740481C1C}">
                <a14:useLocalDpi xmlns:a14="http://schemas.microsoft.com/office/drawing/2010/main"/>
              </a:ext>
            </a:extLst>
          </a:blip>
          <a:srcRect t="21616"/>
          <a:stretch/>
        </p:blipFill>
        <p:spPr>
          <a:xfrm>
            <a:off x="5967959" y="1783480"/>
            <a:ext cx="2524821" cy="2674410"/>
          </a:xfrm>
          <a:prstGeom prst="rect">
            <a:avLst/>
          </a:prstGeom>
        </p:spPr>
      </p:pic>
      <p:pic>
        <p:nvPicPr>
          <p:cNvPr id="14" name="Picture 13"/>
          <p:cNvPicPr>
            <a:picLocks noChangeAspect="1"/>
          </p:cNvPicPr>
          <p:nvPr/>
        </p:nvPicPr>
        <p:blipFill rotWithShape="1">
          <a:blip r:embed="rId9" cstate="email">
            <a:extLst>
              <a:ext uri="{28A0092B-C50C-407E-A947-70E740481C1C}">
                <a14:useLocalDpi xmlns:a14="http://schemas.microsoft.com/office/drawing/2010/main"/>
              </a:ext>
            </a:extLst>
          </a:blip>
          <a:srcRect b="20244"/>
          <a:stretch/>
        </p:blipFill>
        <p:spPr>
          <a:xfrm flipH="1">
            <a:off x="1444937" y="4534613"/>
            <a:ext cx="1813606" cy="1479338"/>
          </a:xfrm>
          <a:prstGeom prst="rect">
            <a:avLst/>
          </a:prstGeom>
        </p:spPr>
      </p:pic>
      <p:pic>
        <p:nvPicPr>
          <p:cNvPr id="16" name="Picture 15"/>
          <p:cNvPicPr>
            <a:picLocks noChangeAspect="1"/>
          </p:cNvPicPr>
          <p:nvPr/>
        </p:nvPicPr>
        <p:blipFill rotWithShape="1">
          <a:blip r:embed="rId10" cstate="screen">
            <a:extLst>
              <a:ext uri="{28A0092B-C50C-407E-A947-70E740481C1C}">
                <a14:useLocalDpi xmlns:a14="http://schemas.microsoft.com/office/drawing/2010/main"/>
              </a:ext>
            </a:extLst>
          </a:blip>
          <a:srcRect b="6630"/>
          <a:stretch/>
        </p:blipFill>
        <p:spPr>
          <a:xfrm flipH="1">
            <a:off x="6333920" y="4455719"/>
            <a:ext cx="2174337" cy="1528400"/>
          </a:xfrm>
          <a:prstGeom prst="rect">
            <a:avLst/>
          </a:prstGeom>
        </p:spPr>
      </p:pic>
      <p:sp>
        <p:nvSpPr>
          <p:cNvPr id="17" name="TextBox 16"/>
          <p:cNvSpPr txBox="1"/>
          <p:nvPr/>
        </p:nvSpPr>
        <p:spPr>
          <a:xfrm>
            <a:off x="1562755" y="6034877"/>
            <a:ext cx="1337102" cy="276999"/>
          </a:xfrm>
          <a:prstGeom prst="rect">
            <a:avLst/>
          </a:prstGeom>
          <a:solidFill>
            <a:srgbClr val="FFFFFF">
              <a:alpha val="54118"/>
            </a:srgbClr>
          </a:solidFill>
        </p:spPr>
        <p:txBody>
          <a:bodyPr wrap="square" rtlCol="0">
            <a:spAutoFit/>
          </a:bodyPr>
          <a:lstStyle/>
          <a:p>
            <a:r>
              <a:rPr lang="en-AU" sz="1200" dirty="0">
                <a:solidFill>
                  <a:srgbClr val="0070C0"/>
                </a:solidFill>
              </a:rPr>
              <a:t>Posterior deltoid</a:t>
            </a:r>
          </a:p>
        </p:txBody>
      </p:sp>
      <p:sp>
        <p:nvSpPr>
          <p:cNvPr id="18" name="TextBox 17"/>
          <p:cNvSpPr txBox="1"/>
          <p:nvPr/>
        </p:nvSpPr>
        <p:spPr>
          <a:xfrm>
            <a:off x="6656807" y="6025128"/>
            <a:ext cx="1584176" cy="276999"/>
          </a:xfrm>
          <a:prstGeom prst="rect">
            <a:avLst/>
          </a:prstGeom>
          <a:solidFill>
            <a:srgbClr val="FFFFFF">
              <a:alpha val="54118"/>
            </a:srgbClr>
          </a:solidFill>
        </p:spPr>
        <p:txBody>
          <a:bodyPr wrap="square" rtlCol="0">
            <a:spAutoFit/>
          </a:bodyPr>
          <a:lstStyle/>
          <a:p>
            <a:r>
              <a:rPr lang="en-AU" sz="1200" dirty="0">
                <a:solidFill>
                  <a:srgbClr val="0070C0"/>
                </a:solidFill>
              </a:rPr>
              <a:t>Anterior deltoid</a:t>
            </a:r>
          </a:p>
        </p:txBody>
      </p:sp>
      <p:pic>
        <p:nvPicPr>
          <p:cNvPr id="20" name="Picture 19"/>
          <p:cNvPicPr>
            <a:picLocks noChangeAspect="1"/>
          </p:cNvPicPr>
          <p:nvPr/>
        </p:nvPicPr>
        <p:blipFill rotWithShape="1">
          <a:blip r:embed="rId11"/>
          <a:srcRect l="27163" t="54179" r="51181" b="8000"/>
          <a:stretch/>
        </p:blipFill>
        <p:spPr>
          <a:xfrm flipH="1">
            <a:off x="3968640" y="4410217"/>
            <a:ext cx="1495768" cy="1564830"/>
          </a:xfrm>
          <a:prstGeom prst="rect">
            <a:avLst/>
          </a:prstGeom>
        </p:spPr>
      </p:pic>
      <p:sp>
        <p:nvSpPr>
          <p:cNvPr id="21" name="TextBox 20"/>
          <p:cNvSpPr txBox="1"/>
          <p:nvPr/>
        </p:nvSpPr>
        <p:spPr>
          <a:xfrm>
            <a:off x="4211960" y="5991395"/>
            <a:ext cx="1533682" cy="276999"/>
          </a:xfrm>
          <a:prstGeom prst="rect">
            <a:avLst/>
          </a:prstGeom>
          <a:solidFill>
            <a:srgbClr val="FFFFFF">
              <a:alpha val="54118"/>
            </a:srgbClr>
          </a:solidFill>
        </p:spPr>
        <p:txBody>
          <a:bodyPr wrap="square" rtlCol="0">
            <a:spAutoFit/>
          </a:bodyPr>
          <a:lstStyle/>
          <a:p>
            <a:r>
              <a:rPr lang="en-AU" sz="1200" dirty="0">
                <a:solidFill>
                  <a:srgbClr val="0070C0"/>
                </a:solidFill>
              </a:rPr>
              <a:t>Middle deltoid</a:t>
            </a:r>
          </a:p>
        </p:txBody>
      </p:sp>
      <p:pic>
        <p:nvPicPr>
          <p:cNvPr id="19" name="Picture 18"/>
          <p:cNvPicPr/>
          <p:nvPr/>
        </p:nvPicPr>
        <p:blipFill rotWithShape="1">
          <a:blip r:embed="rId12" cstate="print">
            <a:extLst>
              <a:ext uri="{28A0092B-C50C-407E-A947-70E740481C1C}">
                <a14:useLocalDpi xmlns:a14="http://schemas.microsoft.com/office/drawing/2010/main"/>
              </a:ext>
            </a:extLst>
          </a:blip>
          <a:srcRect/>
          <a:stretch/>
        </p:blipFill>
        <p:spPr bwMode="auto">
          <a:xfrm rot="16200000">
            <a:off x="7365670" y="3897121"/>
            <a:ext cx="2986140" cy="46572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9353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619672" y="2631873"/>
            <a:ext cx="3886200" cy="2642592"/>
          </a:xfrm>
          <a:prstGeom prst="rect">
            <a:avLst/>
          </a:prstGeom>
        </p:spPr>
        <p:txBody>
          <a:bodyPr>
            <a:normAutofit/>
          </a:bodyPr>
          <a:lstStyle/>
          <a:p>
            <a:r>
              <a:rPr lang="en-US" sz="1800" dirty="0">
                <a:solidFill>
                  <a:schemeClr val="tx1"/>
                </a:solidFill>
              </a:rPr>
              <a:t>If necessary, repeat the shoulder procedure in seven days, then again 4 weeks later</a:t>
            </a:r>
          </a:p>
          <a:p>
            <a:pPr marL="68580" indent="0">
              <a:buNone/>
            </a:pPr>
            <a:r>
              <a:rPr lang="en-US" sz="1800" dirty="0"/>
              <a:t>  1    2    3    4    5    6 </a:t>
            </a:r>
          </a:p>
          <a:p>
            <a:pPr marL="68580" indent="0">
              <a:buNone/>
            </a:pPr>
            <a:r>
              <a:rPr lang="en-US" sz="1800" b="1" dirty="0">
                <a:solidFill>
                  <a:srgbClr val="FF0000"/>
                </a:solidFill>
              </a:rPr>
              <a:t>  X    </a:t>
            </a:r>
            <a:r>
              <a:rPr lang="en-US" sz="1800" b="1" dirty="0" err="1">
                <a:solidFill>
                  <a:srgbClr val="FF0000"/>
                </a:solidFill>
              </a:rPr>
              <a:t>X</a:t>
            </a:r>
            <a:r>
              <a:rPr lang="en-US" sz="1800" b="1" dirty="0">
                <a:solidFill>
                  <a:srgbClr val="FF0000"/>
                </a:solidFill>
              </a:rPr>
              <a:t>                      </a:t>
            </a:r>
            <a:r>
              <a:rPr lang="en-US" sz="1800" b="1" dirty="0" err="1">
                <a:solidFill>
                  <a:srgbClr val="FF0000"/>
                </a:solidFill>
              </a:rPr>
              <a:t>X</a:t>
            </a:r>
            <a:endParaRPr lang="en-US" sz="1800" b="1" dirty="0">
              <a:solidFill>
                <a:srgbClr val="FF0000"/>
              </a:solidFill>
            </a:endParaRPr>
          </a:p>
          <a:p>
            <a:r>
              <a:rPr lang="en-US" sz="1800" dirty="0">
                <a:solidFill>
                  <a:schemeClr val="tx1"/>
                </a:solidFill>
              </a:rPr>
              <a:t>From weeks 2 to 6 you can still treat with other procedures</a:t>
            </a:r>
          </a:p>
        </p:txBody>
      </p:sp>
      <p:sp>
        <p:nvSpPr>
          <p:cNvPr id="8" name="Title 1"/>
          <p:cNvSpPr>
            <a:spLocks noGrp="1"/>
          </p:cNvSpPr>
          <p:nvPr>
            <p:ph type="title"/>
          </p:nvPr>
        </p:nvSpPr>
        <p:spPr>
          <a:xfrm>
            <a:off x="2286000" y="457201"/>
            <a:ext cx="6096000" cy="914400"/>
          </a:xfrm>
        </p:spPr>
        <p:txBody>
          <a:bodyPr>
            <a:normAutofit fontScale="90000"/>
          </a:bodyPr>
          <a:lstStyle/>
          <a:p>
            <a:br>
              <a:rPr lang="en-US" sz="3200" dirty="0"/>
            </a:br>
            <a:r>
              <a:rPr lang="en-US" sz="2800" spc="300" dirty="0">
                <a:solidFill>
                  <a:schemeClr val="tx1"/>
                </a:solidFill>
              </a:rPr>
              <a:t>Shoulder Assisted</a:t>
            </a:r>
            <a:br>
              <a:rPr lang="en-US" sz="2800" spc="300" dirty="0">
                <a:solidFill>
                  <a:schemeClr val="tx1"/>
                </a:solidFill>
              </a:rPr>
            </a:br>
            <a:r>
              <a:rPr lang="en-US" sz="2800" spc="300" dirty="0">
                <a:solidFill>
                  <a:schemeClr val="tx1"/>
                </a:solidFill>
              </a:rPr>
              <a:t>Procedure frequency  	page 2.7</a:t>
            </a:r>
            <a:r>
              <a:rPr lang="en-US" sz="3200" dirty="0"/>
              <a:t>               </a:t>
            </a:r>
            <a:endParaRPr lang="en-US" sz="2667" spc="0" dirty="0"/>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6" name="TextBox 5"/>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0"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2" name="Picture 1"/>
          <p:cNvPicPr>
            <a:picLocks noChangeAspect="1"/>
          </p:cNvPicPr>
          <p:nvPr/>
        </p:nvPicPr>
        <p:blipFill rotWithShape="1">
          <a:blip r:embed="rId5" cstate="screen">
            <a:extLst>
              <a:ext uri="{28A0092B-C50C-407E-A947-70E740481C1C}">
                <a14:useLocalDpi xmlns:a14="http://schemas.microsoft.com/office/drawing/2010/main"/>
              </a:ext>
            </a:extLst>
          </a:blip>
          <a:srcRect r="9999" b="6666"/>
          <a:stretch/>
        </p:blipFill>
        <p:spPr>
          <a:xfrm>
            <a:off x="5940152" y="2414405"/>
            <a:ext cx="1944216" cy="3024335"/>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4294656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411760" y="2204864"/>
            <a:ext cx="4556441" cy="3584779"/>
          </a:xfrm>
          <a:prstGeom prst="rect">
            <a:avLst/>
          </a:prstGeom>
        </p:spPr>
      </p:pic>
      <p:sp>
        <p:nvSpPr>
          <p:cNvPr id="7" name="Title 1"/>
          <p:cNvSpPr>
            <a:spLocks noGrp="1"/>
          </p:cNvSpPr>
          <p:nvPr>
            <p:ph type="title"/>
          </p:nvPr>
        </p:nvSpPr>
        <p:spPr>
          <a:xfrm>
            <a:off x="2286000" y="457201"/>
            <a:ext cx="6096000" cy="914400"/>
          </a:xfrm>
        </p:spPr>
        <p:txBody>
          <a:bodyPr>
            <a:normAutofit fontScale="90000"/>
          </a:bodyPr>
          <a:lstStyle/>
          <a:p>
            <a:br>
              <a:rPr lang="en-US" sz="3200" dirty="0"/>
            </a:br>
            <a:r>
              <a:rPr lang="en-US" sz="2800" spc="300" dirty="0">
                <a:solidFill>
                  <a:schemeClr val="tx1"/>
                </a:solidFill>
              </a:rPr>
              <a:t>Shoulder Exercises	page 2.7</a:t>
            </a:r>
            <a:r>
              <a:rPr lang="en-US" sz="3200" dirty="0"/>
              <a:t>               </a:t>
            </a:r>
            <a:endParaRPr lang="en-US" sz="2667" spc="0" dirty="0"/>
          </a:p>
        </p:txBody>
      </p:sp>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5" name="TextBox 4"/>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9" name="officeArt object" descr="BowenLogo"/>
          <p:cNvPicPr/>
          <p:nvPr/>
        </p:nvPicPr>
        <p:blipFill>
          <a:blip r:embed="rId6"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850236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Revision 			page 1.15</a:t>
            </a:r>
            <a:br>
              <a:rPr lang="en-US" sz="2800" spc="300" dirty="0"/>
            </a:br>
            <a:r>
              <a:rPr lang="en-US" sz="2800" spc="300" dirty="0"/>
              <a:t>Working with a client</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4563244" y="2101813"/>
            <a:ext cx="3960440" cy="3693319"/>
          </a:xfrm>
          <a:prstGeom prst="rect">
            <a:avLst/>
          </a:prstGeom>
        </p:spPr>
        <p:txBody>
          <a:bodyPr wrap="square">
            <a:spAutoFit/>
          </a:bodyPr>
          <a:lstStyle/>
          <a:p>
            <a:pPr>
              <a:buClr>
                <a:srgbClr val="05670A"/>
              </a:buClr>
            </a:pPr>
            <a:r>
              <a:rPr lang="en-US" dirty="0">
                <a:solidFill>
                  <a:srgbClr val="05670A"/>
                </a:solidFill>
              </a:rPr>
              <a:t>Before treatment</a:t>
            </a:r>
          </a:p>
          <a:p>
            <a:pPr marL="285750" indent="-285750">
              <a:buClr>
                <a:srgbClr val="05670A"/>
              </a:buClr>
              <a:buFont typeface="Arial" panose="020B0604020202020204" pitchFamily="34" charset="0"/>
              <a:buChar char="•"/>
            </a:pPr>
            <a:r>
              <a:rPr lang="en-US" dirty="0"/>
              <a:t>Explain how Bowen works</a:t>
            </a:r>
          </a:p>
          <a:p>
            <a:pPr marL="285750" indent="-285750">
              <a:buClr>
                <a:srgbClr val="05670A"/>
              </a:buClr>
              <a:buFont typeface="Arial" panose="020B0604020202020204" pitchFamily="34" charset="0"/>
              <a:buChar char="•"/>
            </a:pPr>
            <a:r>
              <a:rPr lang="en-US" dirty="0"/>
              <a:t>Explain purpose of breaks</a:t>
            </a:r>
          </a:p>
          <a:p>
            <a:pPr marL="285750" indent="-285750">
              <a:buClr>
                <a:srgbClr val="05670A"/>
              </a:buClr>
              <a:buFont typeface="Arial" panose="020B0604020202020204" pitchFamily="34" charset="0"/>
              <a:buChar char="•"/>
            </a:pPr>
            <a:r>
              <a:rPr lang="en-US" dirty="0"/>
              <a:t>Assess body alignment</a:t>
            </a:r>
          </a:p>
          <a:p>
            <a:pPr marL="285750" indent="-285750">
              <a:buClr>
                <a:srgbClr val="05670A"/>
              </a:buClr>
              <a:buFont typeface="Arial" panose="020B0604020202020204" pitchFamily="34" charset="0"/>
              <a:buChar char="•"/>
            </a:pPr>
            <a:r>
              <a:rPr lang="en-US" dirty="0"/>
              <a:t>Check for contra-indications</a:t>
            </a:r>
          </a:p>
          <a:p>
            <a:pPr marL="285750" indent="-285750">
              <a:buClr>
                <a:srgbClr val="05670A"/>
              </a:buClr>
              <a:buFont typeface="Arial" panose="020B0604020202020204" pitchFamily="34" charset="0"/>
              <a:buChar char="•"/>
            </a:pPr>
            <a:r>
              <a:rPr lang="en-US" dirty="0"/>
              <a:t>Gain client consent </a:t>
            </a:r>
          </a:p>
          <a:p>
            <a:pPr marL="285750" indent="-285750">
              <a:buClr>
                <a:srgbClr val="05670A"/>
              </a:buClr>
              <a:buFont typeface="Arial" panose="020B0604020202020204" pitchFamily="34" charset="0"/>
              <a:buChar char="•"/>
            </a:pPr>
            <a:r>
              <a:rPr lang="en-US" dirty="0"/>
              <a:t>Client comfort and draping</a:t>
            </a:r>
          </a:p>
          <a:p>
            <a:pPr marL="285750" indent="-285750">
              <a:buClr>
                <a:srgbClr val="05670A"/>
              </a:buClr>
              <a:buFont typeface="Arial" panose="020B0604020202020204" pitchFamily="34" charset="0"/>
              <a:buChar char="•"/>
            </a:pPr>
            <a:r>
              <a:rPr lang="en-US" dirty="0"/>
              <a:t>Slow and deliberate with your moves</a:t>
            </a:r>
          </a:p>
          <a:p>
            <a:pPr marL="285750" indent="-285750">
              <a:buClr>
                <a:srgbClr val="05670A"/>
              </a:buClr>
              <a:buFont typeface="Arial" panose="020B0604020202020204" pitchFamily="34" charset="0"/>
              <a:buChar char="•"/>
            </a:pPr>
            <a:r>
              <a:rPr lang="en-US" dirty="0"/>
              <a:t>Allow minimum 2 minute wait for integration</a:t>
            </a:r>
          </a:p>
          <a:p>
            <a:pPr marL="285750" indent="-285750">
              <a:buClr>
                <a:srgbClr val="05670A"/>
              </a:buClr>
              <a:buFont typeface="Arial" panose="020B0604020202020204" pitchFamily="34" charset="0"/>
              <a:buChar char="•"/>
            </a:pPr>
            <a:r>
              <a:rPr lang="en-US" dirty="0"/>
              <a:t>Remember ‘less is best’</a:t>
            </a:r>
          </a:p>
          <a:p>
            <a:pPr marL="285750" indent="-285750">
              <a:buClr>
                <a:srgbClr val="05670A"/>
              </a:buClr>
              <a:buFont typeface="Arial" panose="020B0604020202020204" pitchFamily="34" charset="0"/>
              <a:buChar char="•"/>
            </a:pPr>
            <a:endParaRPr lang="en-US" dirty="0"/>
          </a:p>
          <a:p>
            <a:endParaRPr lang="en-US"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565" y="2579527"/>
            <a:ext cx="3137916" cy="2737889"/>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1095706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4235054" y="2276872"/>
            <a:ext cx="4320480" cy="3693319"/>
          </a:xfrm>
          <a:prstGeom prst="rect">
            <a:avLst/>
          </a:prstGeom>
        </p:spPr>
        <p:txBody>
          <a:bodyPr wrap="square">
            <a:spAutoFit/>
          </a:bodyPr>
          <a:lstStyle/>
          <a:p>
            <a:pPr>
              <a:buClr>
                <a:srgbClr val="05670A"/>
              </a:buClr>
            </a:pPr>
            <a:r>
              <a:rPr lang="en-US" dirty="0">
                <a:solidFill>
                  <a:srgbClr val="05670A"/>
                </a:solidFill>
              </a:rPr>
              <a:t>After treatment</a:t>
            </a:r>
          </a:p>
          <a:p>
            <a:pPr marL="285750" indent="-285750">
              <a:buClr>
                <a:srgbClr val="05670A"/>
              </a:buClr>
              <a:buFont typeface="Arial" panose="020B0604020202020204" pitchFamily="34" charset="0"/>
              <a:buChar char="•"/>
            </a:pPr>
            <a:r>
              <a:rPr lang="en-US" dirty="0"/>
              <a:t>Help client to sit upright</a:t>
            </a:r>
          </a:p>
          <a:p>
            <a:pPr marL="285750" indent="-285750">
              <a:buClr>
                <a:srgbClr val="05670A"/>
              </a:buClr>
              <a:buFont typeface="Arial" panose="020B0604020202020204" pitchFamily="34" charset="0"/>
              <a:buChar char="•"/>
            </a:pPr>
            <a:r>
              <a:rPr lang="en-US" dirty="0"/>
              <a:t>Check if light headed or dizzy</a:t>
            </a:r>
          </a:p>
          <a:p>
            <a:pPr marL="285750" indent="-285750">
              <a:buClr>
                <a:srgbClr val="05670A"/>
              </a:buClr>
              <a:buFont typeface="Arial" panose="020B0604020202020204" pitchFamily="34" charset="0"/>
              <a:buChar char="•"/>
            </a:pPr>
            <a:r>
              <a:rPr lang="en-US" dirty="0"/>
              <a:t>Encourage movement every 30 minutes</a:t>
            </a:r>
          </a:p>
          <a:p>
            <a:pPr marL="285750" indent="-285750">
              <a:buClr>
                <a:srgbClr val="05670A"/>
              </a:buClr>
              <a:buFont typeface="Arial" panose="020B0604020202020204" pitchFamily="34" charset="0"/>
              <a:buChar char="•"/>
            </a:pPr>
            <a:r>
              <a:rPr lang="en-US" dirty="0"/>
              <a:t>Walk, Water, Wait</a:t>
            </a:r>
          </a:p>
          <a:p>
            <a:pPr marL="285750" indent="-285750">
              <a:buClr>
                <a:srgbClr val="05670A"/>
              </a:buClr>
              <a:buFont typeface="Arial" panose="020B0604020202020204" pitchFamily="34" charset="0"/>
              <a:buChar char="•"/>
            </a:pPr>
            <a:r>
              <a:rPr lang="en-US" dirty="0"/>
              <a:t>Next session between 5 &amp; 10 days</a:t>
            </a:r>
          </a:p>
          <a:p>
            <a:pPr marL="285750" indent="-285750">
              <a:buClr>
                <a:srgbClr val="05670A"/>
              </a:buClr>
              <a:buFont typeface="Arial" panose="020B0604020202020204" pitchFamily="34" charset="0"/>
              <a:buChar char="•"/>
            </a:pPr>
            <a:r>
              <a:rPr lang="en-US" dirty="0"/>
              <a:t>Advise not to apply heat or ice after treatment</a:t>
            </a:r>
          </a:p>
          <a:p>
            <a:pPr marL="285750" indent="-285750">
              <a:buClr>
                <a:srgbClr val="05670A"/>
              </a:buClr>
              <a:buFont typeface="Arial" panose="020B0604020202020204" pitchFamily="34" charset="0"/>
              <a:buChar char="•"/>
            </a:pPr>
            <a:r>
              <a:rPr lang="en-US" dirty="0"/>
              <a:t>Give exercises</a:t>
            </a:r>
          </a:p>
          <a:p>
            <a:pPr marL="285750" indent="-285750">
              <a:buClr>
                <a:srgbClr val="05670A"/>
              </a:buClr>
              <a:buFont typeface="Arial" panose="020B0604020202020204" pitchFamily="34" charset="0"/>
              <a:buChar char="•"/>
            </a:pPr>
            <a:r>
              <a:rPr lang="en-US" dirty="0"/>
              <a:t>If symptoms persist, advise to see their doctor</a:t>
            </a:r>
          </a:p>
          <a:p>
            <a:pPr marL="285750" indent="-285750">
              <a:buClr>
                <a:srgbClr val="05670A"/>
              </a:buClr>
              <a:buFont typeface="Arial" panose="020B0604020202020204" pitchFamily="34" charset="0"/>
              <a:buChar char="•"/>
            </a:pPr>
            <a:endParaRPr lang="en-US" dirty="0"/>
          </a:p>
          <a:p>
            <a:endParaRPr lang="en-US"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5616" y="2636912"/>
            <a:ext cx="2677310" cy="2849237"/>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
        <p:nvSpPr>
          <p:cNvPr id="8" name="Title 1"/>
          <p:cNvSpPr>
            <a:spLocks noGrp="1"/>
          </p:cNvSpPr>
          <p:nvPr>
            <p:ph type="title"/>
          </p:nvPr>
        </p:nvSpPr>
        <p:spPr>
          <a:xfrm>
            <a:off x="2267744" y="571500"/>
            <a:ext cx="6096000" cy="914400"/>
          </a:xfrm>
        </p:spPr>
        <p:txBody>
          <a:bodyPr>
            <a:normAutofit/>
          </a:bodyPr>
          <a:lstStyle/>
          <a:p>
            <a:r>
              <a:rPr lang="en-US" sz="2800" spc="300" dirty="0"/>
              <a:t>Revision 			page 1.15</a:t>
            </a:r>
            <a:br>
              <a:rPr lang="en-US" sz="2800" spc="300" dirty="0"/>
            </a:br>
            <a:r>
              <a:rPr lang="en-US" sz="2800" spc="300" dirty="0"/>
              <a:t>Working with a client</a:t>
            </a:r>
            <a:endParaRPr lang="en-US" sz="2667" spc="0" dirty="0"/>
          </a:p>
        </p:txBody>
      </p:sp>
    </p:spTree>
    <p:extLst>
      <p:ext uri="{BB962C8B-B14F-4D97-AF65-F5344CB8AC3E}">
        <p14:creationId xmlns:p14="http://schemas.microsoft.com/office/powerpoint/2010/main" val="791072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Clinical interview &amp; session	 </a:t>
            </a:r>
            <a:br>
              <a:rPr lang="en-US" sz="3200" dirty="0"/>
            </a:br>
            <a:r>
              <a:rPr lang="en-US" sz="2800" spc="300" dirty="0">
                <a:solidFill>
                  <a:schemeClr val="tx1"/>
                </a:solidFill>
              </a:rPr>
              <a:t>Collecting information</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99592" y="2310331"/>
            <a:ext cx="5910828" cy="3276282"/>
          </a:xfrm>
          <a:prstGeom prst="rect">
            <a:avLst/>
          </a:prstGeom>
        </p:spPr>
        <p:txBody>
          <a:bodyPr wrap="square">
            <a:spAutoFit/>
          </a:bodyPr>
          <a:lstStyle/>
          <a:p>
            <a:pPr marL="68580" indent="0">
              <a:lnSpc>
                <a:spcPct val="150000"/>
              </a:lnSpc>
              <a:buNone/>
            </a:pPr>
            <a:r>
              <a:rPr lang="en-US" sz="2000" b="1" dirty="0">
                <a:solidFill>
                  <a:srgbClr val="FF0000"/>
                </a:solidFill>
              </a:rPr>
              <a:t>W </a:t>
            </a:r>
            <a:r>
              <a:rPr lang="en-US" sz="2000" b="1" dirty="0"/>
              <a:t>	Where </a:t>
            </a:r>
            <a:r>
              <a:rPr lang="en-US" sz="2000" dirty="0"/>
              <a:t>- Client to show you the location</a:t>
            </a:r>
            <a:endParaRPr lang="en-US" sz="2000" b="1" dirty="0"/>
          </a:p>
          <a:p>
            <a:pPr marL="68580" indent="0">
              <a:lnSpc>
                <a:spcPct val="150000"/>
              </a:lnSpc>
              <a:buNone/>
            </a:pPr>
            <a:r>
              <a:rPr lang="en-US" sz="2000" b="1" dirty="0">
                <a:solidFill>
                  <a:srgbClr val="FF0000"/>
                </a:solidFill>
              </a:rPr>
              <a:t>O</a:t>
            </a:r>
            <a:r>
              <a:rPr lang="en-US" sz="2000" b="1" dirty="0"/>
              <a:t> 	Onset </a:t>
            </a:r>
            <a:r>
              <a:rPr lang="en-US" sz="2000" dirty="0"/>
              <a:t>-</a:t>
            </a:r>
            <a:r>
              <a:rPr lang="en-US" sz="2000" b="1" dirty="0"/>
              <a:t> </a:t>
            </a:r>
            <a:r>
              <a:rPr lang="en-US" sz="2000" dirty="0"/>
              <a:t>When did it start, acute or chronic</a:t>
            </a:r>
            <a:endParaRPr lang="en-US" sz="2000" b="1" dirty="0"/>
          </a:p>
          <a:p>
            <a:pPr marL="68580" indent="0">
              <a:lnSpc>
                <a:spcPct val="150000"/>
              </a:lnSpc>
              <a:buNone/>
            </a:pPr>
            <a:r>
              <a:rPr lang="en-US" sz="2000" b="1" dirty="0">
                <a:solidFill>
                  <a:srgbClr val="FF0000"/>
                </a:solidFill>
              </a:rPr>
              <a:t>C</a:t>
            </a:r>
            <a:r>
              <a:rPr lang="en-US" sz="2000" b="1" dirty="0"/>
              <a:t> 	Consistency </a:t>
            </a:r>
            <a:r>
              <a:rPr lang="en-US" sz="2000" dirty="0"/>
              <a:t>- When does the pain come</a:t>
            </a:r>
          </a:p>
          <a:p>
            <a:pPr marL="68580" indent="0">
              <a:lnSpc>
                <a:spcPct val="150000"/>
              </a:lnSpc>
              <a:buNone/>
            </a:pPr>
            <a:r>
              <a:rPr lang="en-US" sz="2000" b="1" dirty="0">
                <a:solidFill>
                  <a:srgbClr val="FF0000"/>
                </a:solidFill>
              </a:rPr>
              <a:t>S</a:t>
            </a:r>
            <a:r>
              <a:rPr lang="en-US" sz="2000" b="1" dirty="0"/>
              <a:t> 	Severity </a:t>
            </a:r>
            <a:r>
              <a:rPr lang="en-US" sz="2000" dirty="0"/>
              <a:t>-</a:t>
            </a:r>
            <a:r>
              <a:rPr lang="en-US" sz="2000" b="1" dirty="0"/>
              <a:t> </a:t>
            </a:r>
            <a:r>
              <a:rPr lang="en-US" sz="2000" dirty="0"/>
              <a:t>Scale out of 10</a:t>
            </a:r>
            <a:endParaRPr lang="en-US" sz="2000" b="1" dirty="0"/>
          </a:p>
          <a:p>
            <a:pPr marL="68580" indent="0">
              <a:lnSpc>
                <a:spcPct val="150000"/>
              </a:lnSpc>
              <a:buNone/>
            </a:pPr>
            <a:r>
              <a:rPr lang="en-US" sz="2000" b="1" dirty="0">
                <a:solidFill>
                  <a:srgbClr val="FF0000"/>
                </a:solidFill>
              </a:rPr>
              <a:t>N</a:t>
            </a:r>
            <a:r>
              <a:rPr lang="en-US" sz="2000" b="1" dirty="0"/>
              <a:t> 	Nature </a:t>
            </a:r>
            <a:r>
              <a:rPr lang="en-US" sz="2000" dirty="0"/>
              <a:t>- Description of pain, sharp, burning</a:t>
            </a:r>
            <a:endParaRPr lang="en-US" sz="2000" b="1" dirty="0"/>
          </a:p>
          <a:p>
            <a:pPr marL="68580" indent="0">
              <a:lnSpc>
                <a:spcPct val="150000"/>
              </a:lnSpc>
              <a:buNone/>
            </a:pPr>
            <a:r>
              <a:rPr lang="en-US" sz="2000" b="1" dirty="0">
                <a:solidFill>
                  <a:srgbClr val="FF0000"/>
                </a:solidFill>
              </a:rPr>
              <a:t>O </a:t>
            </a:r>
            <a:r>
              <a:rPr lang="en-US" sz="2000" b="1" dirty="0"/>
              <a:t>	Other </a:t>
            </a:r>
            <a:r>
              <a:rPr lang="en-US" sz="2000" dirty="0"/>
              <a:t>- Additional areas of concern</a:t>
            </a:r>
            <a:endParaRPr lang="en-US" sz="2000" b="1" dirty="0"/>
          </a:p>
          <a:p>
            <a:pPr marL="68580" indent="0">
              <a:lnSpc>
                <a:spcPct val="150000"/>
              </a:lnSpc>
              <a:buNone/>
            </a:pPr>
            <a:r>
              <a:rPr lang="en-US" sz="2000" b="1" dirty="0">
                <a:solidFill>
                  <a:srgbClr val="FF0000"/>
                </a:solidFill>
              </a:rPr>
              <a:t>R </a:t>
            </a:r>
            <a:r>
              <a:rPr lang="en-US" sz="2000" b="1" dirty="0"/>
              <a:t>	Relationship </a:t>
            </a:r>
            <a:r>
              <a:rPr lang="en-US" sz="2000" dirty="0"/>
              <a:t> - Is pain related to anything else</a:t>
            </a:r>
            <a:endParaRPr lang="en-US" sz="2000" b="1" dirty="0"/>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1429" r="11429"/>
          <a:stretch/>
        </p:blipFill>
        <p:spPr>
          <a:xfrm>
            <a:off x="6833236" y="2852936"/>
            <a:ext cx="1499823" cy="1944216"/>
          </a:xfrm>
          <a:prstGeom prst="rect">
            <a:avLst/>
          </a:prstGeom>
        </p:spPr>
      </p:pic>
    </p:spTree>
    <p:extLst>
      <p:ext uri="{BB962C8B-B14F-4D97-AF65-F5344CB8AC3E}">
        <p14:creationId xmlns:p14="http://schemas.microsoft.com/office/powerpoint/2010/main" val="2836372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Assessments &amp; Observations	 </a:t>
            </a:r>
            <a:br>
              <a:rPr lang="en-US" sz="3200" dirty="0"/>
            </a:br>
            <a:r>
              <a:rPr lang="en-US" sz="2800" spc="300" dirty="0">
                <a:solidFill>
                  <a:schemeClr val="tx1"/>
                </a:solidFill>
              </a:rPr>
              <a:t>Collecting information</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1429" r="11429"/>
          <a:stretch/>
        </p:blipFill>
        <p:spPr>
          <a:xfrm>
            <a:off x="1385686" y="1984083"/>
            <a:ext cx="837618" cy="1085801"/>
          </a:xfrm>
          <a:prstGeom prst="rect">
            <a:avLst/>
          </a:prstGeom>
        </p:spPr>
      </p:pic>
      <p:sp>
        <p:nvSpPr>
          <p:cNvPr id="8" name="Rectangle 7"/>
          <p:cNvSpPr/>
          <p:nvPr/>
        </p:nvSpPr>
        <p:spPr>
          <a:xfrm>
            <a:off x="2402632" y="1857570"/>
            <a:ext cx="5328592" cy="1338828"/>
          </a:xfrm>
          <a:prstGeom prst="rect">
            <a:avLst/>
          </a:prstGeom>
        </p:spPr>
        <p:txBody>
          <a:bodyPr wrap="square">
            <a:spAutoFit/>
          </a:bodyPr>
          <a:lstStyle/>
          <a:p>
            <a:pPr marL="354330" indent="-285750">
              <a:lnSpc>
                <a:spcPct val="150000"/>
              </a:lnSpc>
              <a:buClr>
                <a:srgbClr val="05670A"/>
              </a:buClr>
              <a:buFont typeface="Arial" panose="020B0604020202020204" pitchFamily="34" charset="0"/>
              <a:buChar char="•"/>
            </a:pPr>
            <a:r>
              <a:rPr lang="en-US" dirty="0"/>
              <a:t>What does ‘Good’ posture look like</a:t>
            </a:r>
          </a:p>
          <a:p>
            <a:pPr marL="354330" indent="-285750">
              <a:lnSpc>
                <a:spcPct val="150000"/>
              </a:lnSpc>
              <a:buClr>
                <a:srgbClr val="05670A"/>
              </a:buClr>
              <a:buFont typeface="Arial" panose="020B0604020202020204" pitchFamily="34" charset="0"/>
              <a:buChar char="•"/>
            </a:pPr>
            <a:r>
              <a:rPr lang="en-US" dirty="0"/>
              <a:t>How to see unbalanced posture at spine, head, shoulders and hips</a:t>
            </a:r>
          </a:p>
        </p:txBody>
      </p:sp>
      <p:pic>
        <p:nvPicPr>
          <p:cNvPr id="4" name="Picture 3"/>
          <p:cNvPicPr>
            <a:picLocks noChangeAspect="1"/>
          </p:cNvPicPr>
          <p:nvPr/>
        </p:nvPicPr>
        <p:blipFill>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tretch>
            <a:fillRect/>
          </a:stretch>
        </p:blipFill>
        <p:spPr>
          <a:xfrm>
            <a:off x="971278" y="3390480"/>
            <a:ext cx="3168674" cy="2846832"/>
          </a:xfrm>
          <a:prstGeom prst="rect">
            <a:avLst/>
          </a:prstGeom>
        </p:spPr>
      </p:pic>
      <p:pic>
        <p:nvPicPr>
          <p:cNvPr id="5" name="Picture 4"/>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t="3284" b="8800"/>
          <a:stretch/>
        </p:blipFill>
        <p:spPr>
          <a:xfrm>
            <a:off x="5364088" y="3645024"/>
            <a:ext cx="2376264" cy="2468748"/>
          </a:xfrm>
          <a:prstGeom prst="rect">
            <a:avLst/>
          </a:prstGeom>
        </p:spPr>
      </p:pic>
      <p:sp>
        <p:nvSpPr>
          <p:cNvPr id="9" name="TextBox 8"/>
          <p:cNvSpPr txBox="1"/>
          <p:nvPr/>
        </p:nvSpPr>
        <p:spPr>
          <a:xfrm>
            <a:off x="1008086" y="6052784"/>
            <a:ext cx="3244799" cy="215444"/>
          </a:xfrm>
          <a:prstGeom prst="rect">
            <a:avLst/>
          </a:prstGeom>
          <a:solidFill>
            <a:srgbClr val="FFFFFF"/>
          </a:solidFill>
        </p:spPr>
        <p:txBody>
          <a:bodyPr wrap="none" rtlCol="0">
            <a:spAutoFit/>
          </a:bodyPr>
          <a:lstStyle/>
          <a:p>
            <a:r>
              <a:rPr lang="en-AU" sz="800" dirty="0"/>
              <a:t> Ideal Posture          Kyphotic-</a:t>
            </a:r>
            <a:r>
              <a:rPr lang="en-AU" sz="800" dirty="0" err="1"/>
              <a:t>lordotic</a:t>
            </a:r>
            <a:r>
              <a:rPr lang="en-AU" sz="800" dirty="0"/>
              <a:t>                Flat back            Sway back </a:t>
            </a:r>
          </a:p>
        </p:txBody>
      </p:sp>
      <p:sp>
        <p:nvSpPr>
          <p:cNvPr id="10" name="TextBox 9"/>
          <p:cNvSpPr txBox="1"/>
          <p:nvPr/>
        </p:nvSpPr>
        <p:spPr>
          <a:xfrm>
            <a:off x="5292080" y="5955704"/>
            <a:ext cx="2609756" cy="338554"/>
          </a:xfrm>
          <a:prstGeom prst="rect">
            <a:avLst/>
          </a:prstGeom>
          <a:solidFill>
            <a:srgbClr val="FFFFFF"/>
          </a:solidFill>
        </p:spPr>
        <p:txBody>
          <a:bodyPr wrap="square" rtlCol="0">
            <a:spAutoFit/>
          </a:bodyPr>
          <a:lstStyle/>
          <a:p>
            <a:pPr algn="ctr"/>
            <a:r>
              <a:rPr lang="en-AU" sz="800" dirty="0"/>
              <a:t>Stacked Posture                   Compensation pattern </a:t>
            </a:r>
          </a:p>
          <a:p>
            <a:pPr algn="ctr"/>
            <a:r>
              <a:rPr lang="en-AU" sz="800" dirty="0"/>
              <a:t>Muscle patterns even          Unbalanced muscle pattern</a:t>
            </a:r>
          </a:p>
        </p:txBody>
      </p:sp>
      <p:sp>
        <p:nvSpPr>
          <p:cNvPr id="11" name="TextBox 10"/>
          <p:cNvSpPr txBox="1"/>
          <p:nvPr/>
        </p:nvSpPr>
        <p:spPr>
          <a:xfrm>
            <a:off x="971278" y="6478432"/>
            <a:ext cx="7740353" cy="246221"/>
          </a:xfrm>
          <a:prstGeom prst="rect">
            <a:avLst/>
          </a:prstGeom>
          <a:noFill/>
        </p:spPr>
        <p:txBody>
          <a:bodyPr wrap="square" rtlCol="0">
            <a:spAutoFit/>
          </a:bodyPr>
          <a:lstStyle/>
          <a:p>
            <a:r>
              <a:rPr lang="en-US" sz="1000" i="1" dirty="0">
                <a:solidFill>
                  <a:schemeClr val="accent1">
                    <a:lumMod val="60000"/>
                    <a:lumOff val="40000"/>
                  </a:schemeClr>
                </a:solidFill>
              </a:rPr>
              <a:t>Image resource, Muscles testing and function, Florence Kendall, LWW &amp; Fundamentals of therapeutic massage, Sandy Fritz, Mosby</a:t>
            </a:r>
          </a:p>
        </p:txBody>
      </p:sp>
    </p:spTree>
    <p:extLst>
      <p:ext uri="{BB962C8B-B14F-4D97-AF65-F5344CB8AC3E}">
        <p14:creationId xmlns:p14="http://schemas.microsoft.com/office/powerpoint/2010/main" val="2115606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Assessments &amp; Observations	 </a:t>
            </a:r>
            <a:br>
              <a:rPr lang="en-US" sz="3200" dirty="0"/>
            </a:br>
            <a:r>
              <a:rPr lang="en-US" sz="2800" spc="300" dirty="0">
                <a:solidFill>
                  <a:schemeClr val="tx1"/>
                </a:solidFill>
              </a:rPr>
              <a:t>Collecting information</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6870" y="2348880"/>
            <a:ext cx="4973482" cy="3283360"/>
          </a:xfrm>
          <a:prstGeom prst="rect">
            <a:avLst/>
          </a:prstGeom>
        </p:spPr>
      </p:pic>
      <p:sp>
        <p:nvSpPr>
          <p:cNvPr id="9" name="TextBox 8"/>
          <p:cNvSpPr txBox="1"/>
          <p:nvPr/>
        </p:nvSpPr>
        <p:spPr>
          <a:xfrm>
            <a:off x="2177159" y="6453337"/>
            <a:ext cx="5131146" cy="246221"/>
          </a:xfrm>
          <a:prstGeom prst="rect">
            <a:avLst/>
          </a:prstGeom>
          <a:noFill/>
        </p:spPr>
        <p:txBody>
          <a:bodyPr wrap="square" rtlCol="0">
            <a:spAutoFit/>
          </a:bodyPr>
          <a:lstStyle/>
          <a:p>
            <a:r>
              <a:rPr lang="en-US" sz="1000" i="1" dirty="0">
                <a:solidFill>
                  <a:schemeClr val="accent1">
                    <a:lumMod val="60000"/>
                    <a:lumOff val="40000"/>
                  </a:schemeClr>
                </a:solidFill>
              </a:rPr>
              <a:t>Image resource, Anatomy Trains, Thomas Myers, Churchill Livingstone</a:t>
            </a:r>
          </a:p>
        </p:txBody>
      </p:sp>
      <p:cxnSp>
        <p:nvCxnSpPr>
          <p:cNvPr id="10" name="Straight Connector 9"/>
          <p:cNvCxnSpPr/>
          <p:nvPr/>
        </p:nvCxnSpPr>
        <p:spPr>
          <a:xfrm flipV="1">
            <a:off x="2945968" y="2996953"/>
            <a:ext cx="720080" cy="7200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242112" y="2996954"/>
            <a:ext cx="720080" cy="7200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98296" y="2492896"/>
            <a:ext cx="41920" cy="2880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7050424" y="2492896"/>
            <a:ext cx="41920" cy="2880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602152" y="2862512"/>
            <a:ext cx="20960" cy="25514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572000" y="2384883"/>
            <a:ext cx="30152" cy="46805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3275856" y="2384883"/>
            <a:ext cx="15076" cy="468056"/>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3089984" y="3789040"/>
            <a:ext cx="504056" cy="4117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43" name="Right Arrow 42"/>
          <p:cNvSpPr/>
          <p:nvPr/>
        </p:nvSpPr>
        <p:spPr>
          <a:xfrm rot="16200000" flipH="1">
            <a:off x="3076616" y="3904439"/>
            <a:ext cx="144016" cy="1245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44" name="Straight Connector 43"/>
          <p:cNvCxnSpPr/>
          <p:nvPr/>
        </p:nvCxnSpPr>
        <p:spPr>
          <a:xfrm>
            <a:off x="4284320" y="3819314"/>
            <a:ext cx="584904" cy="1090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321052" y="2875480"/>
            <a:ext cx="20960" cy="2551432"/>
          </a:xfrm>
          <a:prstGeom prst="line">
            <a:avLst/>
          </a:prstGeom>
        </p:spPr>
        <p:style>
          <a:lnRef idx="1">
            <a:schemeClr val="accent1"/>
          </a:lnRef>
          <a:fillRef idx="0">
            <a:schemeClr val="accent1"/>
          </a:fillRef>
          <a:effectRef idx="0">
            <a:schemeClr val="accent1"/>
          </a:effectRef>
          <a:fontRef idx="minor">
            <a:schemeClr val="tx1"/>
          </a:fontRef>
        </p:style>
      </p:cxnSp>
      <p:sp>
        <p:nvSpPr>
          <p:cNvPr id="47" name="Right Arrow 46"/>
          <p:cNvSpPr/>
          <p:nvPr/>
        </p:nvSpPr>
        <p:spPr>
          <a:xfrm rot="16200000" flipH="1">
            <a:off x="4737232" y="3904439"/>
            <a:ext cx="144016" cy="1245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Arc 50"/>
          <p:cNvSpPr/>
          <p:nvPr/>
        </p:nvSpPr>
        <p:spPr>
          <a:xfrm rot="566144">
            <a:off x="5547148" y="2805509"/>
            <a:ext cx="664610" cy="1041788"/>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52" name="Arc 51"/>
          <p:cNvSpPr/>
          <p:nvPr/>
        </p:nvSpPr>
        <p:spPr>
          <a:xfrm rot="19607284" flipH="1">
            <a:off x="6151807" y="3532777"/>
            <a:ext cx="247373" cy="440519"/>
          </a:xfrm>
          <a:prstGeom prst="arc">
            <a:avLst>
              <a:gd name="adj1" fmla="val 16200000"/>
              <a:gd name="adj2" fmla="val 19898143"/>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solidFill>
                <a:srgbClr val="FF0000"/>
              </a:solidFill>
            </a:endParaRPr>
          </a:p>
        </p:txBody>
      </p:sp>
      <p:sp>
        <p:nvSpPr>
          <p:cNvPr id="54" name="Right Arrow 53"/>
          <p:cNvSpPr/>
          <p:nvPr/>
        </p:nvSpPr>
        <p:spPr>
          <a:xfrm rot="10800000">
            <a:off x="5682272" y="2407186"/>
            <a:ext cx="144016" cy="1245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2" name="Picture 21"/>
          <p:cNvPicPr>
            <a:picLocks noChangeAspect="1"/>
          </p:cNvPicPr>
          <p:nvPr/>
        </p:nvPicPr>
        <p:blipFill rotWithShape="1">
          <a:blip r:embed="rId6" cstate="print">
            <a:extLst>
              <a:ext uri="{28A0092B-C50C-407E-A947-70E740481C1C}">
                <a14:useLocalDpi xmlns:a14="http://schemas.microsoft.com/office/drawing/2010/main" val="0"/>
              </a:ext>
            </a:extLst>
          </a:blip>
          <a:srcRect l="11429" r="11429"/>
          <a:stretch/>
        </p:blipFill>
        <p:spPr>
          <a:xfrm>
            <a:off x="902492" y="3065395"/>
            <a:ext cx="837618" cy="1085801"/>
          </a:xfrm>
          <a:prstGeom prst="rect">
            <a:avLst/>
          </a:prstGeom>
        </p:spPr>
      </p:pic>
      <p:sp>
        <p:nvSpPr>
          <p:cNvPr id="5" name="TextBox 4"/>
          <p:cNvSpPr txBox="1"/>
          <p:nvPr/>
        </p:nvSpPr>
        <p:spPr>
          <a:xfrm>
            <a:off x="383158" y="4286402"/>
            <a:ext cx="1957267" cy="369332"/>
          </a:xfrm>
          <a:prstGeom prst="rect">
            <a:avLst/>
          </a:prstGeom>
          <a:noFill/>
        </p:spPr>
        <p:txBody>
          <a:bodyPr wrap="none" rtlCol="0">
            <a:spAutoFit/>
          </a:bodyPr>
          <a:lstStyle/>
          <a:p>
            <a:r>
              <a:rPr lang="en-AU" dirty="0"/>
              <a:t>What can you see?</a:t>
            </a:r>
          </a:p>
        </p:txBody>
      </p:sp>
    </p:spTree>
    <p:extLst>
      <p:ext uri="{BB962C8B-B14F-4D97-AF65-F5344CB8AC3E}">
        <p14:creationId xmlns:p14="http://schemas.microsoft.com/office/powerpoint/2010/main" val="232099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2" grpId="0" animBg="1"/>
      <p:bldP spid="5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Assessments &amp; Observations	 </a:t>
            </a:r>
            <a:br>
              <a:rPr lang="en-US" sz="3200" dirty="0"/>
            </a:br>
            <a:r>
              <a:rPr lang="en-US" sz="2800" spc="300" dirty="0">
                <a:solidFill>
                  <a:schemeClr val="tx1"/>
                </a:solidFill>
              </a:rPr>
              <a:t>Collecting information</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1" name="TextBox 10"/>
          <p:cNvSpPr txBox="1"/>
          <p:nvPr/>
        </p:nvSpPr>
        <p:spPr>
          <a:xfrm>
            <a:off x="2177159" y="6453337"/>
            <a:ext cx="5131146" cy="246221"/>
          </a:xfrm>
          <a:prstGeom prst="rect">
            <a:avLst/>
          </a:prstGeom>
          <a:noFill/>
        </p:spPr>
        <p:txBody>
          <a:bodyPr wrap="square" rtlCol="0">
            <a:spAutoFit/>
          </a:bodyPr>
          <a:lstStyle/>
          <a:p>
            <a:r>
              <a:rPr lang="en-US" sz="1000" i="1" dirty="0">
                <a:solidFill>
                  <a:schemeClr val="accent1">
                    <a:lumMod val="60000"/>
                    <a:lumOff val="40000"/>
                  </a:schemeClr>
                </a:solidFill>
              </a:rPr>
              <a:t>Image resource, Anatomy Trains, Thomas Myers, Churchill Livingstone</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3808" y="2348880"/>
            <a:ext cx="5328592" cy="3555287"/>
          </a:xfrm>
          <a:prstGeom prst="rect">
            <a:avLst/>
          </a:prstGeom>
          <a:ln>
            <a:noFill/>
          </a:ln>
        </p:spPr>
      </p:pic>
      <p:sp>
        <p:nvSpPr>
          <p:cNvPr id="14" name="Right Arrow 13"/>
          <p:cNvSpPr/>
          <p:nvPr/>
        </p:nvSpPr>
        <p:spPr>
          <a:xfrm>
            <a:off x="3222425" y="3645024"/>
            <a:ext cx="144016" cy="1245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3078409" y="4396815"/>
            <a:ext cx="72008" cy="503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3726481" y="4346511"/>
            <a:ext cx="72008" cy="503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8" name="Straight Connector 17"/>
          <p:cNvCxnSpPr/>
          <p:nvPr/>
        </p:nvCxnSpPr>
        <p:spPr>
          <a:xfrm flipV="1">
            <a:off x="3762485" y="3645024"/>
            <a:ext cx="0" cy="5137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082702" y="3645024"/>
            <a:ext cx="0" cy="5137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3372950" y="2423157"/>
            <a:ext cx="72008" cy="43204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006401" y="3040655"/>
            <a:ext cx="792088" cy="5519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3150417" y="3450976"/>
            <a:ext cx="576064" cy="1586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2369937">
            <a:off x="6432412" y="3364945"/>
            <a:ext cx="508059" cy="591466"/>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cxnSp>
        <p:nvCxnSpPr>
          <p:cNvPr id="33" name="Straight Connector 32"/>
          <p:cNvCxnSpPr/>
          <p:nvPr/>
        </p:nvCxnSpPr>
        <p:spPr>
          <a:xfrm>
            <a:off x="6246761" y="2348880"/>
            <a:ext cx="81274" cy="3240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398889" y="2348880"/>
            <a:ext cx="81274" cy="3240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821586" y="2924944"/>
            <a:ext cx="25652" cy="27363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484531" y="3096083"/>
            <a:ext cx="725413" cy="2358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114413" y="3837738"/>
            <a:ext cx="589083"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552696" y="3901908"/>
            <a:ext cx="589083"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4832252" y="2420888"/>
            <a:ext cx="37880" cy="53046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rotWithShape="1">
          <a:blip r:embed="rId6" cstate="print">
            <a:extLst>
              <a:ext uri="{28A0092B-C50C-407E-A947-70E740481C1C}">
                <a14:useLocalDpi xmlns:a14="http://schemas.microsoft.com/office/drawing/2010/main" val="0"/>
              </a:ext>
            </a:extLst>
          </a:blip>
          <a:srcRect l="11429" r="11429"/>
          <a:stretch/>
        </p:blipFill>
        <p:spPr>
          <a:xfrm>
            <a:off x="1080066" y="3119667"/>
            <a:ext cx="837618" cy="1085801"/>
          </a:xfrm>
          <a:prstGeom prst="rect">
            <a:avLst/>
          </a:prstGeom>
        </p:spPr>
      </p:pic>
      <p:sp>
        <p:nvSpPr>
          <p:cNvPr id="26" name="TextBox 25"/>
          <p:cNvSpPr txBox="1"/>
          <p:nvPr/>
        </p:nvSpPr>
        <p:spPr>
          <a:xfrm>
            <a:off x="502549" y="4346511"/>
            <a:ext cx="1957267" cy="369332"/>
          </a:xfrm>
          <a:prstGeom prst="rect">
            <a:avLst/>
          </a:prstGeom>
          <a:noFill/>
        </p:spPr>
        <p:txBody>
          <a:bodyPr wrap="none" rtlCol="0">
            <a:spAutoFit/>
          </a:bodyPr>
          <a:lstStyle/>
          <a:p>
            <a:r>
              <a:rPr lang="en-AU" dirty="0"/>
              <a:t>What can you see?</a:t>
            </a:r>
          </a:p>
        </p:txBody>
      </p:sp>
      <p:sp>
        <p:nvSpPr>
          <p:cNvPr id="27" name="Right Arrow 26"/>
          <p:cNvSpPr/>
          <p:nvPr/>
        </p:nvSpPr>
        <p:spPr>
          <a:xfrm flipH="1">
            <a:off x="4867468" y="3629146"/>
            <a:ext cx="144016" cy="1245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9" name="Straight Connector 28"/>
          <p:cNvCxnSpPr/>
          <p:nvPr/>
        </p:nvCxnSpPr>
        <p:spPr>
          <a:xfrm flipV="1">
            <a:off x="4484531" y="3660678"/>
            <a:ext cx="0" cy="56526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192909" y="3668837"/>
            <a:ext cx="5901" cy="5571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357129" y="2344230"/>
            <a:ext cx="81274" cy="32403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846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31" grpId="0" animBg="1"/>
      <p:bldP spid="2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Assessments &amp; Observations	 </a:t>
            </a:r>
            <a:br>
              <a:rPr lang="en-US" sz="3200" dirty="0"/>
            </a:br>
            <a:r>
              <a:rPr lang="en-US" sz="2800" spc="300" dirty="0">
                <a:solidFill>
                  <a:schemeClr val="tx1"/>
                </a:solidFill>
              </a:rPr>
              <a:t>Collecting information</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1429" r="11429"/>
          <a:stretch/>
        </p:blipFill>
        <p:spPr>
          <a:xfrm>
            <a:off x="2004214" y="2060848"/>
            <a:ext cx="1004148" cy="1301673"/>
          </a:xfrm>
          <a:prstGeom prst="rect">
            <a:avLst/>
          </a:prstGeom>
        </p:spPr>
      </p:pic>
      <p:sp>
        <p:nvSpPr>
          <p:cNvPr id="8" name="Rectangle 7"/>
          <p:cNvSpPr/>
          <p:nvPr/>
        </p:nvSpPr>
        <p:spPr>
          <a:xfrm>
            <a:off x="3275856" y="1866729"/>
            <a:ext cx="3600400" cy="1754326"/>
          </a:xfrm>
          <a:prstGeom prst="rect">
            <a:avLst/>
          </a:prstGeom>
        </p:spPr>
        <p:txBody>
          <a:bodyPr wrap="square">
            <a:spAutoFit/>
          </a:bodyPr>
          <a:lstStyle/>
          <a:p>
            <a:pPr marL="354330" indent="-285750">
              <a:lnSpc>
                <a:spcPct val="150000"/>
              </a:lnSpc>
              <a:buClr>
                <a:srgbClr val="05670A"/>
              </a:buClr>
              <a:buFont typeface="Arial" panose="020B0604020202020204" pitchFamily="34" charset="0"/>
              <a:buChar char="•"/>
            </a:pPr>
            <a:r>
              <a:rPr lang="en-US" dirty="0"/>
              <a:t>What is range of movement</a:t>
            </a:r>
          </a:p>
          <a:p>
            <a:pPr marL="354330" indent="-285750">
              <a:lnSpc>
                <a:spcPct val="150000"/>
              </a:lnSpc>
              <a:buClr>
                <a:srgbClr val="05670A"/>
              </a:buClr>
              <a:buFont typeface="Arial" panose="020B0604020202020204" pitchFamily="34" charset="0"/>
              <a:buChar char="•"/>
            </a:pPr>
            <a:r>
              <a:rPr lang="en-US" dirty="0"/>
              <a:t>Recording ROM on client form</a:t>
            </a:r>
          </a:p>
          <a:p>
            <a:pPr marL="354330" indent="-285750">
              <a:lnSpc>
                <a:spcPct val="150000"/>
              </a:lnSpc>
              <a:buClr>
                <a:srgbClr val="05670A"/>
              </a:buClr>
              <a:buFont typeface="Arial" panose="020B0604020202020204" pitchFamily="34" charset="0"/>
              <a:buChar char="•"/>
            </a:pPr>
            <a:r>
              <a:rPr lang="en-US" dirty="0"/>
              <a:t>Recording palpable differences</a:t>
            </a:r>
          </a:p>
          <a:p>
            <a:pPr marL="354330" indent="-285750">
              <a:lnSpc>
                <a:spcPct val="150000"/>
              </a:lnSpc>
              <a:buClr>
                <a:srgbClr val="05670A"/>
              </a:buClr>
              <a:buFont typeface="Arial" panose="020B0604020202020204" pitchFamily="34" charset="0"/>
              <a:buChar char="•"/>
            </a:pPr>
            <a:r>
              <a:rPr lang="en-US" dirty="0"/>
              <a:t>When to refer</a:t>
            </a:r>
          </a:p>
        </p:txBody>
      </p:sp>
      <p:pic>
        <p:nvPicPr>
          <p:cNvPr id="9" name="Picture 8"/>
          <p:cNvPicPr/>
          <p:nvPr/>
        </p:nvPicPr>
        <p:blipFill rotWithShape="1">
          <a:blip r:embed="rId6" cstate="print">
            <a:extLst>
              <a:ext uri="{28A0092B-C50C-407E-A947-70E740481C1C}">
                <a14:useLocalDpi xmlns:a14="http://schemas.microsoft.com/office/drawing/2010/main"/>
              </a:ext>
            </a:extLst>
          </a:blip>
          <a:srcRect/>
          <a:stretch/>
        </p:blipFill>
        <p:spPr bwMode="auto">
          <a:xfrm>
            <a:off x="2506288" y="3789040"/>
            <a:ext cx="4652441" cy="2448272"/>
          </a:xfrm>
          <a:prstGeom prst="rect">
            <a:avLst/>
          </a:prstGeom>
          <a:ln>
            <a:noFill/>
          </a:ln>
          <a:extLst>
            <a:ext uri="{53640926-AAD7-44D8-BBD7-CCE9431645EC}">
              <a14:shadowObscured xmlns:a14="http://schemas.microsoft.com/office/drawing/2010/main"/>
            </a:ext>
          </a:extLst>
        </p:spPr>
      </p:pic>
      <p:cxnSp>
        <p:nvCxnSpPr>
          <p:cNvPr id="5" name="Straight Connector 4"/>
          <p:cNvCxnSpPr/>
          <p:nvPr/>
        </p:nvCxnSpPr>
        <p:spPr>
          <a:xfrm>
            <a:off x="4283968" y="4221088"/>
            <a:ext cx="43204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995936" y="3789040"/>
            <a:ext cx="42292" cy="44308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779912" y="5733256"/>
            <a:ext cx="360040" cy="2461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4008" y="5949280"/>
            <a:ext cx="43204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74105" y="4243933"/>
            <a:ext cx="816249" cy="261610"/>
          </a:xfrm>
          <a:prstGeom prst="rect">
            <a:avLst/>
          </a:prstGeom>
          <a:noFill/>
        </p:spPr>
        <p:txBody>
          <a:bodyPr wrap="none" rtlCol="0">
            <a:spAutoFit/>
          </a:bodyPr>
          <a:lstStyle/>
          <a:p>
            <a:r>
              <a:rPr lang="en-AU" sz="1100" dirty="0">
                <a:solidFill>
                  <a:srgbClr val="05670A"/>
                </a:solidFill>
              </a:rPr>
              <a:t>90 degrees</a:t>
            </a:r>
          </a:p>
        </p:txBody>
      </p:sp>
      <p:sp>
        <p:nvSpPr>
          <p:cNvPr id="17" name="TextBox 16"/>
          <p:cNvSpPr txBox="1"/>
          <p:nvPr/>
        </p:nvSpPr>
        <p:spPr>
          <a:xfrm>
            <a:off x="4667931" y="5626256"/>
            <a:ext cx="816249" cy="261610"/>
          </a:xfrm>
          <a:prstGeom prst="rect">
            <a:avLst/>
          </a:prstGeom>
          <a:noFill/>
        </p:spPr>
        <p:txBody>
          <a:bodyPr wrap="none" rtlCol="0">
            <a:spAutoFit/>
          </a:bodyPr>
          <a:lstStyle/>
          <a:p>
            <a:r>
              <a:rPr lang="en-AU" sz="1100" dirty="0">
                <a:solidFill>
                  <a:srgbClr val="05670A"/>
                </a:solidFill>
              </a:rPr>
              <a:t>90 degrees</a:t>
            </a:r>
          </a:p>
        </p:txBody>
      </p:sp>
      <p:sp>
        <p:nvSpPr>
          <p:cNvPr id="18" name="TextBox 17"/>
          <p:cNvSpPr txBox="1"/>
          <p:nvPr/>
        </p:nvSpPr>
        <p:spPr>
          <a:xfrm>
            <a:off x="3182462" y="4004064"/>
            <a:ext cx="888385" cy="261610"/>
          </a:xfrm>
          <a:prstGeom prst="rect">
            <a:avLst/>
          </a:prstGeom>
          <a:noFill/>
        </p:spPr>
        <p:txBody>
          <a:bodyPr wrap="none" rtlCol="0">
            <a:spAutoFit/>
          </a:bodyPr>
          <a:lstStyle/>
          <a:p>
            <a:r>
              <a:rPr lang="en-AU" sz="1100" dirty="0">
                <a:solidFill>
                  <a:srgbClr val="05670A"/>
                </a:solidFill>
              </a:rPr>
              <a:t>180 degrees</a:t>
            </a:r>
          </a:p>
        </p:txBody>
      </p:sp>
      <p:sp>
        <p:nvSpPr>
          <p:cNvPr id="19" name="TextBox 18"/>
          <p:cNvSpPr txBox="1"/>
          <p:nvPr/>
        </p:nvSpPr>
        <p:spPr>
          <a:xfrm>
            <a:off x="2963663" y="5766804"/>
            <a:ext cx="816249" cy="261610"/>
          </a:xfrm>
          <a:prstGeom prst="rect">
            <a:avLst/>
          </a:prstGeom>
          <a:noFill/>
        </p:spPr>
        <p:txBody>
          <a:bodyPr wrap="none" rtlCol="0">
            <a:spAutoFit/>
          </a:bodyPr>
          <a:lstStyle/>
          <a:p>
            <a:r>
              <a:rPr lang="en-AU" sz="1100" dirty="0">
                <a:solidFill>
                  <a:srgbClr val="05670A"/>
                </a:solidFill>
              </a:rPr>
              <a:t>45 degrees</a:t>
            </a:r>
          </a:p>
        </p:txBody>
      </p:sp>
    </p:spTree>
    <p:extLst>
      <p:ext uri="{BB962C8B-B14F-4D97-AF65-F5344CB8AC3E}">
        <p14:creationId xmlns:p14="http://schemas.microsoft.com/office/powerpoint/2010/main" val="1268994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br>
              <a:rPr lang="en-US" sz="3200" dirty="0"/>
            </a:br>
            <a:r>
              <a:rPr lang="en-US" sz="2800" spc="300" dirty="0">
                <a:solidFill>
                  <a:schemeClr val="tx1"/>
                </a:solidFill>
              </a:rPr>
              <a:t>For tomorrow</a:t>
            </a:r>
            <a:br>
              <a:rPr lang="en-US" sz="2800" spc="300" dirty="0">
                <a:solidFill>
                  <a:schemeClr val="tx1"/>
                </a:solidFill>
              </a:rPr>
            </a:br>
            <a:r>
              <a:rPr lang="en-US" sz="3200" spc="300" dirty="0"/>
              <a:t>Role Play </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737828" y="2655810"/>
            <a:ext cx="3096344" cy="2585323"/>
          </a:xfrm>
          <a:prstGeom prst="rect">
            <a:avLst/>
          </a:prstGeom>
        </p:spPr>
        <p:txBody>
          <a:bodyPr wrap="square">
            <a:spAutoFit/>
          </a:bodyPr>
          <a:lstStyle/>
          <a:p>
            <a:pPr marL="68580">
              <a:lnSpc>
                <a:spcPct val="150000"/>
              </a:lnSpc>
              <a:buClr>
                <a:srgbClr val="05670A"/>
              </a:buClr>
            </a:pPr>
            <a:r>
              <a:rPr lang="en-US" dirty="0"/>
              <a:t>Role play </a:t>
            </a:r>
          </a:p>
          <a:p>
            <a:pPr marL="354330" indent="-285750">
              <a:lnSpc>
                <a:spcPct val="150000"/>
              </a:lnSpc>
              <a:buClr>
                <a:srgbClr val="05670A"/>
              </a:buClr>
              <a:buFont typeface="Arial" panose="020B0604020202020204" pitchFamily="34" charset="0"/>
              <a:buChar char="•"/>
            </a:pPr>
            <a:r>
              <a:rPr lang="en-US" dirty="0"/>
              <a:t>Explain how Bowen works</a:t>
            </a:r>
          </a:p>
          <a:p>
            <a:pPr marL="411480" indent="-342900">
              <a:lnSpc>
                <a:spcPct val="150000"/>
              </a:lnSpc>
              <a:buClr>
                <a:srgbClr val="05670A"/>
              </a:buClr>
              <a:buFont typeface="Arial" panose="020B0604020202020204" pitchFamily="34" charset="0"/>
              <a:buChar char="•"/>
            </a:pPr>
            <a:r>
              <a:rPr lang="en-US" dirty="0"/>
              <a:t>Discuss a typical session and need for waiting</a:t>
            </a:r>
          </a:p>
          <a:p>
            <a:pPr marL="411480" indent="-342900">
              <a:lnSpc>
                <a:spcPct val="150000"/>
              </a:lnSpc>
              <a:buClr>
                <a:srgbClr val="05670A"/>
              </a:buClr>
              <a:buFont typeface="Arial" panose="020B0604020202020204" pitchFamily="34" charset="0"/>
              <a:buChar char="•"/>
            </a:pPr>
            <a:r>
              <a:rPr lang="en-US" dirty="0"/>
              <a:t>Complete client form</a:t>
            </a:r>
          </a:p>
          <a:p>
            <a:pPr marL="411480" indent="-342900">
              <a:lnSpc>
                <a:spcPct val="150000"/>
              </a:lnSpc>
              <a:buClr>
                <a:srgbClr val="05670A"/>
              </a:buClr>
              <a:buFont typeface="Courier New" panose="02070309020205020404" pitchFamily="49" charset="0"/>
              <a:buChar char="o"/>
            </a:pPr>
            <a:endParaRPr lang="en-US" dirty="0"/>
          </a:p>
        </p:txBody>
      </p:sp>
      <p:pic>
        <p:nvPicPr>
          <p:cNvPr id="8" name="Picture 7"/>
          <p:cNvPicPr/>
          <p:nvPr/>
        </p:nvPicPr>
        <p:blipFill rotWithShape="1">
          <a:blip r:embed="rId5"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l="3333"/>
          <a:stretch/>
        </p:blipFill>
        <p:spPr bwMode="auto">
          <a:xfrm>
            <a:off x="6435452" y="2342950"/>
            <a:ext cx="2313012" cy="3556683"/>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7" cstate="screen">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l="1312" t="2258" r="53226" b="4206"/>
          <a:stretch/>
        </p:blipFill>
        <p:spPr bwMode="auto">
          <a:xfrm>
            <a:off x="3995936" y="2420888"/>
            <a:ext cx="2303456" cy="31771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2062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End of Day 1</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2306960" y="1772816"/>
            <a:ext cx="6336704" cy="2215991"/>
          </a:xfrm>
          <a:prstGeom prst="rect">
            <a:avLst/>
          </a:prstGeom>
        </p:spPr>
        <p:txBody>
          <a:bodyPr wrap="square">
            <a:spAutoFit/>
          </a:bodyPr>
          <a:lstStyle/>
          <a:p>
            <a:pPr>
              <a:lnSpc>
                <a:spcPct val="150000"/>
              </a:lnSpc>
            </a:pPr>
            <a:endParaRPr lang="en-US" dirty="0"/>
          </a:p>
          <a:p>
            <a:pPr marL="285750" indent="-285750">
              <a:lnSpc>
                <a:spcPct val="150000"/>
              </a:lnSpc>
              <a:buFont typeface="Arial" panose="020B0604020202020204" pitchFamily="34" charset="0"/>
              <a:buChar char="•"/>
            </a:pPr>
            <a:r>
              <a:rPr lang="en-US" dirty="0"/>
              <a:t>Drinks lots of water</a:t>
            </a:r>
          </a:p>
          <a:p>
            <a:pPr marL="285750" indent="-285750">
              <a:lnSpc>
                <a:spcPct val="150000"/>
              </a:lnSpc>
              <a:buFont typeface="Arial" panose="020B0604020202020204" pitchFamily="34" charset="0"/>
              <a:buChar char="•"/>
            </a:pPr>
            <a:r>
              <a:rPr lang="en-US" dirty="0"/>
              <a:t>Gentle walk</a:t>
            </a:r>
          </a:p>
          <a:p>
            <a:pPr marL="285750" indent="-285750">
              <a:lnSpc>
                <a:spcPct val="150000"/>
              </a:lnSpc>
              <a:buFont typeface="Arial" panose="020B0604020202020204" pitchFamily="34" charset="0"/>
              <a:buChar char="•"/>
            </a:pPr>
            <a:r>
              <a:rPr lang="en-US" dirty="0"/>
              <a:t>See you tomorrow 8.30am </a:t>
            </a:r>
            <a:r>
              <a:rPr lang="en-US" dirty="0">
                <a:sym typeface="Wingdings" panose="05000000000000000000" pitchFamily="2" charset="2"/>
              </a:rPr>
              <a:t> </a:t>
            </a:r>
          </a:p>
          <a:p>
            <a:pPr>
              <a:lnSpc>
                <a:spcPct val="150000"/>
              </a:lnSpc>
            </a:pPr>
            <a:endParaRPr lang="en-US" sz="2000" dirty="0"/>
          </a:p>
        </p:txBody>
      </p:sp>
      <p:pic>
        <p:nvPicPr>
          <p:cNvPr id="7" name="Content Placeholder 5"/>
          <p:cNvPicPr>
            <a:picLocks noGrp="1" noChangeAspect="1"/>
          </p:cNvPicPr>
          <p:nvPr>
            <p:ph sz="quarter" idx="4294967295"/>
          </p:nvPr>
        </p:nvPicPr>
        <p:blipFill rotWithShape="1">
          <a:blip r:embed="rId4" cstate="screen">
            <a:extLst>
              <a:ext uri="{28A0092B-C50C-407E-A947-70E740481C1C}">
                <a14:useLocalDpi xmlns:a14="http://schemas.microsoft.com/office/drawing/2010/main"/>
              </a:ext>
            </a:extLst>
          </a:blip>
          <a:srcRect/>
          <a:stretch/>
        </p:blipFill>
        <p:spPr>
          <a:xfrm>
            <a:off x="2627784" y="4221088"/>
            <a:ext cx="3672408" cy="1555033"/>
          </a:xfrm>
          <a:prstGeom prst="roundRect">
            <a:avLst>
              <a:gd name="adj" fmla="val 8594"/>
            </a:avLst>
          </a:prstGeom>
          <a:solidFill>
            <a:srgbClr val="FFFFFF">
              <a:shade val="85000"/>
            </a:srgbClr>
          </a:solidFill>
          <a:ln w="38100">
            <a:solidFill>
              <a:schemeClr val="tx1"/>
            </a:solidFill>
          </a:ln>
          <a:effectLst>
            <a:reflection blurRad="12700" stA="38000" endPos="28000" dist="5000" dir="5400000" sy="-100000" algn="bl" rotWithShape="0"/>
          </a:effectLst>
        </p:spPr>
      </p:pic>
    </p:spTree>
    <p:extLst>
      <p:ext uri="{BB962C8B-B14F-4D97-AF65-F5344CB8AC3E}">
        <p14:creationId xmlns:p14="http://schemas.microsoft.com/office/powerpoint/2010/main" val="4014278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2 </a:t>
            </a:r>
            <a:br>
              <a:rPr lang="en-US" sz="3200" dirty="0"/>
            </a:br>
            <a:r>
              <a:rPr lang="en-US" sz="2800" spc="300" dirty="0">
                <a:solidFill>
                  <a:schemeClr val="tx1"/>
                </a:solidFill>
              </a:rPr>
              <a:t>Welcome back Day 2</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7" name="Content Placeholder 2"/>
          <p:cNvSpPr>
            <a:spLocks noGrp="1"/>
          </p:cNvSpPr>
          <p:nvPr>
            <p:ph sz="quarter" idx="4294967295"/>
          </p:nvPr>
        </p:nvSpPr>
        <p:spPr>
          <a:xfrm>
            <a:off x="827584" y="2184680"/>
            <a:ext cx="4176464" cy="3401568"/>
          </a:xfrm>
          <a:prstGeom prst="rect">
            <a:avLst/>
          </a:prstGeom>
        </p:spPr>
        <p:txBody>
          <a:bodyPr>
            <a:normAutofit/>
          </a:bodyPr>
          <a:lstStyle/>
          <a:p>
            <a:pPr lvl="1">
              <a:lnSpc>
                <a:spcPct val="200000"/>
              </a:lnSpc>
              <a:buFont typeface="Calibri" panose="020F0502020204030204" pitchFamily="34" charset="0"/>
              <a:buChar char="•"/>
            </a:pPr>
            <a:r>
              <a:rPr lang="en-US" dirty="0"/>
              <a:t>How is everyone feeling?</a:t>
            </a:r>
          </a:p>
          <a:p>
            <a:pPr lvl="1">
              <a:lnSpc>
                <a:spcPct val="200000"/>
              </a:lnSpc>
              <a:buFont typeface="Calibri" panose="020F0502020204030204" pitchFamily="34" charset="0"/>
              <a:buChar char="•"/>
            </a:pPr>
            <a:r>
              <a:rPr lang="en-US" dirty="0"/>
              <a:t>How did you sleep?</a:t>
            </a:r>
          </a:p>
          <a:p>
            <a:pPr lvl="1">
              <a:lnSpc>
                <a:spcPct val="200000"/>
              </a:lnSpc>
              <a:buFont typeface="Calibri" panose="020F0502020204030204" pitchFamily="34" charset="0"/>
              <a:buChar char="•"/>
            </a:pPr>
            <a:r>
              <a:rPr lang="en-US" dirty="0"/>
              <a:t>Anything you noticed changing?</a:t>
            </a:r>
          </a:p>
          <a:p>
            <a:pPr lvl="1">
              <a:lnSpc>
                <a:spcPct val="200000"/>
              </a:lnSpc>
              <a:buSzPct val="101000"/>
              <a:buFont typeface="Calibri" panose="020F0502020204030204" pitchFamily="34" charset="0"/>
              <a:buChar char="•"/>
            </a:pPr>
            <a:r>
              <a:rPr lang="en-US" dirty="0"/>
              <a:t>Drink lots of water today.</a:t>
            </a:r>
          </a:p>
          <a:p>
            <a:pPr lvl="1">
              <a:lnSpc>
                <a:spcPct val="200000"/>
              </a:lnSpc>
              <a:buFont typeface="Calibri" panose="020F0502020204030204" pitchFamily="34" charset="0"/>
              <a:buChar char="•"/>
            </a:pPr>
            <a:r>
              <a:rPr lang="en-US" dirty="0"/>
              <a:t>Any clarifications?</a:t>
            </a:r>
          </a:p>
          <a:p>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0930" y="3013949"/>
            <a:ext cx="2648391" cy="1869047"/>
          </a:xfrm>
          <a:prstGeom prst="rect">
            <a:avLst/>
          </a:prstGeom>
        </p:spPr>
      </p:pic>
    </p:spTree>
    <p:extLst>
      <p:ext uri="{BB962C8B-B14F-4D97-AF65-F5344CB8AC3E}">
        <p14:creationId xmlns:p14="http://schemas.microsoft.com/office/powerpoint/2010/main" val="379339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br>
              <a:rPr lang="en-US" sz="3200" dirty="0"/>
            </a:br>
            <a:br>
              <a:rPr lang="en-US" sz="2800" spc="300" dirty="0">
                <a:solidFill>
                  <a:schemeClr val="tx1"/>
                </a:solidFill>
              </a:rPr>
            </a:br>
            <a:r>
              <a:rPr lang="en-US" sz="3200" spc="300" dirty="0"/>
              <a:t>Roleplay activity </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990599" y="1916832"/>
            <a:ext cx="3581401" cy="4247317"/>
          </a:xfrm>
          <a:prstGeom prst="rect">
            <a:avLst/>
          </a:prstGeom>
        </p:spPr>
        <p:txBody>
          <a:bodyPr wrap="square">
            <a:spAutoFit/>
          </a:bodyPr>
          <a:lstStyle/>
          <a:p>
            <a:pPr marL="68580">
              <a:lnSpc>
                <a:spcPct val="150000"/>
              </a:lnSpc>
              <a:buClr>
                <a:srgbClr val="05670A"/>
              </a:buClr>
            </a:pPr>
            <a:r>
              <a:rPr lang="en-US" dirty="0">
                <a:solidFill>
                  <a:srgbClr val="0070C0"/>
                </a:solidFill>
              </a:rPr>
              <a:t>“Therapist”</a:t>
            </a:r>
          </a:p>
          <a:p>
            <a:pPr marL="354330" indent="-285750">
              <a:lnSpc>
                <a:spcPct val="150000"/>
              </a:lnSpc>
              <a:buClr>
                <a:srgbClr val="05670A"/>
              </a:buClr>
              <a:buFont typeface="Arial" panose="020B0604020202020204" pitchFamily="34" charset="0"/>
              <a:buChar char="•"/>
            </a:pPr>
            <a:r>
              <a:rPr lang="en-US" dirty="0">
                <a:solidFill>
                  <a:srgbClr val="0070C0"/>
                </a:solidFill>
              </a:rPr>
              <a:t>Explain how Bowen works</a:t>
            </a:r>
          </a:p>
          <a:p>
            <a:pPr marL="411480" indent="-342900">
              <a:lnSpc>
                <a:spcPct val="150000"/>
              </a:lnSpc>
              <a:buClr>
                <a:srgbClr val="05670A"/>
              </a:buClr>
              <a:buFont typeface="Arial" panose="020B0604020202020204" pitchFamily="34" charset="0"/>
              <a:buChar char="•"/>
            </a:pPr>
            <a:r>
              <a:rPr lang="en-US" dirty="0">
                <a:solidFill>
                  <a:srgbClr val="0070C0"/>
                </a:solidFill>
              </a:rPr>
              <a:t>Discuss a typical session and need for waiting</a:t>
            </a:r>
          </a:p>
          <a:p>
            <a:pPr marL="411480" indent="-342900">
              <a:lnSpc>
                <a:spcPct val="150000"/>
              </a:lnSpc>
              <a:buClr>
                <a:srgbClr val="05670A"/>
              </a:buClr>
              <a:buFont typeface="Arial" panose="020B0604020202020204" pitchFamily="34" charset="0"/>
              <a:buChar char="•"/>
            </a:pPr>
            <a:r>
              <a:rPr lang="en-US" dirty="0">
                <a:solidFill>
                  <a:srgbClr val="0070C0"/>
                </a:solidFill>
              </a:rPr>
              <a:t>ROM Assessments </a:t>
            </a:r>
          </a:p>
          <a:p>
            <a:pPr marL="411480" indent="-342900">
              <a:lnSpc>
                <a:spcPct val="150000"/>
              </a:lnSpc>
              <a:buClr>
                <a:srgbClr val="05670A"/>
              </a:buClr>
              <a:buFont typeface="Arial" panose="020B0604020202020204" pitchFamily="34" charset="0"/>
              <a:buChar char="•"/>
            </a:pPr>
            <a:r>
              <a:rPr lang="en-US" dirty="0">
                <a:solidFill>
                  <a:srgbClr val="0070C0"/>
                </a:solidFill>
              </a:rPr>
              <a:t>Posture observations</a:t>
            </a:r>
          </a:p>
          <a:p>
            <a:pPr marL="411480" indent="-342900">
              <a:lnSpc>
                <a:spcPct val="150000"/>
              </a:lnSpc>
              <a:buClr>
                <a:srgbClr val="05670A"/>
              </a:buClr>
              <a:buFont typeface="Arial" panose="020B0604020202020204" pitchFamily="34" charset="0"/>
              <a:buChar char="•"/>
            </a:pPr>
            <a:r>
              <a:rPr lang="en-US" dirty="0">
                <a:solidFill>
                  <a:srgbClr val="0070C0"/>
                </a:solidFill>
              </a:rPr>
              <a:t>Plan for session</a:t>
            </a:r>
          </a:p>
          <a:p>
            <a:pPr marL="411480" indent="-342900">
              <a:lnSpc>
                <a:spcPct val="150000"/>
              </a:lnSpc>
              <a:buClr>
                <a:srgbClr val="05670A"/>
              </a:buClr>
              <a:buFont typeface="Arial" panose="020B0604020202020204" pitchFamily="34" charset="0"/>
              <a:buChar char="•"/>
            </a:pPr>
            <a:r>
              <a:rPr lang="en-US" dirty="0">
                <a:solidFill>
                  <a:srgbClr val="0070C0"/>
                </a:solidFill>
              </a:rPr>
              <a:t>Referral to other health care professionals</a:t>
            </a:r>
          </a:p>
          <a:p>
            <a:pPr marL="411480" indent="-342900">
              <a:lnSpc>
                <a:spcPct val="150000"/>
              </a:lnSpc>
              <a:buClr>
                <a:srgbClr val="05670A"/>
              </a:buClr>
              <a:buFont typeface="Courier New" panose="02070309020205020404" pitchFamily="49" charset="0"/>
              <a:buChar char="o"/>
            </a:pPr>
            <a:endParaRPr lang="en-US" dirty="0"/>
          </a:p>
        </p:txBody>
      </p:sp>
      <p:sp>
        <p:nvSpPr>
          <p:cNvPr id="7" name="Rectangle 6"/>
          <p:cNvSpPr/>
          <p:nvPr/>
        </p:nvSpPr>
        <p:spPr>
          <a:xfrm>
            <a:off x="4942283" y="1916831"/>
            <a:ext cx="3581401" cy="3416320"/>
          </a:xfrm>
          <a:prstGeom prst="rect">
            <a:avLst/>
          </a:prstGeom>
        </p:spPr>
        <p:txBody>
          <a:bodyPr wrap="square">
            <a:spAutoFit/>
          </a:bodyPr>
          <a:lstStyle/>
          <a:p>
            <a:pPr marL="68580">
              <a:lnSpc>
                <a:spcPct val="150000"/>
              </a:lnSpc>
              <a:buClr>
                <a:srgbClr val="05670A"/>
              </a:buClr>
            </a:pPr>
            <a:r>
              <a:rPr lang="en-US" dirty="0">
                <a:solidFill>
                  <a:srgbClr val="7030A0"/>
                </a:solidFill>
              </a:rPr>
              <a:t>“Client”</a:t>
            </a:r>
          </a:p>
          <a:p>
            <a:pPr marL="354330" indent="-285750">
              <a:lnSpc>
                <a:spcPct val="150000"/>
              </a:lnSpc>
              <a:buClr>
                <a:srgbClr val="05670A"/>
              </a:buClr>
              <a:buFont typeface="Arial" panose="020B0604020202020204" pitchFamily="34" charset="0"/>
              <a:buChar char="•"/>
            </a:pPr>
            <a:r>
              <a:rPr lang="en-US" dirty="0">
                <a:solidFill>
                  <a:srgbClr val="7030A0"/>
                </a:solidFill>
              </a:rPr>
              <a:t>Ask questions about Bowen</a:t>
            </a:r>
          </a:p>
          <a:p>
            <a:pPr marL="411480" indent="-342900">
              <a:lnSpc>
                <a:spcPct val="150000"/>
              </a:lnSpc>
              <a:buClr>
                <a:srgbClr val="05670A"/>
              </a:buClr>
              <a:buFont typeface="Arial" panose="020B0604020202020204" pitchFamily="34" charset="0"/>
              <a:buChar char="•"/>
            </a:pPr>
            <a:r>
              <a:rPr lang="en-US" dirty="0">
                <a:solidFill>
                  <a:srgbClr val="7030A0"/>
                </a:solidFill>
              </a:rPr>
              <a:t>Fill in client form</a:t>
            </a:r>
          </a:p>
          <a:p>
            <a:pPr marL="411480" indent="-342900">
              <a:lnSpc>
                <a:spcPct val="150000"/>
              </a:lnSpc>
              <a:buClr>
                <a:srgbClr val="05670A"/>
              </a:buClr>
              <a:buFont typeface="Arial" panose="020B0604020202020204" pitchFamily="34" charset="0"/>
              <a:buChar char="•"/>
            </a:pPr>
            <a:r>
              <a:rPr lang="en-US" dirty="0">
                <a:solidFill>
                  <a:srgbClr val="7030A0"/>
                </a:solidFill>
              </a:rPr>
              <a:t>Enact ROM for recording</a:t>
            </a:r>
          </a:p>
          <a:p>
            <a:pPr marL="411480" indent="-342900">
              <a:lnSpc>
                <a:spcPct val="150000"/>
              </a:lnSpc>
              <a:buClr>
                <a:srgbClr val="05670A"/>
              </a:buClr>
              <a:buFont typeface="Arial" panose="020B0604020202020204" pitchFamily="34" charset="0"/>
              <a:buChar char="•"/>
            </a:pPr>
            <a:r>
              <a:rPr lang="en-US" dirty="0">
                <a:solidFill>
                  <a:srgbClr val="7030A0"/>
                </a:solidFill>
              </a:rPr>
              <a:t>Have posture checked</a:t>
            </a:r>
          </a:p>
          <a:p>
            <a:pPr marL="411480" indent="-342900">
              <a:lnSpc>
                <a:spcPct val="150000"/>
              </a:lnSpc>
              <a:buClr>
                <a:srgbClr val="05670A"/>
              </a:buClr>
              <a:buFont typeface="Arial" panose="020B0604020202020204" pitchFamily="34" charset="0"/>
              <a:buChar char="•"/>
            </a:pPr>
            <a:r>
              <a:rPr lang="en-US" dirty="0">
                <a:solidFill>
                  <a:srgbClr val="7030A0"/>
                </a:solidFill>
              </a:rPr>
              <a:t>Use your posture or create one</a:t>
            </a:r>
          </a:p>
          <a:p>
            <a:pPr marL="411480" indent="-342900">
              <a:lnSpc>
                <a:spcPct val="150000"/>
              </a:lnSpc>
              <a:buClr>
                <a:srgbClr val="05670A"/>
              </a:buClr>
              <a:buFont typeface="Arial" panose="020B0604020202020204" pitchFamily="34" charset="0"/>
              <a:buChar char="•"/>
            </a:pPr>
            <a:r>
              <a:rPr lang="en-US" dirty="0">
                <a:solidFill>
                  <a:srgbClr val="7030A0"/>
                </a:solidFill>
              </a:rPr>
              <a:t>Work from scenario given</a:t>
            </a:r>
          </a:p>
          <a:p>
            <a:pPr marL="411480" indent="-342900">
              <a:lnSpc>
                <a:spcPct val="150000"/>
              </a:lnSpc>
              <a:buClr>
                <a:srgbClr val="05670A"/>
              </a:buClr>
              <a:buFont typeface="Courier New" panose="02070309020205020404" pitchFamily="49" charset="0"/>
              <a:buChar char="o"/>
            </a:pPr>
            <a:endParaRPr lang="en-US" dirty="0"/>
          </a:p>
        </p:txBody>
      </p:sp>
    </p:spTree>
    <p:extLst>
      <p:ext uri="{BB962C8B-B14F-4D97-AF65-F5344CB8AC3E}">
        <p14:creationId xmlns:p14="http://schemas.microsoft.com/office/powerpoint/2010/main" val="4235941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908720"/>
            <a:ext cx="6174432" cy="914400"/>
          </a:xfrm>
        </p:spPr>
        <p:txBody>
          <a:bodyPr>
            <a:normAutofit fontScale="90000"/>
          </a:bodyPr>
          <a:lstStyle/>
          <a:p>
            <a:r>
              <a:rPr lang="en-US" sz="2800" spc="300" dirty="0"/>
              <a:t>Assessment A</a:t>
            </a:r>
            <a:br>
              <a:rPr lang="en-US" sz="2800" spc="300" dirty="0"/>
            </a:br>
            <a:r>
              <a:rPr lang="en-US" sz="2800" spc="300" dirty="0"/>
              <a:t>100 Log hours and 10 Case studies</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539552" y="1823119"/>
            <a:ext cx="8187417" cy="4308872"/>
          </a:xfrm>
          <a:prstGeom prst="rect">
            <a:avLst/>
          </a:prstGeom>
          <a:noFill/>
        </p:spPr>
        <p:txBody>
          <a:bodyPr wrap="square" rtlCol="0">
            <a:spAutoFit/>
          </a:bodyPr>
          <a:lstStyle/>
          <a:p>
            <a:pPr algn="ctr"/>
            <a:r>
              <a:rPr lang="en-AU" b="1" dirty="0">
                <a:solidFill>
                  <a:srgbClr val="C00000"/>
                </a:solidFill>
              </a:rPr>
              <a:t>Certificate in Bowen Therapy - International</a:t>
            </a:r>
          </a:p>
          <a:p>
            <a:pPr algn="ctr"/>
            <a:r>
              <a:rPr lang="en-AU" b="1" dirty="0">
                <a:solidFill>
                  <a:srgbClr val="C00000"/>
                </a:solidFill>
              </a:rPr>
              <a:t>Assessment Task A for Professional Skills: Log Book</a:t>
            </a:r>
          </a:p>
          <a:p>
            <a:pPr marL="2114550" lvl="4" indent="-285750">
              <a:buFont typeface="Arial" panose="020B0604020202020204" pitchFamily="34" charset="0"/>
              <a:buChar char="•"/>
            </a:pPr>
            <a:r>
              <a:rPr lang="en-AU" sz="1400" dirty="0">
                <a:solidFill>
                  <a:srgbClr val="05670A"/>
                </a:solidFill>
              </a:rPr>
              <a:t>encourages you to analyse what takes place in Bowen</a:t>
            </a:r>
          </a:p>
          <a:p>
            <a:pPr marL="2114550" lvl="4" indent="-285750">
              <a:buFont typeface="Arial" panose="020B0604020202020204" pitchFamily="34" charset="0"/>
              <a:buChar char="•"/>
            </a:pPr>
            <a:r>
              <a:rPr lang="en-AU" sz="1400" dirty="0">
                <a:solidFill>
                  <a:srgbClr val="05670A"/>
                </a:solidFill>
              </a:rPr>
              <a:t>develop an awareness of how a client can progress over a number treatments </a:t>
            </a:r>
          </a:p>
          <a:p>
            <a:pPr marL="2114550" lvl="4" indent="-285750">
              <a:buFont typeface="Arial" panose="020B0604020202020204" pitchFamily="34" charset="0"/>
              <a:buChar char="•"/>
            </a:pPr>
            <a:r>
              <a:rPr lang="en-AU" sz="1400" dirty="0">
                <a:solidFill>
                  <a:srgbClr val="05670A"/>
                </a:solidFill>
              </a:rPr>
              <a:t>requires you to keep and maintain client records</a:t>
            </a:r>
          </a:p>
          <a:p>
            <a:pPr marL="2114550" lvl="4" indent="-285750">
              <a:buFont typeface="Arial" panose="020B0604020202020204" pitchFamily="34" charset="0"/>
              <a:buChar char="•"/>
            </a:pPr>
            <a:endParaRPr lang="en-AU" sz="1400" dirty="0">
              <a:solidFill>
                <a:srgbClr val="05670A"/>
              </a:solidFill>
            </a:endParaRPr>
          </a:p>
          <a:p>
            <a:r>
              <a:rPr lang="en-AU" sz="1400" b="1" dirty="0">
                <a:solidFill>
                  <a:srgbClr val="0070C0"/>
                </a:solidFill>
              </a:rPr>
              <a:t>Logbook – </a:t>
            </a:r>
            <a:r>
              <a:rPr lang="en-AU" sz="1400" dirty="0">
                <a:solidFill>
                  <a:srgbClr val="0070C0"/>
                </a:solidFill>
              </a:rPr>
              <a:t>Any clarification/discussion for treatments recorded so far?</a:t>
            </a:r>
          </a:p>
          <a:p>
            <a:endParaRPr lang="en-AU" sz="1400" dirty="0">
              <a:solidFill>
                <a:srgbClr val="0070C0"/>
              </a:solidFill>
            </a:endParaRPr>
          </a:p>
          <a:p>
            <a:r>
              <a:rPr lang="en-AU" sz="1400" b="1" dirty="0">
                <a:solidFill>
                  <a:srgbClr val="7030A0"/>
                </a:solidFill>
              </a:rPr>
              <a:t>Case Studies</a:t>
            </a:r>
          </a:p>
          <a:p>
            <a:pPr marL="285750" indent="-285750">
              <a:buFont typeface="Arial" panose="020B0604020202020204" pitchFamily="34" charset="0"/>
              <a:buChar char="•"/>
            </a:pPr>
            <a:r>
              <a:rPr lang="en-AU" sz="1400" dirty="0">
                <a:solidFill>
                  <a:srgbClr val="7030A0"/>
                </a:solidFill>
              </a:rPr>
              <a:t>10 individual case studies</a:t>
            </a:r>
          </a:p>
          <a:p>
            <a:pPr marL="285750" indent="-285750">
              <a:buFont typeface="Arial" panose="020B0604020202020204" pitchFamily="34" charset="0"/>
              <a:buChar char="•"/>
            </a:pPr>
            <a:r>
              <a:rPr lang="en-AU" sz="1400" dirty="0">
                <a:solidFill>
                  <a:srgbClr val="7030A0"/>
                </a:solidFill>
              </a:rPr>
              <a:t>3 consecutive visits for each case study</a:t>
            </a:r>
          </a:p>
          <a:p>
            <a:pPr marL="285750" indent="-285750">
              <a:buFont typeface="Arial" panose="020B0604020202020204" pitchFamily="34" charset="0"/>
              <a:buChar char="•"/>
            </a:pPr>
            <a:r>
              <a:rPr lang="en-AU" sz="1400" dirty="0">
                <a:solidFill>
                  <a:srgbClr val="7030A0"/>
                </a:solidFill>
              </a:rPr>
              <a:t>client report for each treatment</a:t>
            </a:r>
          </a:p>
          <a:p>
            <a:pPr marL="285750" indent="-285750">
              <a:buFont typeface="Arial" panose="020B0604020202020204" pitchFamily="34" charset="0"/>
              <a:buChar char="•"/>
            </a:pPr>
            <a:endParaRPr lang="en-AU" sz="1400" dirty="0"/>
          </a:p>
          <a:p>
            <a:r>
              <a:rPr lang="en-AU" sz="1400" b="1" dirty="0">
                <a:solidFill>
                  <a:srgbClr val="FF00FF"/>
                </a:solidFill>
              </a:rPr>
              <a:t>100 log hours plus 10 case studies = 130 hours in total</a:t>
            </a:r>
          </a:p>
          <a:p>
            <a:pPr marL="285750" indent="-285750">
              <a:buFont typeface="Arial" panose="020B0604020202020204" pitchFamily="34" charset="0"/>
              <a:buChar char="•"/>
            </a:pPr>
            <a:r>
              <a:rPr lang="en-AU" sz="1400" dirty="0">
                <a:solidFill>
                  <a:srgbClr val="FF00FF"/>
                </a:solidFill>
              </a:rPr>
              <a:t>Only allocate each visit in one place, either log hours or case studies, not both</a:t>
            </a:r>
          </a:p>
          <a:p>
            <a:pPr marL="285750" indent="-285750">
              <a:buFont typeface="Arial" panose="020B0604020202020204" pitchFamily="34" charset="0"/>
              <a:buChar char="•"/>
            </a:pPr>
            <a:r>
              <a:rPr lang="en-AU" sz="1400" dirty="0">
                <a:solidFill>
                  <a:srgbClr val="FF00FF"/>
                </a:solidFill>
              </a:rPr>
              <a:t>Log book hours include time to interview and aftercare, not just table time</a:t>
            </a:r>
          </a:p>
          <a:p>
            <a:pPr marL="285750" indent="-285750">
              <a:buFont typeface="Arial" panose="020B0604020202020204" pitchFamily="34" charset="0"/>
              <a:buChar char="•"/>
            </a:pPr>
            <a:endParaRPr lang="en-AU" sz="1400" dirty="0"/>
          </a:p>
          <a:p>
            <a:pPr marL="285750" indent="-285750">
              <a:buFont typeface="Arial" panose="020B0604020202020204" pitchFamily="34" charset="0"/>
              <a:buChar char="•"/>
            </a:pPr>
            <a:endParaRPr lang="en-AU" sz="1400" dirty="0"/>
          </a:p>
          <a:p>
            <a:endParaRPr lang="en-AU" sz="1400" dirty="0"/>
          </a:p>
        </p:txBody>
      </p:sp>
    </p:spTree>
    <p:extLst>
      <p:ext uri="{BB962C8B-B14F-4D97-AF65-F5344CB8AC3E}">
        <p14:creationId xmlns:p14="http://schemas.microsoft.com/office/powerpoint/2010/main" val="3390769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Case Studies   page 2.16</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39552" y="2276872"/>
            <a:ext cx="2488115" cy="2842474"/>
          </a:xfrm>
          <a:prstGeom prst="rect">
            <a:avLst/>
          </a:prstGeom>
        </p:spPr>
      </p:pic>
      <p:pic>
        <p:nvPicPr>
          <p:cNvPr id="9" name="Picture 8"/>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203848" y="2323098"/>
            <a:ext cx="2488115" cy="3158628"/>
          </a:xfrm>
          <a:prstGeom prst="rect">
            <a:avLst/>
          </a:prstGeom>
        </p:spPr>
      </p:pic>
      <p:pic>
        <p:nvPicPr>
          <p:cNvPr id="10" name="Picture 9"/>
          <p:cNvPicPr>
            <a:picLocks noChangeAspect="1"/>
          </p:cNvPicPr>
          <p:nvPr/>
        </p:nvPicPr>
        <p:blipFill rotWithShape="1">
          <a:blip r:embed="rId7" cstate="email">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p:blipFill>
        <p:spPr>
          <a:xfrm>
            <a:off x="6111687" y="2323098"/>
            <a:ext cx="2411997" cy="3240360"/>
          </a:xfrm>
          <a:prstGeom prst="rect">
            <a:avLst/>
          </a:prstGeom>
          <a:ln w="9525">
            <a:solidFill>
              <a:srgbClr val="05670A"/>
            </a:solidFill>
          </a:ln>
        </p:spPr>
      </p:pic>
    </p:spTree>
    <p:extLst>
      <p:ext uri="{BB962C8B-B14F-4D97-AF65-F5344CB8AC3E}">
        <p14:creationId xmlns:p14="http://schemas.microsoft.com/office/powerpoint/2010/main" val="1485429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Hamstring 	page 2.10</a:t>
            </a:r>
            <a:r>
              <a:rPr lang="en-US" sz="3200" dirty="0"/>
              <a:t>              </a:t>
            </a:r>
            <a:endParaRPr lang="en-US" sz="2667" spc="0" dirty="0"/>
          </a:p>
        </p:txBody>
      </p:sp>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2" name="Picture 1"/>
          <p:cNvPicPr>
            <a:picLocks noChangeAspect="1"/>
          </p:cNvPicPr>
          <p:nvPr/>
        </p:nvPicPr>
        <p:blipFill rotWithShape="1">
          <a:blip r:embed="rId3"/>
          <a:srcRect l="20469" r="49606" b="9401"/>
          <a:stretch/>
        </p:blipFill>
        <p:spPr>
          <a:xfrm>
            <a:off x="5359571" y="1978405"/>
            <a:ext cx="2410104" cy="4104456"/>
          </a:xfrm>
          <a:prstGeom prst="rect">
            <a:avLst/>
          </a:prstGeom>
        </p:spPr>
      </p:pic>
      <p:pic>
        <p:nvPicPr>
          <p:cNvPr id="3" name="Picture 2"/>
          <p:cNvPicPr>
            <a:picLocks noChangeAspect="1"/>
          </p:cNvPicPr>
          <p:nvPr/>
        </p:nvPicPr>
        <p:blipFill rotWithShape="1">
          <a:blip r:embed="rId4"/>
          <a:srcRect l="19288" t="9400" r="50788" b="5901"/>
          <a:stretch/>
        </p:blipFill>
        <p:spPr>
          <a:xfrm>
            <a:off x="1939840" y="1916832"/>
            <a:ext cx="2736304" cy="4356484"/>
          </a:xfrm>
          <a:prstGeom prst="rect">
            <a:avLst/>
          </a:prstGeom>
        </p:spPr>
      </p:pic>
      <p:pic>
        <p:nvPicPr>
          <p:cNvPr id="6" name="officeArt object" descr="BowenLogo"/>
          <p:cNvPicPr/>
          <p:nvPr/>
        </p:nvPicPr>
        <p:blipFill>
          <a:blip r:embed="rId5"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3675173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1"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Hamstring 	page 2.10</a:t>
            </a:r>
            <a:r>
              <a:rPr lang="en-US" sz="3200" dirty="0"/>
              <a:t>              </a:t>
            </a:r>
            <a:endParaRPr lang="en-US" sz="2667" spc="0" dirty="0"/>
          </a:p>
        </p:txBody>
      </p:sp>
      <p:pic>
        <p:nvPicPr>
          <p:cNvPr id="4" name="Picture 3"/>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5334000" y="3738778"/>
            <a:ext cx="2484934" cy="842350"/>
          </a:xfrm>
          <a:prstGeom prst="rect">
            <a:avLst/>
          </a:prstGeom>
        </p:spPr>
      </p:pic>
      <p:pic>
        <p:nvPicPr>
          <p:cNvPr id="12" name="Picture 11"/>
          <p:cNvPicPr>
            <a:picLocks noChangeAspect="1"/>
          </p:cNvPicPr>
          <p:nvPr/>
        </p:nvPicPr>
        <p:blipFill rotWithShape="1">
          <a:blip r:embed="rId5"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1830745" y="2207599"/>
            <a:ext cx="2623126" cy="1944731"/>
          </a:xfrm>
          <a:prstGeom prst="rect">
            <a:avLst/>
          </a:prstGeom>
        </p:spPr>
      </p:pic>
      <p:pic>
        <p:nvPicPr>
          <p:cNvPr id="13" name="Picture 12"/>
          <p:cNvPicPr>
            <a:picLocks noChangeAspect="1"/>
          </p:cNvPicPr>
          <p:nvPr/>
        </p:nvPicPr>
        <p:blipFill rotWithShape="1">
          <a:blip r:embed="rId6"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5334000" y="3044215"/>
            <a:ext cx="2484934" cy="673880"/>
          </a:xfrm>
          <a:prstGeom prst="rect">
            <a:avLst/>
          </a:prstGeom>
        </p:spPr>
      </p:pic>
      <p:pic>
        <p:nvPicPr>
          <p:cNvPr id="14" name="Picture 13"/>
          <p:cNvPicPr>
            <a:picLocks noChangeAspect="1"/>
          </p:cNvPicPr>
          <p:nvPr/>
        </p:nvPicPr>
        <p:blipFill rotWithShape="1">
          <a:blip r:embed="rId7" cstate="email">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5350664" y="2207599"/>
            <a:ext cx="2484934" cy="808517"/>
          </a:xfrm>
          <a:prstGeom prst="rect">
            <a:avLst/>
          </a:prstGeom>
        </p:spPr>
      </p:pic>
      <p:pic>
        <p:nvPicPr>
          <p:cNvPr id="5" name="Picture 4"/>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a:ext>
            </a:extLst>
          </a:blip>
          <a:srcRect/>
          <a:stretch/>
        </p:blipFill>
        <p:spPr>
          <a:xfrm>
            <a:off x="5259323" y="5070955"/>
            <a:ext cx="2506291" cy="911379"/>
          </a:xfrm>
          <a:prstGeom prst="rect">
            <a:avLst/>
          </a:prstGeom>
        </p:spPr>
      </p:pic>
      <p:sp>
        <p:nvSpPr>
          <p:cNvPr id="15" name="TextBox 14"/>
          <p:cNvSpPr txBox="1"/>
          <p:nvPr/>
        </p:nvSpPr>
        <p:spPr>
          <a:xfrm>
            <a:off x="5580112" y="4611143"/>
            <a:ext cx="1831848" cy="338554"/>
          </a:xfrm>
          <a:prstGeom prst="rect">
            <a:avLst/>
          </a:prstGeom>
          <a:noFill/>
        </p:spPr>
        <p:txBody>
          <a:bodyPr wrap="none" rtlCol="0">
            <a:spAutoFit/>
          </a:bodyPr>
          <a:lstStyle/>
          <a:p>
            <a:r>
              <a:rPr lang="en-AU" sz="1600" dirty="0">
                <a:solidFill>
                  <a:srgbClr val="FF0000"/>
                </a:solidFill>
              </a:rPr>
              <a:t>Repeat on other leg</a:t>
            </a:r>
          </a:p>
        </p:txBody>
      </p:sp>
      <p:pic>
        <p:nvPicPr>
          <p:cNvPr id="3" name="Picture 2"/>
          <p:cNvPicPr>
            <a:picLocks noChangeAspect="1"/>
          </p:cNvPicPr>
          <p:nvPr/>
        </p:nvPicPr>
        <p:blipFill rotWithShape="1">
          <a:blip r:embed="rId10" cstate="email">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a:ext>
            </a:extLst>
          </a:blip>
          <a:srcRect/>
          <a:stretch/>
        </p:blipFill>
        <p:spPr>
          <a:xfrm>
            <a:off x="1962406" y="4163791"/>
            <a:ext cx="2184951" cy="2015246"/>
          </a:xfrm>
          <a:prstGeom prst="rect">
            <a:avLst/>
          </a:prstGeom>
        </p:spPr>
      </p:pic>
      <p:sp>
        <p:nvSpPr>
          <p:cNvPr id="6" name="TextBox 5"/>
          <p:cNvSpPr txBox="1"/>
          <p:nvPr/>
        </p:nvSpPr>
        <p:spPr>
          <a:xfrm>
            <a:off x="1456498" y="5073806"/>
            <a:ext cx="1011815" cy="246221"/>
          </a:xfrm>
          <a:prstGeom prst="rect">
            <a:avLst/>
          </a:prstGeom>
          <a:solidFill>
            <a:schemeClr val="bg1"/>
          </a:solidFill>
        </p:spPr>
        <p:txBody>
          <a:bodyPr wrap="none" rtlCol="0">
            <a:spAutoFit/>
          </a:bodyPr>
          <a:lstStyle/>
          <a:p>
            <a:r>
              <a:rPr lang="en-AU" sz="1000" dirty="0">
                <a:solidFill>
                  <a:srgbClr val="0070C0"/>
                </a:solidFill>
              </a:rPr>
              <a:t>Semitendinosus</a:t>
            </a:r>
          </a:p>
        </p:txBody>
      </p:sp>
      <p:sp>
        <p:nvSpPr>
          <p:cNvPr id="16" name="TextBox 15"/>
          <p:cNvSpPr txBox="1"/>
          <p:nvPr/>
        </p:nvSpPr>
        <p:spPr>
          <a:xfrm>
            <a:off x="3706019" y="5398954"/>
            <a:ext cx="1183337" cy="246221"/>
          </a:xfrm>
          <a:prstGeom prst="rect">
            <a:avLst/>
          </a:prstGeom>
          <a:solidFill>
            <a:schemeClr val="bg1"/>
          </a:solidFill>
        </p:spPr>
        <p:txBody>
          <a:bodyPr wrap="none" rtlCol="0">
            <a:spAutoFit/>
          </a:bodyPr>
          <a:lstStyle/>
          <a:p>
            <a:r>
              <a:rPr lang="en-AU" sz="1000" dirty="0">
                <a:solidFill>
                  <a:srgbClr val="0070C0"/>
                </a:solidFill>
              </a:rPr>
              <a:t>Semimembranosus</a:t>
            </a:r>
          </a:p>
        </p:txBody>
      </p:sp>
      <p:sp>
        <p:nvSpPr>
          <p:cNvPr id="17" name="TextBox 16"/>
          <p:cNvSpPr txBox="1"/>
          <p:nvPr/>
        </p:nvSpPr>
        <p:spPr>
          <a:xfrm>
            <a:off x="1567999" y="5419514"/>
            <a:ext cx="973343" cy="400110"/>
          </a:xfrm>
          <a:prstGeom prst="rect">
            <a:avLst/>
          </a:prstGeom>
          <a:solidFill>
            <a:schemeClr val="bg1"/>
          </a:solidFill>
        </p:spPr>
        <p:txBody>
          <a:bodyPr wrap="none" rtlCol="0">
            <a:spAutoFit/>
          </a:bodyPr>
          <a:lstStyle/>
          <a:p>
            <a:r>
              <a:rPr lang="en-AU" sz="1000" dirty="0">
                <a:solidFill>
                  <a:srgbClr val="0070C0"/>
                </a:solidFill>
              </a:rPr>
              <a:t>Biceps femoris </a:t>
            </a:r>
          </a:p>
          <a:p>
            <a:r>
              <a:rPr lang="en-AU" sz="1000" dirty="0">
                <a:solidFill>
                  <a:srgbClr val="0070C0"/>
                </a:solidFill>
              </a:rPr>
              <a:t>short head</a:t>
            </a:r>
          </a:p>
        </p:txBody>
      </p:sp>
      <p:sp>
        <p:nvSpPr>
          <p:cNvPr id="19" name="TextBox 18"/>
          <p:cNvSpPr txBox="1"/>
          <p:nvPr/>
        </p:nvSpPr>
        <p:spPr>
          <a:xfrm>
            <a:off x="971600" y="5248994"/>
            <a:ext cx="1486304" cy="246221"/>
          </a:xfrm>
          <a:prstGeom prst="rect">
            <a:avLst/>
          </a:prstGeom>
          <a:solidFill>
            <a:schemeClr val="bg1"/>
          </a:solidFill>
        </p:spPr>
        <p:txBody>
          <a:bodyPr wrap="none" rtlCol="0">
            <a:spAutoFit/>
          </a:bodyPr>
          <a:lstStyle/>
          <a:p>
            <a:r>
              <a:rPr lang="en-AU" sz="1000" dirty="0">
                <a:solidFill>
                  <a:srgbClr val="0070C0"/>
                </a:solidFill>
              </a:rPr>
              <a:t>Biceps </a:t>
            </a:r>
            <a:r>
              <a:rPr lang="en-AU" sz="1000" dirty="0" err="1">
                <a:solidFill>
                  <a:srgbClr val="0070C0"/>
                </a:solidFill>
              </a:rPr>
              <a:t>femoris</a:t>
            </a:r>
            <a:r>
              <a:rPr lang="en-AU" sz="1000" dirty="0">
                <a:solidFill>
                  <a:srgbClr val="0070C0"/>
                </a:solidFill>
              </a:rPr>
              <a:t> long head</a:t>
            </a:r>
          </a:p>
        </p:txBody>
      </p:sp>
      <p:sp>
        <p:nvSpPr>
          <p:cNvPr id="20" name="TextBox 19"/>
          <p:cNvSpPr txBox="1"/>
          <p:nvPr/>
        </p:nvSpPr>
        <p:spPr>
          <a:xfrm>
            <a:off x="2500689" y="1890113"/>
            <a:ext cx="1205330" cy="338554"/>
          </a:xfrm>
          <a:prstGeom prst="rect">
            <a:avLst/>
          </a:prstGeom>
          <a:noFill/>
        </p:spPr>
        <p:txBody>
          <a:bodyPr wrap="none" rtlCol="0">
            <a:spAutoFit/>
          </a:bodyPr>
          <a:lstStyle/>
          <a:p>
            <a:r>
              <a:rPr lang="en-AU" sz="1600" dirty="0">
                <a:solidFill>
                  <a:srgbClr val="FF0000"/>
                </a:solidFill>
              </a:rPr>
              <a:t>Client prone</a:t>
            </a:r>
          </a:p>
        </p:txBody>
      </p:sp>
      <p:sp>
        <p:nvSpPr>
          <p:cNvPr id="18" name="TextBox 17"/>
          <p:cNvSpPr txBox="1"/>
          <p:nvPr/>
        </p:nvSpPr>
        <p:spPr>
          <a:xfrm>
            <a:off x="72007" y="6525344"/>
            <a:ext cx="8946977"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21" name="officeArt object" descr="BowenLogo"/>
          <p:cNvPicPr/>
          <p:nvPr/>
        </p:nvPicPr>
        <p:blipFill>
          <a:blip r:embed="rId12"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cxnSp>
        <p:nvCxnSpPr>
          <p:cNvPr id="7" name="Straight Connector 6"/>
          <p:cNvCxnSpPr/>
          <p:nvPr/>
        </p:nvCxnSpPr>
        <p:spPr>
          <a:xfrm>
            <a:off x="2411760" y="5248994"/>
            <a:ext cx="408514" cy="52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359951" y="5441412"/>
            <a:ext cx="408514" cy="52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411760" y="5320027"/>
            <a:ext cx="122405" cy="369332"/>
          </a:xfrm>
          <a:prstGeom prst="rect">
            <a:avLst/>
          </a:prstGeom>
          <a:solidFill>
            <a:schemeClr val="bg1"/>
          </a:solidFill>
        </p:spPr>
        <p:txBody>
          <a:bodyPr wrap="square" rtlCol="0">
            <a:spAutoFit/>
          </a:bodyPr>
          <a:lstStyle/>
          <a:p>
            <a:endParaRPr lang="en-AU" dirty="0"/>
          </a:p>
        </p:txBody>
      </p:sp>
      <p:cxnSp>
        <p:nvCxnSpPr>
          <p:cNvPr id="23" name="Straight Connector 22"/>
          <p:cNvCxnSpPr/>
          <p:nvPr/>
        </p:nvCxnSpPr>
        <p:spPr>
          <a:xfrm>
            <a:off x="2368539" y="5353397"/>
            <a:ext cx="331253" cy="661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468313" y="5553087"/>
            <a:ext cx="146058" cy="823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629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1" name="Title 1"/>
          <p:cNvSpPr>
            <a:spLocks noGrp="1"/>
          </p:cNvSpPr>
          <p:nvPr>
            <p:ph type="title"/>
          </p:nvPr>
        </p:nvSpPr>
        <p:spPr>
          <a:xfrm>
            <a:off x="2286000" y="457201"/>
            <a:ext cx="6096000" cy="914400"/>
          </a:xfrm>
        </p:spPr>
        <p:txBody>
          <a:bodyPr>
            <a:normAutofit/>
          </a:bodyPr>
          <a:lstStyle/>
          <a:p>
            <a:r>
              <a:rPr lang="en-US" sz="2800" spc="300" dirty="0"/>
              <a:t>New Procedure</a:t>
            </a:r>
            <a:br>
              <a:rPr lang="en-US" sz="3200" dirty="0"/>
            </a:br>
            <a:r>
              <a:rPr lang="en-US" sz="2800" spc="300" dirty="0">
                <a:solidFill>
                  <a:schemeClr val="tx1"/>
                </a:solidFill>
              </a:rPr>
              <a:t>Hamstring 	page 2.10</a:t>
            </a:r>
            <a:r>
              <a:rPr lang="en-US" sz="3200" dirty="0"/>
              <a:t>              </a:t>
            </a:r>
            <a:endParaRPr lang="en-US" sz="2667" spc="0" dirty="0"/>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78336" y="4309716"/>
            <a:ext cx="1796346" cy="1979646"/>
          </a:xfrm>
          <a:prstGeom prst="rect">
            <a:avLst/>
          </a:prstGeom>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25094" y="2308401"/>
            <a:ext cx="1976876" cy="2057564"/>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l="12842" r="12158"/>
          <a:stretch/>
        </p:blipFill>
        <p:spPr>
          <a:xfrm>
            <a:off x="5737368" y="1772816"/>
            <a:ext cx="1728192" cy="3866451"/>
          </a:xfrm>
          <a:prstGeom prst="rect">
            <a:avLst/>
          </a:prstGeom>
        </p:spPr>
      </p:pic>
      <p:sp>
        <p:nvSpPr>
          <p:cNvPr id="16" name="TextBox 15"/>
          <p:cNvSpPr txBox="1"/>
          <p:nvPr/>
        </p:nvSpPr>
        <p:spPr>
          <a:xfrm>
            <a:off x="5991613" y="5537536"/>
            <a:ext cx="1627369" cy="307777"/>
          </a:xfrm>
          <a:prstGeom prst="rect">
            <a:avLst/>
          </a:prstGeom>
          <a:noFill/>
        </p:spPr>
        <p:txBody>
          <a:bodyPr wrap="none" rtlCol="0">
            <a:spAutoFit/>
          </a:bodyPr>
          <a:lstStyle/>
          <a:p>
            <a:r>
              <a:rPr lang="en-AU" sz="1400" dirty="0">
                <a:solidFill>
                  <a:srgbClr val="FF0000"/>
                </a:solidFill>
              </a:rPr>
              <a:t>Repeat on other leg</a:t>
            </a:r>
          </a:p>
        </p:txBody>
      </p:sp>
      <p:sp>
        <p:nvSpPr>
          <p:cNvPr id="13" name="TextBox 12"/>
          <p:cNvSpPr txBox="1"/>
          <p:nvPr/>
        </p:nvSpPr>
        <p:spPr>
          <a:xfrm>
            <a:off x="7465560" y="2869150"/>
            <a:ext cx="1294731" cy="246221"/>
          </a:xfrm>
          <a:prstGeom prst="rect">
            <a:avLst/>
          </a:prstGeom>
          <a:solidFill>
            <a:schemeClr val="bg1"/>
          </a:solidFill>
        </p:spPr>
        <p:txBody>
          <a:bodyPr wrap="square" rtlCol="0">
            <a:spAutoFit/>
          </a:bodyPr>
          <a:lstStyle/>
          <a:p>
            <a:r>
              <a:rPr lang="en-AU" sz="1000" dirty="0">
                <a:solidFill>
                  <a:srgbClr val="0070C0"/>
                </a:solidFill>
              </a:rPr>
              <a:t>Semitendinosus</a:t>
            </a:r>
          </a:p>
        </p:txBody>
      </p:sp>
      <p:sp>
        <p:nvSpPr>
          <p:cNvPr id="14" name="TextBox 13"/>
          <p:cNvSpPr txBox="1"/>
          <p:nvPr/>
        </p:nvSpPr>
        <p:spPr>
          <a:xfrm>
            <a:off x="7434413" y="2672120"/>
            <a:ext cx="1242043" cy="246221"/>
          </a:xfrm>
          <a:prstGeom prst="rect">
            <a:avLst/>
          </a:prstGeom>
          <a:solidFill>
            <a:schemeClr val="bg1"/>
          </a:solidFill>
        </p:spPr>
        <p:txBody>
          <a:bodyPr wrap="square" rtlCol="0">
            <a:spAutoFit/>
          </a:bodyPr>
          <a:lstStyle/>
          <a:p>
            <a:r>
              <a:rPr lang="en-AU" sz="1000" dirty="0">
                <a:solidFill>
                  <a:srgbClr val="0070C0"/>
                </a:solidFill>
              </a:rPr>
              <a:t>Semimembranosus</a:t>
            </a:r>
          </a:p>
        </p:txBody>
      </p:sp>
      <p:sp>
        <p:nvSpPr>
          <p:cNvPr id="15" name="TextBox 14"/>
          <p:cNvSpPr txBox="1"/>
          <p:nvPr/>
        </p:nvSpPr>
        <p:spPr>
          <a:xfrm>
            <a:off x="7524328" y="3284984"/>
            <a:ext cx="1598220" cy="246221"/>
          </a:xfrm>
          <a:prstGeom prst="rect">
            <a:avLst/>
          </a:prstGeom>
          <a:solidFill>
            <a:schemeClr val="bg1"/>
          </a:solidFill>
        </p:spPr>
        <p:txBody>
          <a:bodyPr wrap="square" rtlCol="0">
            <a:spAutoFit/>
          </a:bodyPr>
          <a:lstStyle/>
          <a:p>
            <a:r>
              <a:rPr lang="en-AU" sz="1000" dirty="0">
                <a:solidFill>
                  <a:srgbClr val="0070C0"/>
                </a:solidFill>
              </a:rPr>
              <a:t>Biceps </a:t>
            </a:r>
            <a:r>
              <a:rPr lang="en-AU" sz="1000" dirty="0" err="1">
                <a:solidFill>
                  <a:srgbClr val="0070C0"/>
                </a:solidFill>
              </a:rPr>
              <a:t>femoris</a:t>
            </a:r>
            <a:r>
              <a:rPr lang="en-AU" sz="1000" dirty="0">
                <a:solidFill>
                  <a:srgbClr val="0070C0"/>
                </a:solidFill>
              </a:rPr>
              <a:t> short head</a:t>
            </a:r>
          </a:p>
        </p:txBody>
      </p:sp>
      <p:sp>
        <p:nvSpPr>
          <p:cNvPr id="18" name="TextBox 17"/>
          <p:cNvSpPr txBox="1"/>
          <p:nvPr/>
        </p:nvSpPr>
        <p:spPr>
          <a:xfrm>
            <a:off x="7507763" y="3069589"/>
            <a:ext cx="1599522" cy="246221"/>
          </a:xfrm>
          <a:prstGeom prst="rect">
            <a:avLst/>
          </a:prstGeom>
          <a:solidFill>
            <a:schemeClr val="bg1"/>
          </a:solidFill>
        </p:spPr>
        <p:txBody>
          <a:bodyPr wrap="square" rtlCol="0">
            <a:spAutoFit/>
          </a:bodyPr>
          <a:lstStyle/>
          <a:p>
            <a:r>
              <a:rPr lang="en-AU" sz="1000" dirty="0">
                <a:solidFill>
                  <a:srgbClr val="0070C0"/>
                </a:solidFill>
              </a:rPr>
              <a:t>Biceps </a:t>
            </a:r>
            <a:r>
              <a:rPr lang="en-AU" sz="1000" dirty="0" err="1">
                <a:solidFill>
                  <a:srgbClr val="0070C0"/>
                </a:solidFill>
              </a:rPr>
              <a:t>femoris</a:t>
            </a:r>
            <a:r>
              <a:rPr lang="en-AU" sz="1000" dirty="0">
                <a:solidFill>
                  <a:srgbClr val="0070C0"/>
                </a:solidFill>
              </a:rPr>
              <a:t> long head</a:t>
            </a:r>
          </a:p>
        </p:txBody>
      </p:sp>
      <p:pic>
        <p:nvPicPr>
          <p:cNvPr id="4" name="Picture 3"/>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t="23796"/>
          <a:stretch/>
        </p:blipFill>
        <p:spPr>
          <a:xfrm>
            <a:off x="6706882" y="1844824"/>
            <a:ext cx="774616" cy="2268982"/>
          </a:xfrm>
          <a:prstGeom prst="rect">
            <a:avLst/>
          </a:prstGeom>
        </p:spPr>
      </p:pic>
      <p:cxnSp>
        <p:nvCxnSpPr>
          <p:cNvPr id="7" name="Straight Connector 6"/>
          <p:cNvCxnSpPr/>
          <p:nvPr/>
        </p:nvCxnSpPr>
        <p:spPr>
          <a:xfrm>
            <a:off x="7164288" y="3177702"/>
            <a:ext cx="364934" cy="132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236296" y="3321718"/>
            <a:ext cx="344235" cy="693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3"/>
          </p:cNvCxnSpPr>
          <p:nvPr/>
        </p:nvCxnSpPr>
        <p:spPr>
          <a:xfrm flipV="1">
            <a:off x="7020272" y="2979315"/>
            <a:ext cx="461226" cy="52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914192" y="2795231"/>
            <a:ext cx="538128" cy="944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434413" y="2264177"/>
            <a:ext cx="1548087" cy="246221"/>
          </a:xfrm>
          <a:prstGeom prst="rect">
            <a:avLst/>
          </a:prstGeom>
          <a:solidFill>
            <a:schemeClr val="bg1"/>
          </a:solidFill>
        </p:spPr>
        <p:txBody>
          <a:bodyPr wrap="square" rtlCol="0">
            <a:spAutoFit/>
          </a:bodyPr>
          <a:lstStyle/>
          <a:p>
            <a:r>
              <a:rPr lang="en-AU" sz="1000" b="1" dirty="0">
                <a:solidFill>
                  <a:srgbClr val="0070C0"/>
                </a:solidFill>
              </a:rPr>
              <a:t>HAMSTRING MUSCLES</a:t>
            </a:r>
          </a:p>
        </p:txBody>
      </p:sp>
      <p:pic>
        <p:nvPicPr>
          <p:cNvPr id="23" name="Picture 22"/>
          <p:cNvPicPr/>
          <p:nvPr/>
        </p:nvPicPr>
        <p:blipFill rotWithShape="1">
          <a:blip r:embed="rId8"/>
          <a:srcRect l="29433" t="32241" r="58814" b="21893"/>
          <a:stretch/>
        </p:blipFill>
        <p:spPr bwMode="auto">
          <a:xfrm>
            <a:off x="6778825" y="3635836"/>
            <a:ext cx="792088" cy="1846121"/>
          </a:xfrm>
          <a:prstGeom prst="rect">
            <a:avLst/>
          </a:prstGeom>
          <a:ln>
            <a:noFill/>
          </a:ln>
          <a:extLst>
            <a:ext uri="{53640926-AAD7-44D8-BBD7-CCE9431645EC}">
              <a14:shadowObscured xmlns:a14="http://schemas.microsoft.com/office/drawing/2010/main"/>
            </a:ext>
          </a:extLst>
        </p:spPr>
      </p:pic>
      <p:sp>
        <p:nvSpPr>
          <p:cNvPr id="26" name="TextBox 25"/>
          <p:cNvSpPr txBox="1"/>
          <p:nvPr/>
        </p:nvSpPr>
        <p:spPr>
          <a:xfrm>
            <a:off x="6688650" y="3847147"/>
            <a:ext cx="233297" cy="1710621"/>
          </a:xfrm>
          <a:prstGeom prst="rect">
            <a:avLst/>
          </a:prstGeom>
          <a:solidFill>
            <a:schemeClr val="bg1"/>
          </a:solidFill>
        </p:spPr>
        <p:txBody>
          <a:bodyPr wrap="square" rtlCol="0">
            <a:spAutoFit/>
          </a:bodyPr>
          <a:lstStyle/>
          <a:p>
            <a:endParaRPr lang="en-AU" dirty="0"/>
          </a:p>
        </p:txBody>
      </p:sp>
      <p:pic>
        <p:nvPicPr>
          <p:cNvPr id="27" name="Picture 26"/>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3572087" y="4520201"/>
            <a:ext cx="1832993" cy="1566851"/>
          </a:xfrm>
          <a:prstGeom prst="rect">
            <a:avLst/>
          </a:prstGeom>
          <a:ln>
            <a:noFill/>
          </a:ln>
          <a:effectLst>
            <a:softEdge rad="112500"/>
          </a:effectLst>
        </p:spPr>
      </p:pic>
      <p:pic>
        <p:nvPicPr>
          <p:cNvPr id="28" name="Picture 27"/>
          <p:cNvPicPr>
            <a:picLocks noChangeAspect="1"/>
          </p:cNvPicPr>
          <p:nvPr/>
        </p:nvPicPr>
        <p:blipFill rotWithShape="1">
          <a:blip r:embed="rId10" cstate="print">
            <a:extLst>
              <a:ext uri="{28A0092B-C50C-407E-A947-70E740481C1C}">
                <a14:useLocalDpi xmlns:a14="http://schemas.microsoft.com/office/drawing/2010/main" val="0"/>
              </a:ext>
            </a:extLst>
          </a:blip>
          <a:srcRect l="18041" t="16798" r="26270" b="12218"/>
          <a:stretch/>
        </p:blipFill>
        <p:spPr>
          <a:xfrm>
            <a:off x="3661008" y="2345674"/>
            <a:ext cx="1728852" cy="1509702"/>
          </a:xfrm>
          <a:prstGeom prst="rect">
            <a:avLst/>
          </a:prstGeom>
          <a:ln>
            <a:noFill/>
          </a:ln>
          <a:effectLst>
            <a:softEdge rad="112500"/>
          </a:effectLst>
        </p:spPr>
      </p:pic>
      <p:sp>
        <p:nvSpPr>
          <p:cNvPr id="29" name="TextBox 28"/>
          <p:cNvSpPr txBox="1"/>
          <p:nvPr/>
        </p:nvSpPr>
        <p:spPr>
          <a:xfrm>
            <a:off x="3592755" y="1846736"/>
            <a:ext cx="1515030" cy="461665"/>
          </a:xfrm>
          <a:prstGeom prst="rect">
            <a:avLst/>
          </a:prstGeom>
          <a:noFill/>
        </p:spPr>
        <p:txBody>
          <a:bodyPr wrap="none" rtlCol="0">
            <a:spAutoFit/>
          </a:bodyPr>
          <a:lstStyle/>
          <a:p>
            <a:r>
              <a:rPr lang="en-AU" sz="1200" dirty="0">
                <a:solidFill>
                  <a:srgbClr val="FF0000"/>
                </a:solidFill>
              </a:rPr>
              <a:t>Hamstrings upper leg</a:t>
            </a:r>
          </a:p>
          <a:p>
            <a:r>
              <a:rPr lang="en-AU" sz="1200" dirty="0">
                <a:solidFill>
                  <a:srgbClr val="FF0000"/>
                </a:solidFill>
              </a:rPr>
              <a:t>face clients feet</a:t>
            </a:r>
          </a:p>
        </p:txBody>
      </p:sp>
      <p:sp>
        <p:nvSpPr>
          <p:cNvPr id="30" name="TextBox 29"/>
          <p:cNvSpPr txBox="1"/>
          <p:nvPr/>
        </p:nvSpPr>
        <p:spPr>
          <a:xfrm>
            <a:off x="3585902" y="3994751"/>
            <a:ext cx="1731821" cy="461665"/>
          </a:xfrm>
          <a:prstGeom prst="rect">
            <a:avLst/>
          </a:prstGeom>
          <a:noFill/>
        </p:spPr>
        <p:txBody>
          <a:bodyPr wrap="none" rtlCol="0">
            <a:spAutoFit/>
          </a:bodyPr>
          <a:lstStyle/>
          <a:p>
            <a:r>
              <a:rPr lang="en-AU" sz="1200" dirty="0">
                <a:solidFill>
                  <a:srgbClr val="FF0000"/>
                </a:solidFill>
              </a:rPr>
              <a:t>Gastrocnemius lower leg</a:t>
            </a:r>
          </a:p>
          <a:p>
            <a:r>
              <a:rPr lang="en-AU" sz="1200" dirty="0">
                <a:solidFill>
                  <a:srgbClr val="FF0000"/>
                </a:solidFill>
              </a:rPr>
              <a:t>face clients head</a:t>
            </a:r>
          </a:p>
        </p:txBody>
      </p:sp>
      <p:cxnSp>
        <p:nvCxnSpPr>
          <p:cNvPr id="31" name="Straight Connector 30"/>
          <p:cNvCxnSpPr/>
          <p:nvPr/>
        </p:nvCxnSpPr>
        <p:spPr>
          <a:xfrm flipV="1">
            <a:off x="7254235" y="4052895"/>
            <a:ext cx="316678" cy="584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094190" y="3992244"/>
            <a:ext cx="476723" cy="58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227022" y="4565914"/>
            <a:ext cx="5089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648462" y="3942666"/>
            <a:ext cx="1318125" cy="246221"/>
          </a:xfrm>
          <a:prstGeom prst="rect">
            <a:avLst/>
          </a:prstGeom>
          <a:solidFill>
            <a:schemeClr val="bg1"/>
          </a:solidFill>
        </p:spPr>
        <p:txBody>
          <a:bodyPr wrap="square" rtlCol="0">
            <a:spAutoFit/>
          </a:bodyPr>
          <a:lstStyle/>
          <a:p>
            <a:r>
              <a:rPr lang="en-AU" sz="1000" dirty="0">
                <a:solidFill>
                  <a:srgbClr val="0070C0"/>
                </a:solidFill>
              </a:rPr>
              <a:t>Gastrocnemius</a:t>
            </a:r>
          </a:p>
        </p:txBody>
      </p:sp>
      <p:sp>
        <p:nvSpPr>
          <p:cNvPr id="38" name="TextBox 37"/>
          <p:cNvSpPr txBox="1"/>
          <p:nvPr/>
        </p:nvSpPr>
        <p:spPr>
          <a:xfrm>
            <a:off x="7765414" y="4493689"/>
            <a:ext cx="1318125" cy="246221"/>
          </a:xfrm>
          <a:prstGeom prst="rect">
            <a:avLst/>
          </a:prstGeom>
          <a:solidFill>
            <a:schemeClr val="bg1"/>
          </a:solidFill>
        </p:spPr>
        <p:txBody>
          <a:bodyPr wrap="square" rtlCol="0">
            <a:spAutoFit/>
          </a:bodyPr>
          <a:lstStyle/>
          <a:p>
            <a:r>
              <a:rPr lang="en-AU" sz="1000" dirty="0">
                <a:solidFill>
                  <a:srgbClr val="0070C0"/>
                </a:solidFill>
              </a:rPr>
              <a:t>Achilles tendon</a:t>
            </a:r>
          </a:p>
        </p:txBody>
      </p:sp>
      <p:sp>
        <p:nvSpPr>
          <p:cNvPr id="39" name="TextBox 38"/>
          <p:cNvSpPr txBox="1"/>
          <p:nvPr/>
        </p:nvSpPr>
        <p:spPr>
          <a:xfrm>
            <a:off x="1492954" y="1767340"/>
            <a:ext cx="1261564" cy="338554"/>
          </a:xfrm>
          <a:prstGeom prst="rect">
            <a:avLst/>
          </a:prstGeom>
          <a:noFill/>
        </p:spPr>
        <p:txBody>
          <a:bodyPr wrap="none" rtlCol="0">
            <a:spAutoFit/>
          </a:bodyPr>
          <a:lstStyle/>
          <a:p>
            <a:r>
              <a:rPr lang="en-AU" sz="1600" dirty="0">
                <a:solidFill>
                  <a:srgbClr val="FF0000"/>
                </a:solidFill>
              </a:rPr>
              <a:t>Client supine</a:t>
            </a:r>
          </a:p>
        </p:txBody>
      </p:sp>
      <p:sp>
        <p:nvSpPr>
          <p:cNvPr id="33" name="TextBox 32"/>
          <p:cNvSpPr txBox="1"/>
          <p:nvPr/>
        </p:nvSpPr>
        <p:spPr>
          <a:xfrm>
            <a:off x="72007" y="6525344"/>
            <a:ext cx="8946977"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34" name="officeArt object" descr="BowenLogo"/>
          <p:cNvPicPr/>
          <p:nvPr/>
        </p:nvPicPr>
        <p:blipFill>
          <a:blip r:embed="rId11"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35" name="Picture 34"/>
          <p:cNvPicPr/>
          <p:nvPr/>
        </p:nvPicPr>
        <p:blipFill rotWithShape="1">
          <a:blip r:embed="rId12" cstate="print">
            <a:extLst>
              <a:ext uri="{28A0092B-C50C-407E-A947-70E740481C1C}">
                <a14:useLocalDpi xmlns:a14="http://schemas.microsoft.com/office/drawing/2010/main"/>
              </a:ext>
            </a:extLst>
          </a:blip>
          <a:srcRect/>
          <a:stretch/>
        </p:blipFill>
        <p:spPr bwMode="auto">
          <a:xfrm>
            <a:off x="5723028" y="5878254"/>
            <a:ext cx="2305355" cy="3595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05578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1" name="Title 1"/>
          <p:cNvSpPr>
            <a:spLocks noGrp="1"/>
          </p:cNvSpPr>
          <p:nvPr>
            <p:ph type="title"/>
          </p:nvPr>
        </p:nvSpPr>
        <p:spPr>
          <a:xfrm>
            <a:off x="2286000" y="457201"/>
            <a:ext cx="6096000" cy="914400"/>
          </a:xfrm>
        </p:spPr>
        <p:txBody>
          <a:bodyPr>
            <a:normAutofit/>
          </a:bodyPr>
          <a:lstStyle/>
          <a:p>
            <a:r>
              <a:rPr lang="en-US" sz="2800" spc="300" dirty="0"/>
              <a:t>Overview</a:t>
            </a:r>
            <a:br>
              <a:rPr lang="en-US" sz="3200" dirty="0"/>
            </a:br>
            <a:r>
              <a:rPr lang="en-US" sz="2800" spc="300" dirty="0">
                <a:solidFill>
                  <a:schemeClr val="tx1"/>
                </a:solidFill>
              </a:rPr>
              <a:t>Hamstring 	page 2.10</a:t>
            </a:r>
            <a:r>
              <a:rPr lang="en-US" sz="3200" dirty="0"/>
              <a:t>              </a:t>
            </a:r>
            <a:endParaRPr lang="en-US" sz="2667" spc="0" dirty="0"/>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b="13086"/>
          <a:stretch/>
        </p:blipFill>
        <p:spPr>
          <a:xfrm>
            <a:off x="3406281" y="3174882"/>
            <a:ext cx="1854801" cy="1776566"/>
          </a:xfrm>
          <a:prstGeom prst="rect">
            <a:avLst/>
          </a:prstGeom>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t="14911" b="21545"/>
          <a:stretch/>
        </p:blipFill>
        <p:spPr>
          <a:xfrm>
            <a:off x="3347864" y="2100455"/>
            <a:ext cx="1760422" cy="1179994"/>
          </a:xfrm>
          <a:prstGeom prst="rect">
            <a:avLst/>
          </a:prstGeom>
        </p:spPr>
      </p:pic>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l="12842" r="12158"/>
          <a:stretch/>
        </p:blipFill>
        <p:spPr>
          <a:xfrm>
            <a:off x="5737368" y="1772816"/>
            <a:ext cx="1728192" cy="3866451"/>
          </a:xfrm>
          <a:prstGeom prst="rect">
            <a:avLst/>
          </a:prstGeom>
        </p:spPr>
      </p:pic>
      <p:sp>
        <p:nvSpPr>
          <p:cNvPr id="16" name="TextBox 15"/>
          <p:cNvSpPr txBox="1"/>
          <p:nvPr/>
        </p:nvSpPr>
        <p:spPr>
          <a:xfrm>
            <a:off x="5991613" y="5537536"/>
            <a:ext cx="1627369" cy="307777"/>
          </a:xfrm>
          <a:prstGeom prst="rect">
            <a:avLst/>
          </a:prstGeom>
          <a:noFill/>
        </p:spPr>
        <p:txBody>
          <a:bodyPr wrap="none" rtlCol="0">
            <a:spAutoFit/>
          </a:bodyPr>
          <a:lstStyle/>
          <a:p>
            <a:r>
              <a:rPr lang="en-AU" sz="1400" dirty="0">
                <a:solidFill>
                  <a:srgbClr val="FF0000"/>
                </a:solidFill>
              </a:rPr>
              <a:t>Repeat on other leg</a:t>
            </a:r>
          </a:p>
        </p:txBody>
      </p:sp>
      <p:pic>
        <p:nvPicPr>
          <p:cNvPr id="4" name="Picture 3"/>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t="24100"/>
          <a:stretch/>
        </p:blipFill>
        <p:spPr>
          <a:xfrm>
            <a:off x="6706882" y="1844824"/>
            <a:ext cx="774616" cy="2268982"/>
          </a:xfrm>
          <a:prstGeom prst="rect">
            <a:avLst/>
          </a:prstGeom>
        </p:spPr>
      </p:pic>
      <p:cxnSp>
        <p:nvCxnSpPr>
          <p:cNvPr id="7" name="Straight Connector 6"/>
          <p:cNvCxnSpPr/>
          <p:nvPr/>
        </p:nvCxnSpPr>
        <p:spPr>
          <a:xfrm>
            <a:off x="7164288" y="3177702"/>
            <a:ext cx="5089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endCxn id="45" idx="1"/>
          </p:cNvCxnSpPr>
          <p:nvPr/>
        </p:nvCxnSpPr>
        <p:spPr>
          <a:xfrm flipV="1">
            <a:off x="7274747" y="3410076"/>
            <a:ext cx="194521" cy="189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3" idx="1"/>
          </p:cNvCxnSpPr>
          <p:nvPr/>
        </p:nvCxnSpPr>
        <p:spPr>
          <a:xfrm flipV="1">
            <a:off x="7020272" y="2994242"/>
            <a:ext cx="390228" cy="377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44" idx="1"/>
          </p:cNvCxnSpPr>
          <p:nvPr/>
        </p:nvCxnSpPr>
        <p:spPr>
          <a:xfrm flipV="1">
            <a:off x="6943369" y="2797212"/>
            <a:ext cx="435984" cy="924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Picture 22"/>
          <p:cNvPicPr/>
          <p:nvPr/>
        </p:nvPicPr>
        <p:blipFill rotWithShape="1">
          <a:blip r:embed="rId8"/>
          <a:srcRect l="29433" t="32241" r="58814" b="21893"/>
          <a:stretch/>
        </p:blipFill>
        <p:spPr bwMode="auto">
          <a:xfrm>
            <a:off x="6778825" y="3635836"/>
            <a:ext cx="792088" cy="1846121"/>
          </a:xfrm>
          <a:prstGeom prst="rect">
            <a:avLst/>
          </a:prstGeom>
          <a:ln>
            <a:noFill/>
          </a:ln>
          <a:extLst>
            <a:ext uri="{53640926-AAD7-44D8-BBD7-CCE9431645EC}">
              <a14:shadowObscured xmlns:a14="http://schemas.microsoft.com/office/drawing/2010/main"/>
            </a:ext>
          </a:extLst>
        </p:spPr>
      </p:pic>
      <p:sp>
        <p:nvSpPr>
          <p:cNvPr id="26" name="TextBox 25"/>
          <p:cNvSpPr txBox="1"/>
          <p:nvPr/>
        </p:nvSpPr>
        <p:spPr>
          <a:xfrm>
            <a:off x="6688650" y="3847147"/>
            <a:ext cx="233297" cy="1710621"/>
          </a:xfrm>
          <a:prstGeom prst="rect">
            <a:avLst/>
          </a:prstGeom>
          <a:solidFill>
            <a:schemeClr val="bg1"/>
          </a:solidFill>
        </p:spPr>
        <p:txBody>
          <a:bodyPr wrap="square" rtlCol="0">
            <a:spAutoFit/>
          </a:bodyPr>
          <a:lstStyle/>
          <a:p>
            <a:endParaRPr lang="en-AU" dirty="0"/>
          </a:p>
        </p:txBody>
      </p:sp>
      <p:pic>
        <p:nvPicPr>
          <p:cNvPr id="27" name="Picture 26"/>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304930" y="5016814"/>
            <a:ext cx="1379126" cy="1178884"/>
          </a:xfrm>
          <a:prstGeom prst="rect">
            <a:avLst/>
          </a:prstGeom>
          <a:ln>
            <a:noFill/>
          </a:ln>
          <a:effectLst>
            <a:softEdge rad="112500"/>
          </a:effectLst>
        </p:spPr>
      </p:pic>
      <p:pic>
        <p:nvPicPr>
          <p:cNvPr id="28" name="Picture 27"/>
          <p:cNvPicPr>
            <a:picLocks noChangeAspect="1"/>
          </p:cNvPicPr>
          <p:nvPr/>
        </p:nvPicPr>
        <p:blipFill rotWithShape="1">
          <a:blip r:embed="rId10" cstate="print">
            <a:extLst>
              <a:ext uri="{28A0092B-C50C-407E-A947-70E740481C1C}">
                <a14:useLocalDpi xmlns:a14="http://schemas.microsoft.com/office/drawing/2010/main" val="0"/>
              </a:ext>
            </a:extLst>
          </a:blip>
          <a:srcRect l="18041" t="16798" r="26270" b="12218"/>
          <a:stretch/>
        </p:blipFill>
        <p:spPr>
          <a:xfrm>
            <a:off x="2834017" y="5016813"/>
            <a:ext cx="1425620" cy="1244908"/>
          </a:xfrm>
          <a:prstGeom prst="rect">
            <a:avLst/>
          </a:prstGeom>
          <a:ln>
            <a:noFill/>
          </a:ln>
          <a:effectLst>
            <a:softEdge rad="112500"/>
          </a:effectLst>
        </p:spPr>
      </p:pic>
      <p:cxnSp>
        <p:nvCxnSpPr>
          <p:cNvPr id="31" name="Straight Connector 30"/>
          <p:cNvCxnSpPr/>
          <p:nvPr/>
        </p:nvCxnSpPr>
        <p:spPr>
          <a:xfrm flipV="1">
            <a:off x="7254235" y="4052895"/>
            <a:ext cx="316678" cy="584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094190" y="3992244"/>
            <a:ext cx="476723" cy="58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227022" y="4565914"/>
            <a:ext cx="5089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084168" y="1846736"/>
            <a:ext cx="1081002" cy="307777"/>
          </a:xfrm>
          <a:prstGeom prst="rect">
            <a:avLst/>
          </a:prstGeom>
          <a:noFill/>
        </p:spPr>
        <p:txBody>
          <a:bodyPr wrap="none" rtlCol="0">
            <a:spAutoFit/>
          </a:bodyPr>
          <a:lstStyle/>
          <a:p>
            <a:r>
              <a:rPr lang="en-AU" sz="1400" dirty="0">
                <a:solidFill>
                  <a:srgbClr val="FF0000"/>
                </a:solidFill>
              </a:rPr>
              <a:t>Client prone</a:t>
            </a:r>
          </a:p>
        </p:txBody>
      </p:sp>
      <p:pic>
        <p:nvPicPr>
          <p:cNvPr id="33" name="Picture 32"/>
          <p:cNvPicPr>
            <a:picLocks noChangeAspect="1"/>
          </p:cNvPicPr>
          <p:nvPr/>
        </p:nvPicPr>
        <p:blipFill rotWithShape="1">
          <a:blip r:embed="rId11" cstate="email">
            <a:extLst>
              <a:ext uri="{BEBA8EAE-BF5A-486C-A8C5-ECC9F3942E4B}">
                <a14:imgProps xmlns:a14="http://schemas.microsoft.com/office/drawing/2010/main">
                  <a14:imgLayer r:embed="rId12">
                    <a14:imgEffect>
                      <a14:sharpenSoften amount="25000"/>
                    </a14:imgEffect>
                  </a14:imgLayer>
                </a14:imgProps>
              </a:ext>
              <a:ext uri="{28A0092B-C50C-407E-A947-70E740481C1C}">
                <a14:useLocalDpi xmlns:a14="http://schemas.microsoft.com/office/drawing/2010/main"/>
              </a:ext>
            </a:extLst>
          </a:blip>
          <a:srcRect/>
          <a:stretch/>
        </p:blipFill>
        <p:spPr>
          <a:xfrm>
            <a:off x="458230" y="2173899"/>
            <a:ext cx="2256939" cy="1673248"/>
          </a:xfrm>
          <a:prstGeom prst="rect">
            <a:avLst/>
          </a:prstGeom>
        </p:spPr>
      </p:pic>
      <p:pic>
        <p:nvPicPr>
          <p:cNvPr id="40" name="Picture 39"/>
          <p:cNvPicPr>
            <a:picLocks noChangeAspect="1"/>
          </p:cNvPicPr>
          <p:nvPr/>
        </p:nvPicPr>
        <p:blipFill rotWithShape="1">
          <a:blip r:embed="rId13" cstate="screen">
            <a:extLst>
              <a:ext uri="{BEBA8EAE-BF5A-486C-A8C5-ECC9F3942E4B}">
                <a14:imgProps xmlns:a14="http://schemas.microsoft.com/office/drawing/2010/main">
                  <a14:imgLayer r:embed="rId14">
                    <a14:imgEffect>
                      <a14:sharpenSoften amount="25000"/>
                    </a14:imgEffect>
                  </a14:imgLayer>
                </a14:imgProps>
              </a:ext>
              <a:ext uri="{28A0092B-C50C-407E-A947-70E740481C1C}">
                <a14:useLocalDpi xmlns:a14="http://schemas.microsoft.com/office/drawing/2010/main"/>
              </a:ext>
            </a:extLst>
          </a:blip>
          <a:srcRect/>
          <a:stretch/>
        </p:blipFill>
        <p:spPr>
          <a:xfrm>
            <a:off x="539553" y="4063165"/>
            <a:ext cx="2125234" cy="772812"/>
          </a:xfrm>
          <a:prstGeom prst="rect">
            <a:avLst/>
          </a:prstGeom>
        </p:spPr>
      </p:pic>
      <p:sp>
        <p:nvSpPr>
          <p:cNvPr id="41" name="TextBox 40"/>
          <p:cNvSpPr txBox="1"/>
          <p:nvPr/>
        </p:nvSpPr>
        <p:spPr>
          <a:xfrm>
            <a:off x="3692847" y="1796821"/>
            <a:ext cx="1133580" cy="307777"/>
          </a:xfrm>
          <a:prstGeom prst="rect">
            <a:avLst/>
          </a:prstGeom>
          <a:noFill/>
        </p:spPr>
        <p:txBody>
          <a:bodyPr wrap="none" rtlCol="0">
            <a:spAutoFit/>
          </a:bodyPr>
          <a:lstStyle/>
          <a:p>
            <a:r>
              <a:rPr lang="en-AU" sz="1400" dirty="0">
                <a:solidFill>
                  <a:srgbClr val="FF0000"/>
                </a:solidFill>
              </a:rPr>
              <a:t>Client supine</a:t>
            </a:r>
          </a:p>
        </p:txBody>
      </p:sp>
      <p:sp>
        <p:nvSpPr>
          <p:cNvPr id="35" name="TextBox 34"/>
          <p:cNvSpPr txBox="1"/>
          <p:nvPr/>
        </p:nvSpPr>
        <p:spPr>
          <a:xfrm>
            <a:off x="72007" y="6525344"/>
            <a:ext cx="8946977"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42" name="officeArt object" descr="BowenLogo"/>
          <p:cNvPicPr/>
          <p:nvPr/>
        </p:nvPicPr>
        <p:blipFill>
          <a:blip r:embed="rId15"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3" name="TextBox 42"/>
          <p:cNvSpPr txBox="1"/>
          <p:nvPr/>
        </p:nvSpPr>
        <p:spPr>
          <a:xfrm>
            <a:off x="7410500" y="2871131"/>
            <a:ext cx="1294731" cy="246221"/>
          </a:xfrm>
          <a:prstGeom prst="rect">
            <a:avLst/>
          </a:prstGeom>
          <a:solidFill>
            <a:schemeClr val="bg1"/>
          </a:solidFill>
        </p:spPr>
        <p:txBody>
          <a:bodyPr wrap="square" rtlCol="0">
            <a:spAutoFit/>
          </a:bodyPr>
          <a:lstStyle/>
          <a:p>
            <a:r>
              <a:rPr lang="en-AU" sz="1000" dirty="0">
                <a:solidFill>
                  <a:srgbClr val="0070C0"/>
                </a:solidFill>
              </a:rPr>
              <a:t>Semitendinosus</a:t>
            </a:r>
          </a:p>
        </p:txBody>
      </p:sp>
      <p:sp>
        <p:nvSpPr>
          <p:cNvPr id="44" name="TextBox 43"/>
          <p:cNvSpPr txBox="1"/>
          <p:nvPr/>
        </p:nvSpPr>
        <p:spPr>
          <a:xfrm>
            <a:off x="7379353" y="2674101"/>
            <a:ext cx="1242043" cy="246221"/>
          </a:xfrm>
          <a:prstGeom prst="rect">
            <a:avLst/>
          </a:prstGeom>
          <a:solidFill>
            <a:schemeClr val="bg1"/>
          </a:solidFill>
        </p:spPr>
        <p:txBody>
          <a:bodyPr wrap="square" rtlCol="0">
            <a:spAutoFit/>
          </a:bodyPr>
          <a:lstStyle/>
          <a:p>
            <a:r>
              <a:rPr lang="en-AU" sz="1000" dirty="0">
                <a:solidFill>
                  <a:srgbClr val="0070C0"/>
                </a:solidFill>
              </a:rPr>
              <a:t>Semimembranosus</a:t>
            </a:r>
          </a:p>
        </p:txBody>
      </p:sp>
      <p:sp>
        <p:nvSpPr>
          <p:cNvPr id="45" name="TextBox 44"/>
          <p:cNvSpPr txBox="1"/>
          <p:nvPr/>
        </p:nvSpPr>
        <p:spPr>
          <a:xfrm>
            <a:off x="7469268" y="3286965"/>
            <a:ext cx="1598220" cy="246221"/>
          </a:xfrm>
          <a:prstGeom prst="rect">
            <a:avLst/>
          </a:prstGeom>
          <a:solidFill>
            <a:schemeClr val="bg1"/>
          </a:solidFill>
        </p:spPr>
        <p:txBody>
          <a:bodyPr wrap="square" rtlCol="0">
            <a:spAutoFit/>
          </a:bodyPr>
          <a:lstStyle/>
          <a:p>
            <a:r>
              <a:rPr lang="en-AU" sz="1000" dirty="0">
                <a:solidFill>
                  <a:srgbClr val="0070C0"/>
                </a:solidFill>
              </a:rPr>
              <a:t>Biceps </a:t>
            </a:r>
            <a:r>
              <a:rPr lang="en-AU" sz="1000" dirty="0" err="1">
                <a:solidFill>
                  <a:srgbClr val="0070C0"/>
                </a:solidFill>
              </a:rPr>
              <a:t>femoris</a:t>
            </a:r>
            <a:r>
              <a:rPr lang="en-AU" sz="1000" dirty="0">
                <a:solidFill>
                  <a:srgbClr val="0070C0"/>
                </a:solidFill>
              </a:rPr>
              <a:t> short head</a:t>
            </a:r>
          </a:p>
        </p:txBody>
      </p:sp>
      <p:sp>
        <p:nvSpPr>
          <p:cNvPr id="46" name="TextBox 45"/>
          <p:cNvSpPr txBox="1"/>
          <p:nvPr/>
        </p:nvSpPr>
        <p:spPr>
          <a:xfrm>
            <a:off x="7452703" y="3071570"/>
            <a:ext cx="1599522" cy="246221"/>
          </a:xfrm>
          <a:prstGeom prst="rect">
            <a:avLst/>
          </a:prstGeom>
          <a:solidFill>
            <a:schemeClr val="bg1"/>
          </a:solidFill>
        </p:spPr>
        <p:txBody>
          <a:bodyPr wrap="square" rtlCol="0">
            <a:spAutoFit/>
          </a:bodyPr>
          <a:lstStyle/>
          <a:p>
            <a:r>
              <a:rPr lang="en-AU" sz="1000" dirty="0">
                <a:solidFill>
                  <a:srgbClr val="0070C0"/>
                </a:solidFill>
              </a:rPr>
              <a:t>Biceps </a:t>
            </a:r>
            <a:r>
              <a:rPr lang="en-AU" sz="1000" dirty="0" err="1">
                <a:solidFill>
                  <a:srgbClr val="0070C0"/>
                </a:solidFill>
              </a:rPr>
              <a:t>femoris</a:t>
            </a:r>
            <a:r>
              <a:rPr lang="en-AU" sz="1000" dirty="0">
                <a:solidFill>
                  <a:srgbClr val="0070C0"/>
                </a:solidFill>
              </a:rPr>
              <a:t> long head</a:t>
            </a:r>
          </a:p>
        </p:txBody>
      </p:sp>
      <p:sp>
        <p:nvSpPr>
          <p:cNvPr id="47" name="TextBox 46"/>
          <p:cNvSpPr txBox="1"/>
          <p:nvPr/>
        </p:nvSpPr>
        <p:spPr>
          <a:xfrm>
            <a:off x="7379353" y="2266158"/>
            <a:ext cx="1548087" cy="246221"/>
          </a:xfrm>
          <a:prstGeom prst="rect">
            <a:avLst/>
          </a:prstGeom>
          <a:solidFill>
            <a:schemeClr val="bg1"/>
          </a:solidFill>
        </p:spPr>
        <p:txBody>
          <a:bodyPr wrap="square" rtlCol="0">
            <a:spAutoFit/>
          </a:bodyPr>
          <a:lstStyle/>
          <a:p>
            <a:r>
              <a:rPr lang="en-AU" sz="1000" b="1" dirty="0">
                <a:solidFill>
                  <a:srgbClr val="0070C0"/>
                </a:solidFill>
              </a:rPr>
              <a:t>HAMSTRING MUSCLES</a:t>
            </a:r>
          </a:p>
        </p:txBody>
      </p:sp>
      <p:sp>
        <p:nvSpPr>
          <p:cNvPr id="48" name="TextBox 47"/>
          <p:cNvSpPr txBox="1"/>
          <p:nvPr/>
        </p:nvSpPr>
        <p:spPr>
          <a:xfrm>
            <a:off x="7593402" y="3944647"/>
            <a:ext cx="1318125" cy="246221"/>
          </a:xfrm>
          <a:prstGeom prst="rect">
            <a:avLst/>
          </a:prstGeom>
          <a:solidFill>
            <a:schemeClr val="bg1"/>
          </a:solidFill>
        </p:spPr>
        <p:txBody>
          <a:bodyPr wrap="square" rtlCol="0">
            <a:spAutoFit/>
          </a:bodyPr>
          <a:lstStyle/>
          <a:p>
            <a:r>
              <a:rPr lang="en-AU" sz="1000" dirty="0">
                <a:solidFill>
                  <a:srgbClr val="0070C0"/>
                </a:solidFill>
              </a:rPr>
              <a:t>Gastrocnemius</a:t>
            </a:r>
          </a:p>
        </p:txBody>
      </p:sp>
      <p:sp>
        <p:nvSpPr>
          <p:cNvPr id="49" name="TextBox 48"/>
          <p:cNvSpPr txBox="1"/>
          <p:nvPr/>
        </p:nvSpPr>
        <p:spPr>
          <a:xfrm>
            <a:off x="7710354" y="4495670"/>
            <a:ext cx="1318125" cy="246221"/>
          </a:xfrm>
          <a:prstGeom prst="rect">
            <a:avLst/>
          </a:prstGeom>
          <a:solidFill>
            <a:schemeClr val="bg1"/>
          </a:solidFill>
        </p:spPr>
        <p:txBody>
          <a:bodyPr wrap="square" rtlCol="0">
            <a:spAutoFit/>
          </a:bodyPr>
          <a:lstStyle/>
          <a:p>
            <a:r>
              <a:rPr lang="en-AU" sz="1000" dirty="0">
                <a:solidFill>
                  <a:srgbClr val="0070C0"/>
                </a:solidFill>
              </a:rPr>
              <a:t>Achilles tendon</a:t>
            </a:r>
          </a:p>
        </p:txBody>
      </p:sp>
      <p:pic>
        <p:nvPicPr>
          <p:cNvPr id="34" name="Picture 33"/>
          <p:cNvPicPr/>
          <p:nvPr/>
        </p:nvPicPr>
        <p:blipFill rotWithShape="1">
          <a:blip r:embed="rId16" cstate="print">
            <a:extLst>
              <a:ext uri="{28A0092B-C50C-407E-A947-70E740481C1C}">
                <a14:useLocalDpi xmlns:a14="http://schemas.microsoft.com/office/drawing/2010/main"/>
              </a:ext>
            </a:extLst>
          </a:blip>
          <a:srcRect/>
          <a:stretch/>
        </p:blipFill>
        <p:spPr bwMode="auto">
          <a:xfrm>
            <a:off x="5842116" y="5854662"/>
            <a:ext cx="2504147" cy="39054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2946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Revision</a:t>
            </a:r>
            <a:br>
              <a:rPr lang="en-US" sz="3600" dirty="0"/>
            </a:br>
            <a:r>
              <a:rPr lang="en-US" sz="3200" spc="300" dirty="0">
                <a:solidFill>
                  <a:schemeClr val="tx1"/>
                </a:solidFill>
              </a:rPr>
              <a:t>Hamstring Exercise</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t="50000"/>
          <a:stretch/>
        </p:blipFill>
        <p:spPr>
          <a:xfrm>
            <a:off x="1619673" y="1984208"/>
            <a:ext cx="5904656" cy="3893064"/>
          </a:xfrm>
          <a:prstGeom prst="rect">
            <a:avLst/>
          </a:prstGeom>
        </p:spPr>
      </p:pic>
    </p:spTree>
    <p:extLst>
      <p:ext uri="{BB962C8B-B14F-4D97-AF65-F5344CB8AC3E}">
        <p14:creationId xmlns:p14="http://schemas.microsoft.com/office/powerpoint/2010/main" val="37835870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Morning Tea</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a:picLocks noChangeAspect="1"/>
          </p:cNvPicPr>
          <p:nvPr/>
        </p:nvPicPr>
        <p:blipFill>
          <a:blip r:embed="rId5"/>
          <a:stretch>
            <a:fillRect/>
          </a:stretch>
        </p:blipFill>
        <p:spPr>
          <a:xfrm>
            <a:off x="2699792" y="2420888"/>
            <a:ext cx="4104454" cy="2736304"/>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370182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86000" y="457201"/>
            <a:ext cx="6096000" cy="914400"/>
          </a:xfrm>
        </p:spPr>
        <p:txBody>
          <a:bodyPr>
            <a:normAutofit/>
          </a:bodyPr>
          <a:lstStyle/>
          <a:p>
            <a:r>
              <a:rPr lang="en-US" sz="2800" spc="300" dirty="0"/>
              <a:t>Re-demonstrate and practice</a:t>
            </a:r>
            <a:br>
              <a:rPr lang="en-US" sz="3200" dirty="0"/>
            </a:br>
            <a:r>
              <a:rPr lang="en-US" sz="2800" spc="300" dirty="0">
                <a:solidFill>
                  <a:schemeClr val="tx1"/>
                </a:solidFill>
              </a:rPr>
              <a:t>Shoulder Assisted 	page 2.5</a:t>
            </a:r>
            <a:r>
              <a:rPr lang="en-US" sz="3200" dirty="0"/>
              <a:t>               </a:t>
            </a:r>
            <a:endParaRPr lang="en-US" sz="2667" spc="0" dirty="0"/>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1" name="TextBox 10"/>
          <p:cNvSpPr txBox="1"/>
          <p:nvPr/>
        </p:nvSpPr>
        <p:spPr>
          <a:xfrm>
            <a:off x="180528" y="6455495"/>
            <a:ext cx="7775848" cy="400110"/>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a:p>
            <a:r>
              <a:rPr lang="en-US" sz="1000" i="1" dirty="0">
                <a:solidFill>
                  <a:schemeClr val="accent1">
                    <a:lumMod val="60000"/>
                    <a:lumOff val="40000"/>
                  </a:schemeClr>
                </a:solidFill>
              </a:rPr>
              <a:t>Image resource:  Muscles testing and function, Kendall, LWW</a:t>
            </a:r>
          </a:p>
        </p:txBody>
      </p:sp>
      <p:pic>
        <p:nvPicPr>
          <p:cNvPr id="12"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b="28307"/>
          <a:stretch/>
        </p:blipFill>
        <p:spPr>
          <a:xfrm>
            <a:off x="2741780" y="1943612"/>
            <a:ext cx="2007849" cy="1774248"/>
          </a:xfrm>
          <a:prstGeom prst="rect">
            <a:avLst/>
          </a:prstGeom>
        </p:spPr>
      </p:pic>
      <p:pic>
        <p:nvPicPr>
          <p:cNvPr id="5" name="Picture 4"/>
          <p:cNvPicPr>
            <a:picLocks noChangeAspect="1"/>
          </p:cNvPicPr>
          <p:nvPr/>
        </p:nvPicPr>
        <p:blipFill rotWithShape="1">
          <a:blip r:embed="rId7" cstate="screen">
            <a:extLst>
              <a:ext uri="{28A0092B-C50C-407E-A947-70E740481C1C}">
                <a14:useLocalDpi xmlns:a14="http://schemas.microsoft.com/office/drawing/2010/main"/>
              </a:ext>
            </a:extLst>
          </a:blip>
          <a:srcRect b="23039"/>
          <a:stretch/>
        </p:blipFill>
        <p:spPr>
          <a:xfrm>
            <a:off x="4778675" y="1998878"/>
            <a:ext cx="2071810" cy="1672557"/>
          </a:xfrm>
          <a:prstGeom prst="rect">
            <a:avLst/>
          </a:prstGeom>
        </p:spPr>
      </p:pic>
      <p:pic>
        <p:nvPicPr>
          <p:cNvPr id="13" name="Picture 12"/>
          <p:cNvPicPr>
            <a:picLocks noChangeAspect="1"/>
          </p:cNvPicPr>
          <p:nvPr/>
        </p:nvPicPr>
        <p:blipFill rotWithShape="1">
          <a:blip r:embed="rId8" cstate="screen">
            <a:extLst>
              <a:ext uri="{28A0092B-C50C-407E-A947-70E740481C1C}">
                <a14:useLocalDpi xmlns:a14="http://schemas.microsoft.com/office/drawing/2010/main"/>
              </a:ext>
            </a:extLst>
          </a:blip>
          <a:srcRect t="16502" b="23294"/>
          <a:stretch/>
        </p:blipFill>
        <p:spPr>
          <a:xfrm>
            <a:off x="6849301" y="1981639"/>
            <a:ext cx="2077045" cy="1689795"/>
          </a:xfrm>
          <a:prstGeom prst="rect">
            <a:avLst/>
          </a:prstGeom>
        </p:spPr>
      </p:pic>
      <p:pic>
        <p:nvPicPr>
          <p:cNvPr id="14" name="Picture 13"/>
          <p:cNvPicPr>
            <a:picLocks noChangeAspect="1"/>
          </p:cNvPicPr>
          <p:nvPr/>
        </p:nvPicPr>
        <p:blipFill rotWithShape="1">
          <a:blip r:embed="rId9" cstate="email">
            <a:extLst>
              <a:ext uri="{28A0092B-C50C-407E-A947-70E740481C1C}">
                <a14:useLocalDpi xmlns:a14="http://schemas.microsoft.com/office/drawing/2010/main"/>
              </a:ext>
            </a:extLst>
          </a:blip>
          <a:srcRect b="8597"/>
          <a:stretch/>
        </p:blipFill>
        <p:spPr>
          <a:xfrm flipH="1">
            <a:off x="2965389" y="3898236"/>
            <a:ext cx="1768918" cy="1653588"/>
          </a:xfrm>
          <a:prstGeom prst="rect">
            <a:avLst/>
          </a:prstGeom>
        </p:spPr>
      </p:pic>
      <p:pic>
        <p:nvPicPr>
          <p:cNvPr id="16" name="Picture 1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flipH="1">
            <a:off x="6903164" y="3919013"/>
            <a:ext cx="2106423" cy="1585802"/>
          </a:xfrm>
          <a:prstGeom prst="rect">
            <a:avLst/>
          </a:prstGeom>
        </p:spPr>
      </p:pic>
      <p:sp>
        <p:nvSpPr>
          <p:cNvPr id="17" name="TextBox 16"/>
          <p:cNvSpPr txBox="1"/>
          <p:nvPr/>
        </p:nvSpPr>
        <p:spPr>
          <a:xfrm>
            <a:off x="2965389" y="5578311"/>
            <a:ext cx="1578847" cy="523220"/>
          </a:xfrm>
          <a:prstGeom prst="rect">
            <a:avLst/>
          </a:prstGeom>
          <a:solidFill>
            <a:srgbClr val="FFFFFF">
              <a:alpha val="54118"/>
            </a:srgbClr>
          </a:solidFill>
        </p:spPr>
        <p:txBody>
          <a:bodyPr wrap="square" rtlCol="0">
            <a:spAutoFit/>
          </a:bodyPr>
          <a:lstStyle/>
          <a:p>
            <a:r>
              <a:rPr lang="en-AU" sz="1400" dirty="0">
                <a:solidFill>
                  <a:srgbClr val="0070C0"/>
                </a:solidFill>
              </a:rPr>
              <a:t>Deltoid</a:t>
            </a:r>
          </a:p>
          <a:p>
            <a:r>
              <a:rPr lang="en-AU" sz="1400" dirty="0">
                <a:solidFill>
                  <a:srgbClr val="0070C0"/>
                </a:solidFill>
              </a:rPr>
              <a:t>posterior fibres</a:t>
            </a:r>
          </a:p>
        </p:txBody>
      </p:sp>
      <p:sp>
        <p:nvSpPr>
          <p:cNvPr id="18" name="TextBox 17"/>
          <p:cNvSpPr txBox="1"/>
          <p:nvPr/>
        </p:nvSpPr>
        <p:spPr>
          <a:xfrm>
            <a:off x="7164288" y="5498068"/>
            <a:ext cx="1512168" cy="523220"/>
          </a:xfrm>
          <a:prstGeom prst="rect">
            <a:avLst/>
          </a:prstGeom>
          <a:noFill/>
        </p:spPr>
        <p:txBody>
          <a:bodyPr wrap="square" rtlCol="0">
            <a:spAutoFit/>
          </a:bodyPr>
          <a:lstStyle/>
          <a:p>
            <a:r>
              <a:rPr lang="en-AU" sz="1400" dirty="0">
                <a:solidFill>
                  <a:srgbClr val="0070C0"/>
                </a:solidFill>
              </a:rPr>
              <a:t>Deltoid </a:t>
            </a:r>
          </a:p>
          <a:p>
            <a:r>
              <a:rPr lang="en-AU" sz="1400" dirty="0">
                <a:solidFill>
                  <a:srgbClr val="0070C0"/>
                </a:solidFill>
              </a:rPr>
              <a:t>anterior fibres</a:t>
            </a:r>
          </a:p>
        </p:txBody>
      </p:sp>
      <p:pic>
        <p:nvPicPr>
          <p:cNvPr id="20" name="Picture 19"/>
          <p:cNvPicPr>
            <a:picLocks noChangeAspect="1"/>
          </p:cNvPicPr>
          <p:nvPr/>
        </p:nvPicPr>
        <p:blipFill rotWithShape="1">
          <a:blip r:embed="rId11"/>
          <a:srcRect l="27163" t="54179" r="51181" b="8000"/>
          <a:stretch/>
        </p:blipFill>
        <p:spPr>
          <a:xfrm flipH="1">
            <a:off x="4994205" y="3886729"/>
            <a:ext cx="1604310" cy="1678384"/>
          </a:xfrm>
          <a:prstGeom prst="rect">
            <a:avLst/>
          </a:prstGeom>
        </p:spPr>
      </p:pic>
      <p:sp>
        <p:nvSpPr>
          <p:cNvPr id="21" name="TextBox 20"/>
          <p:cNvSpPr txBox="1"/>
          <p:nvPr/>
        </p:nvSpPr>
        <p:spPr>
          <a:xfrm>
            <a:off x="5109588" y="5596214"/>
            <a:ext cx="1295960" cy="523220"/>
          </a:xfrm>
          <a:prstGeom prst="rect">
            <a:avLst/>
          </a:prstGeom>
          <a:solidFill>
            <a:srgbClr val="FFFFFF">
              <a:alpha val="54118"/>
            </a:srgbClr>
          </a:solidFill>
        </p:spPr>
        <p:txBody>
          <a:bodyPr wrap="square" rtlCol="0">
            <a:spAutoFit/>
          </a:bodyPr>
          <a:lstStyle/>
          <a:p>
            <a:r>
              <a:rPr lang="en-AU" sz="1400" dirty="0">
                <a:solidFill>
                  <a:srgbClr val="0070C0"/>
                </a:solidFill>
              </a:rPr>
              <a:t>Deltoid </a:t>
            </a:r>
          </a:p>
          <a:p>
            <a:r>
              <a:rPr lang="en-AU" sz="1400" dirty="0">
                <a:solidFill>
                  <a:srgbClr val="0070C0"/>
                </a:solidFill>
              </a:rPr>
              <a:t>middle fibres</a:t>
            </a:r>
          </a:p>
        </p:txBody>
      </p:sp>
      <p:pic>
        <p:nvPicPr>
          <p:cNvPr id="19" name="Picture 18"/>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80528" y="2379351"/>
            <a:ext cx="2376500" cy="1022798"/>
          </a:xfrm>
          <a:prstGeom prst="rect">
            <a:avLst/>
          </a:prstGeom>
        </p:spPr>
      </p:pic>
      <p:sp>
        <p:nvSpPr>
          <p:cNvPr id="2" name="TextBox 1"/>
          <p:cNvSpPr txBox="1"/>
          <p:nvPr/>
        </p:nvSpPr>
        <p:spPr>
          <a:xfrm>
            <a:off x="2131148" y="4531471"/>
            <a:ext cx="617189" cy="1119153"/>
          </a:xfrm>
          <a:prstGeom prst="rect">
            <a:avLst/>
          </a:prstGeom>
          <a:solidFill>
            <a:schemeClr val="bg1"/>
          </a:solidFill>
        </p:spPr>
        <p:txBody>
          <a:bodyPr wrap="square" rtlCol="0">
            <a:spAutoFit/>
          </a:bodyPr>
          <a:lstStyle/>
          <a:p>
            <a:endParaRPr lang="en-AU" dirty="0"/>
          </a:p>
        </p:txBody>
      </p:sp>
      <p:pic>
        <p:nvPicPr>
          <p:cNvPr id="25" name="Picture 24"/>
          <p:cNvPicPr/>
          <p:nvPr/>
        </p:nvPicPr>
        <p:blipFill rotWithShape="1">
          <a:blip r:embed="rId13" cstate="print">
            <a:extLst>
              <a:ext uri="{28A0092B-C50C-407E-A947-70E740481C1C}">
                <a14:useLocalDpi xmlns:a14="http://schemas.microsoft.com/office/drawing/2010/main"/>
              </a:ext>
            </a:extLst>
          </a:blip>
          <a:srcRect/>
          <a:stretch/>
        </p:blipFill>
        <p:spPr bwMode="auto">
          <a:xfrm>
            <a:off x="6660232" y="5961312"/>
            <a:ext cx="2266114" cy="348008"/>
          </a:xfrm>
          <a:prstGeom prst="rect">
            <a:avLst/>
          </a:prstGeom>
          <a:ln>
            <a:noFill/>
          </a:ln>
          <a:extLst>
            <a:ext uri="{53640926-AAD7-44D8-BBD7-CCE9431645EC}">
              <a14:shadowObscured xmlns:a14="http://schemas.microsoft.com/office/drawing/2010/main"/>
            </a:ext>
          </a:extLst>
        </p:spPr>
      </p:pic>
      <p:pic>
        <p:nvPicPr>
          <p:cNvPr id="22" name="Picture 21"/>
          <p:cNvPicPr>
            <a:picLocks noChangeAspect="1"/>
          </p:cNvPicPr>
          <p:nvPr/>
        </p:nvPicPr>
        <p:blipFill rotWithShape="1">
          <a:blip r:embed="rId14" cstate="print">
            <a:extLst>
              <a:ext uri="{BEBA8EAE-BF5A-486C-A8C5-ECC9F3942E4B}">
                <a14:imgProps xmlns:a14="http://schemas.microsoft.com/office/drawing/2010/main">
                  <a14:imgLayer r:embed="rId15">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r="2045"/>
          <a:stretch/>
        </p:blipFill>
        <p:spPr>
          <a:xfrm>
            <a:off x="265163" y="3992964"/>
            <a:ext cx="2420597" cy="1551413"/>
          </a:xfrm>
          <a:prstGeom prst="rect">
            <a:avLst/>
          </a:prstGeom>
        </p:spPr>
      </p:pic>
      <p:sp>
        <p:nvSpPr>
          <p:cNvPr id="24" name="TextBox 23"/>
          <p:cNvSpPr txBox="1"/>
          <p:nvPr/>
        </p:nvSpPr>
        <p:spPr>
          <a:xfrm>
            <a:off x="863571" y="3953474"/>
            <a:ext cx="1010414" cy="507092"/>
          </a:xfrm>
          <a:prstGeom prst="rect">
            <a:avLst/>
          </a:prstGeom>
          <a:solidFill>
            <a:schemeClr val="bg1"/>
          </a:solidFill>
        </p:spPr>
        <p:txBody>
          <a:bodyPr wrap="square" rtlCol="0">
            <a:spAutoFit/>
          </a:bodyPr>
          <a:lstStyle/>
          <a:p>
            <a:endParaRPr lang="en-AU" dirty="0"/>
          </a:p>
        </p:txBody>
      </p:sp>
      <p:sp>
        <p:nvSpPr>
          <p:cNvPr id="26" name="Curved Left Arrow 25"/>
          <p:cNvSpPr/>
          <p:nvPr/>
        </p:nvSpPr>
        <p:spPr>
          <a:xfrm rot="10800000">
            <a:off x="817596" y="3924978"/>
            <a:ext cx="669578" cy="17611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7" name="Rectangle 26"/>
          <p:cNvSpPr/>
          <p:nvPr/>
        </p:nvSpPr>
        <p:spPr>
          <a:xfrm rot="20725433">
            <a:off x="1299624" y="4417203"/>
            <a:ext cx="267204" cy="351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302057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1" name="TextBox 10"/>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12"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2565203" y="2014677"/>
            <a:ext cx="1960691" cy="2416665"/>
          </a:xfrm>
          <a:prstGeom prst="rect">
            <a:avLst/>
          </a:prstGeom>
        </p:spPr>
      </p:pic>
      <p:pic>
        <p:nvPicPr>
          <p:cNvPr id="5" name="Picture 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566748" y="1974515"/>
            <a:ext cx="2114147" cy="2217675"/>
          </a:xfrm>
          <a:prstGeom prst="rect">
            <a:avLst/>
          </a:prstGeom>
        </p:spPr>
      </p:pic>
      <p:pic>
        <p:nvPicPr>
          <p:cNvPr id="13" name="Picture 12"/>
          <p:cNvPicPr>
            <a:picLocks noChangeAspect="1"/>
          </p:cNvPicPr>
          <p:nvPr/>
        </p:nvPicPr>
        <p:blipFill rotWithShape="1">
          <a:blip r:embed="rId8" cstate="screen">
            <a:extLst>
              <a:ext uri="{28A0092B-C50C-407E-A947-70E740481C1C}">
                <a14:useLocalDpi xmlns:a14="http://schemas.microsoft.com/office/drawing/2010/main"/>
              </a:ext>
            </a:extLst>
          </a:blip>
          <a:srcRect t="15403"/>
          <a:stretch/>
        </p:blipFill>
        <p:spPr>
          <a:xfrm>
            <a:off x="6840052" y="1956723"/>
            <a:ext cx="2086293" cy="2385059"/>
          </a:xfrm>
          <a:prstGeom prst="rect">
            <a:avLst/>
          </a:prstGeom>
        </p:spPr>
      </p:pic>
      <p:pic>
        <p:nvPicPr>
          <p:cNvPr id="14" name="Picture 13"/>
          <p:cNvPicPr>
            <a:picLocks noChangeAspect="1"/>
          </p:cNvPicPr>
          <p:nvPr/>
        </p:nvPicPr>
        <p:blipFill rotWithShape="1">
          <a:blip r:embed="rId9" cstate="email">
            <a:extLst>
              <a:ext uri="{28A0092B-C50C-407E-A947-70E740481C1C}">
                <a14:useLocalDpi xmlns:a14="http://schemas.microsoft.com/office/drawing/2010/main"/>
              </a:ext>
            </a:extLst>
          </a:blip>
          <a:srcRect b="8597"/>
          <a:stretch/>
        </p:blipFill>
        <p:spPr>
          <a:xfrm flipH="1">
            <a:off x="2929009" y="4517417"/>
            <a:ext cx="1471894" cy="1375929"/>
          </a:xfrm>
          <a:prstGeom prst="rect">
            <a:avLst/>
          </a:prstGeom>
        </p:spPr>
      </p:pic>
      <p:pic>
        <p:nvPicPr>
          <p:cNvPr id="16" name="Picture 1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flipH="1">
            <a:off x="7098083" y="4308282"/>
            <a:ext cx="1734408" cy="1305734"/>
          </a:xfrm>
          <a:prstGeom prst="rect">
            <a:avLst/>
          </a:prstGeom>
        </p:spPr>
      </p:pic>
      <p:pic>
        <p:nvPicPr>
          <p:cNvPr id="20" name="Picture 19"/>
          <p:cNvPicPr>
            <a:picLocks noChangeAspect="1"/>
          </p:cNvPicPr>
          <p:nvPr/>
        </p:nvPicPr>
        <p:blipFill rotWithShape="1">
          <a:blip r:embed="rId11"/>
          <a:srcRect l="27163" t="54179" r="51181" b="8000"/>
          <a:stretch/>
        </p:blipFill>
        <p:spPr>
          <a:xfrm flipH="1">
            <a:off x="4956024" y="4370275"/>
            <a:ext cx="1336837" cy="1398561"/>
          </a:xfrm>
          <a:prstGeom prst="rect">
            <a:avLst/>
          </a:prstGeom>
        </p:spPr>
      </p:pic>
      <p:sp>
        <p:nvSpPr>
          <p:cNvPr id="24" name="Title 1"/>
          <p:cNvSpPr>
            <a:spLocks noGrp="1"/>
          </p:cNvSpPr>
          <p:nvPr>
            <p:ph type="title"/>
          </p:nvPr>
        </p:nvSpPr>
        <p:spPr>
          <a:xfrm>
            <a:off x="2037106" y="580336"/>
            <a:ext cx="6171024" cy="972657"/>
          </a:xfrm>
        </p:spPr>
        <p:txBody>
          <a:bodyPr>
            <a:normAutofit fontScale="90000"/>
          </a:bodyPr>
          <a:lstStyle/>
          <a:p>
            <a:r>
              <a:rPr lang="en-US" sz="2800" spc="300" dirty="0"/>
              <a:t>New Procedure</a:t>
            </a:r>
            <a:br>
              <a:rPr lang="en-US" sz="3200" dirty="0"/>
            </a:br>
            <a:r>
              <a:rPr lang="en-US" sz="2800" spc="300" dirty="0">
                <a:solidFill>
                  <a:schemeClr val="tx1"/>
                </a:solidFill>
              </a:rPr>
              <a:t>Shoulder Unassisted 	page 2.8</a:t>
            </a:r>
            <a:r>
              <a:rPr lang="en-US" sz="3200" dirty="0"/>
              <a:t>               </a:t>
            </a:r>
            <a:endParaRPr lang="en-US" sz="2667" spc="0" dirty="0"/>
          </a:p>
        </p:txBody>
      </p:sp>
      <p:pic>
        <p:nvPicPr>
          <p:cNvPr id="7" name="Picture 6"/>
          <p:cNvPicPr>
            <a:picLocks noChangeAspect="1"/>
          </p:cNvPicPr>
          <p:nvPr/>
        </p:nvPicPr>
        <p:blipFill rotWithShape="1">
          <a:blip r:embed="rId12" cstate="screen">
            <a:extLst>
              <a:ext uri="{28A0092B-C50C-407E-A947-70E740481C1C}">
                <a14:useLocalDpi xmlns:a14="http://schemas.microsoft.com/office/drawing/2010/main"/>
              </a:ext>
            </a:extLst>
          </a:blip>
          <a:srcRect r="-2376"/>
          <a:stretch/>
        </p:blipFill>
        <p:spPr>
          <a:xfrm>
            <a:off x="426204" y="4308282"/>
            <a:ext cx="2012263" cy="1948728"/>
          </a:xfrm>
          <a:prstGeom prst="rect">
            <a:avLst/>
          </a:prstGeom>
          <a:ln>
            <a:noFill/>
          </a:ln>
          <a:effectLst>
            <a:softEdge rad="112500"/>
          </a:effectLst>
        </p:spPr>
      </p:pic>
      <p:pic>
        <p:nvPicPr>
          <p:cNvPr id="25" name="Picture 24"/>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299736" y="1919695"/>
            <a:ext cx="2138731" cy="920467"/>
          </a:xfrm>
          <a:prstGeom prst="rect">
            <a:avLst/>
          </a:prstGeom>
        </p:spPr>
      </p:pic>
      <p:pic>
        <p:nvPicPr>
          <p:cNvPr id="19" name="Picture 18"/>
          <p:cNvPicPr>
            <a:picLocks noChangeAspect="1"/>
          </p:cNvPicPr>
          <p:nvPr/>
        </p:nvPicPr>
        <p:blipFill rotWithShape="1">
          <a:blip r:embed="rId14" cstate="print">
            <a:extLst>
              <a:ext uri="{BEBA8EAE-BF5A-486C-A8C5-ECC9F3942E4B}">
                <a14:imgProps xmlns:a14="http://schemas.microsoft.com/office/drawing/2010/main">
                  <a14:imgLayer r:embed="rId15">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r="2045"/>
          <a:stretch/>
        </p:blipFill>
        <p:spPr>
          <a:xfrm>
            <a:off x="363895" y="2864375"/>
            <a:ext cx="2010412" cy="1288517"/>
          </a:xfrm>
          <a:prstGeom prst="rect">
            <a:avLst/>
          </a:prstGeom>
        </p:spPr>
      </p:pic>
      <p:sp>
        <p:nvSpPr>
          <p:cNvPr id="2" name="TextBox 1"/>
          <p:cNvSpPr txBox="1"/>
          <p:nvPr/>
        </p:nvSpPr>
        <p:spPr>
          <a:xfrm>
            <a:off x="899592" y="2840162"/>
            <a:ext cx="780271" cy="568395"/>
          </a:xfrm>
          <a:prstGeom prst="rect">
            <a:avLst/>
          </a:prstGeom>
          <a:solidFill>
            <a:schemeClr val="bg1"/>
          </a:solidFill>
        </p:spPr>
        <p:txBody>
          <a:bodyPr wrap="square" rtlCol="0">
            <a:spAutoFit/>
          </a:bodyPr>
          <a:lstStyle/>
          <a:p>
            <a:endParaRPr lang="en-AU" dirty="0"/>
          </a:p>
        </p:txBody>
      </p:sp>
      <p:sp>
        <p:nvSpPr>
          <p:cNvPr id="23" name="TextBox 22"/>
          <p:cNvSpPr txBox="1"/>
          <p:nvPr/>
        </p:nvSpPr>
        <p:spPr>
          <a:xfrm rot="20560215">
            <a:off x="1184588" y="3313064"/>
            <a:ext cx="231290" cy="215444"/>
          </a:xfrm>
          <a:prstGeom prst="rect">
            <a:avLst/>
          </a:prstGeom>
          <a:solidFill>
            <a:schemeClr val="bg1"/>
          </a:solidFill>
        </p:spPr>
        <p:txBody>
          <a:bodyPr wrap="square" rtlCol="0">
            <a:spAutoFit/>
          </a:bodyPr>
          <a:lstStyle/>
          <a:p>
            <a:endParaRPr lang="en-AU" sz="800" dirty="0"/>
          </a:p>
        </p:txBody>
      </p:sp>
      <p:sp>
        <p:nvSpPr>
          <p:cNvPr id="26" name="TextBox 25"/>
          <p:cNvSpPr txBox="1"/>
          <p:nvPr/>
        </p:nvSpPr>
        <p:spPr>
          <a:xfrm rot="4995487">
            <a:off x="2022136" y="3116423"/>
            <a:ext cx="780271" cy="261610"/>
          </a:xfrm>
          <a:prstGeom prst="rect">
            <a:avLst/>
          </a:prstGeom>
          <a:solidFill>
            <a:schemeClr val="bg1"/>
          </a:solidFill>
        </p:spPr>
        <p:txBody>
          <a:bodyPr wrap="square" rtlCol="0">
            <a:spAutoFit/>
          </a:bodyPr>
          <a:lstStyle/>
          <a:p>
            <a:endParaRPr lang="en-AU" sz="1100" dirty="0"/>
          </a:p>
        </p:txBody>
      </p:sp>
      <p:sp>
        <p:nvSpPr>
          <p:cNvPr id="27" name="TextBox 26"/>
          <p:cNvSpPr txBox="1"/>
          <p:nvPr/>
        </p:nvSpPr>
        <p:spPr>
          <a:xfrm rot="221767">
            <a:off x="180620" y="2872256"/>
            <a:ext cx="780271" cy="261610"/>
          </a:xfrm>
          <a:prstGeom prst="rect">
            <a:avLst/>
          </a:prstGeom>
          <a:solidFill>
            <a:schemeClr val="bg1"/>
          </a:solidFill>
        </p:spPr>
        <p:txBody>
          <a:bodyPr wrap="square" rtlCol="0">
            <a:spAutoFit/>
          </a:bodyPr>
          <a:lstStyle/>
          <a:p>
            <a:endParaRPr lang="en-AU" sz="1100" dirty="0"/>
          </a:p>
        </p:txBody>
      </p:sp>
      <p:sp>
        <p:nvSpPr>
          <p:cNvPr id="29" name="TextBox 28"/>
          <p:cNvSpPr txBox="1"/>
          <p:nvPr/>
        </p:nvSpPr>
        <p:spPr>
          <a:xfrm>
            <a:off x="2944058" y="5871754"/>
            <a:ext cx="1578847" cy="461665"/>
          </a:xfrm>
          <a:prstGeom prst="rect">
            <a:avLst/>
          </a:prstGeom>
          <a:noFill/>
        </p:spPr>
        <p:txBody>
          <a:bodyPr wrap="square" rtlCol="0">
            <a:spAutoFit/>
          </a:bodyPr>
          <a:lstStyle/>
          <a:p>
            <a:r>
              <a:rPr lang="en-AU" sz="1200" dirty="0">
                <a:solidFill>
                  <a:srgbClr val="0070C0"/>
                </a:solidFill>
              </a:rPr>
              <a:t>Deltoid</a:t>
            </a:r>
          </a:p>
          <a:p>
            <a:r>
              <a:rPr lang="en-AU" sz="1200" dirty="0">
                <a:solidFill>
                  <a:srgbClr val="0070C0"/>
                </a:solidFill>
              </a:rPr>
              <a:t>posterior fibres</a:t>
            </a:r>
          </a:p>
        </p:txBody>
      </p:sp>
      <p:sp>
        <p:nvSpPr>
          <p:cNvPr id="30" name="TextBox 29"/>
          <p:cNvSpPr txBox="1"/>
          <p:nvPr/>
        </p:nvSpPr>
        <p:spPr>
          <a:xfrm>
            <a:off x="7398180" y="5617875"/>
            <a:ext cx="1512168" cy="461665"/>
          </a:xfrm>
          <a:prstGeom prst="rect">
            <a:avLst/>
          </a:prstGeom>
          <a:noFill/>
        </p:spPr>
        <p:txBody>
          <a:bodyPr wrap="square" rtlCol="0">
            <a:spAutoFit/>
          </a:bodyPr>
          <a:lstStyle/>
          <a:p>
            <a:r>
              <a:rPr lang="en-AU" sz="1200" dirty="0">
                <a:solidFill>
                  <a:srgbClr val="0070C0"/>
                </a:solidFill>
              </a:rPr>
              <a:t>Deltoid </a:t>
            </a:r>
          </a:p>
          <a:p>
            <a:r>
              <a:rPr lang="en-AU" sz="1200" dirty="0">
                <a:solidFill>
                  <a:srgbClr val="0070C0"/>
                </a:solidFill>
              </a:rPr>
              <a:t>anterior fibres</a:t>
            </a:r>
          </a:p>
        </p:txBody>
      </p:sp>
      <p:sp>
        <p:nvSpPr>
          <p:cNvPr id="31" name="TextBox 30"/>
          <p:cNvSpPr txBox="1"/>
          <p:nvPr/>
        </p:nvSpPr>
        <p:spPr>
          <a:xfrm>
            <a:off x="5122618" y="5806749"/>
            <a:ext cx="1295960" cy="461665"/>
          </a:xfrm>
          <a:prstGeom prst="rect">
            <a:avLst/>
          </a:prstGeom>
          <a:noFill/>
        </p:spPr>
        <p:txBody>
          <a:bodyPr wrap="square" rtlCol="0">
            <a:spAutoFit/>
          </a:bodyPr>
          <a:lstStyle/>
          <a:p>
            <a:r>
              <a:rPr lang="en-AU" sz="1200" dirty="0">
                <a:solidFill>
                  <a:srgbClr val="0070C0"/>
                </a:solidFill>
              </a:rPr>
              <a:t>Deltoid </a:t>
            </a:r>
          </a:p>
          <a:p>
            <a:r>
              <a:rPr lang="en-AU" sz="1200" dirty="0">
                <a:solidFill>
                  <a:srgbClr val="0070C0"/>
                </a:solidFill>
              </a:rPr>
              <a:t>middle fibres</a:t>
            </a:r>
          </a:p>
        </p:txBody>
      </p:sp>
      <p:pic>
        <p:nvPicPr>
          <p:cNvPr id="32" name="Picture 31"/>
          <p:cNvPicPr/>
          <p:nvPr/>
        </p:nvPicPr>
        <p:blipFill rotWithShape="1">
          <a:blip r:embed="rId16" cstate="print">
            <a:extLst>
              <a:ext uri="{28A0092B-C50C-407E-A947-70E740481C1C}">
                <a14:useLocalDpi xmlns:a14="http://schemas.microsoft.com/office/drawing/2010/main"/>
              </a:ext>
            </a:extLst>
          </a:blip>
          <a:srcRect/>
          <a:stretch/>
        </p:blipFill>
        <p:spPr bwMode="auto">
          <a:xfrm>
            <a:off x="6810965" y="5978717"/>
            <a:ext cx="2266114" cy="3480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977412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5094312" cy="914400"/>
          </a:xfrm>
        </p:spPr>
        <p:txBody>
          <a:bodyPr>
            <a:normAutofit/>
          </a:bodyPr>
          <a:lstStyle/>
          <a:p>
            <a:r>
              <a:rPr lang="en-US" sz="2800" spc="300" dirty="0"/>
              <a:t>Lunch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a:blip r:embed="rId5"/>
          <a:stretch>
            <a:fillRect/>
          </a:stretch>
        </p:blipFill>
        <p:spPr>
          <a:xfrm>
            <a:off x="2771800" y="2420888"/>
            <a:ext cx="4104456" cy="2736304"/>
          </a:xfrm>
          <a:prstGeom prst="roundRect">
            <a:avLst>
              <a:gd name="adj" fmla="val 8594"/>
            </a:avLst>
          </a:prstGeom>
          <a:solidFill>
            <a:srgbClr val="FFFFFF">
              <a:shade val="85000"/>
            </a:srgbClr>
          </a:solidFill>
          <a:ln w="5715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28219805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286000" y="457201"/>
            <a:ext cx="6096000" cy="914400"/>
          </a:xfrm>
        </p:spPr>
        <p:txBody>
          <a:bodyPr>
            <a:normAutofit/>
          </a:bodyPr>
          <a:lstStyle/>
          <a:p>
            <a:r>
              <a:rPr lang="en-US" sz="2800" spc="300" dirty="0"/>
              <a:t>Re-demonstrate and practice</a:t>
            </a:r>
            <a:br>
              <a:rPr lang="en-US" sz="3200" dirty="0"/>
            </a:br>
            <a:r>
              <a:rPr lang="en-US" sz="2800" spc="300" dirty="0">
                <a:solidFill>
                  <a:schemeClr val="tx1"/>
                </a:solidFill>
              </a:rPr>
              <a:t>Respiratory 	page 2.2</a:t>
            </a:r>
            <a:r>
              <a:rPr lang="en-US" sz="3200" dirty="0"/>
              <a:t>               </a:t>
            </a:r>
            <a:endParaRPr lang="en-US" sz="2667" spc="0" dirty="0"/>
          </a:p>
        </p:txBody>
      </p:sp>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15" name="Picture 14"/>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099788" y="4600126"/>
            <a:ext cx="1684857" cy="269034"/>
          </a:xfrm>
          <a:prstGeom prst="rect">
            <a:avLst/>
          </a:prstGeom>
        </p:spPr>
      </p:pic>
      <p:pic>
        <p:nvPicPr>
          <p:cNvPr id="2" name="Picture 1"/>
          <p:cNvPicPr>
            <a:picLocks noChangeAspect="1"/>
          </p:cNvPicPr>
          <p:nvPr/>
        </p:nvPicPr>
        <p:blipFill rotWithShape="1">
          <a:blip r:embed="rId5"/>
          <a:srcRect l="50394" t="62600" r="31888" b="10101"/>
          <a:stretch/>
        </p:blipFill>
        <p:spPr>
          <a:xfrm>
            <a:off x="2409327" y="1880686"/>
            <a:ext cx="1531153" cy="1326999"/>
          </a:xfrm>
          <a:prstGeom prst="rect">
            <a:avLst/>
          </a:prstGeom>
        </p:spPr>
      </p:pic>
      <p:pic>
        <p:nvPicPr>
          <p:cNvPr id="16" name="Picture 15"/>
          <p:cNvPicPr>
            <a:picLocks noChangeAspect="1"/>
          </p:cNvPicPr>
          <p:nvPr/>
        </p:nvPicPr>
        <p:blipFill rotWithShape="1">
          <a:blip r:embed="rId5"/>
          <a:srcRect l="51529" t="10719" r="32721" b="43782"/>
          <a:stretch/>
        </p:blipFill>
        <p:spPr>
          <a:xfrm>
            <a:off x="184924" y="2552873"/>
            <a:ext cx="2038380" cy="3312368"/>
          </a:xfrm>
          <a:prstGeom prst="rect">
            <a:avLst/>
          </a:prstGeom>
        </p:spPr>
      </p:pic>
      <p:pic>
        <p:nvPicPr>
          <p:cNvPr id="3" name="Picture 2"/>
          <p:cNvPicPr>
            <a:picLocks noChangeAspect="1"/>
          </p:cNvPicPr>
          <p:nvPr/>
        </p:nvPicPr>
        <p:blipFill rotWithShape="1">
          <a:blip r:embed="rId6"/>
          <a:srcRect l="30707" t="53500" r="50787" b="19200"/>
          <a:stretch/>
        </p:blipFill>
        <p:spPr>
          <a:xfrm>
            <a:off x="2420580" y="3339797"/>
            <a:ext cx="1506107" cy="1249748"/>
          </a:xfrm>
          <a:prstGeom prst="rect">
            <a:avLst/>
          </a:prstGeom>
        </p:spPr>
      </p:pic>
      <p:pic>
        <p:nvPicPr>
          <p:cNvPr id="4" name="Picture 3"/>
          <p:cNvPicPr>
            <a:picLocks noChangeAspect="1"/>
          </p:cNvPicPr>
          <p:nvPr/>
        </p:nvPicPr>
        <p:blipFill rotWithShape="1">
          <a:blip r:embed="rId6"/>
          <a:srcRect l="49954" t="42219" r="30753" b="31181"/>
          <a:stretch/>
        </p:blipFill>
        <p:spPr>
          <a:xfrm>
            <a:off x="5245948" y="2163716"/>
            <a:ext cx="1538697" cy="1193275"/>
          </a:xfrm>
          <a:prstGeom prst="rect">
            <a:avLst/>
          </a:prstGeom>
        </p:spPr>
      </p:pic>
      <p:pic>
        <p:nvPicPr>
          <p:cNvPr id="5" name="Picture 4"/>
          <p:cNvPicPr>
            <a:picLocks noChangeAspect="1"/>
          </p:cNvPicPr>
          <p:nvPr/>
        </p:nvPicPr>
        <p:blipFill rotWithShape="1">
          <a:blip r:embed="rId7"/>
          <a:srcRect l="31100" t="53500" r="50000" b="21077"/>
          <a:stretch/>
        </p:blipFill>
        <p:spPr>
          <a:xfrm>
            <a:off x="5334117" y="3483586"/>
            <a:ext cx="1450527" cy="1097541"/>
          </a:xfrm>
          <a:prstGeom prst="rect">
            <a:avLst/>
          </a:prstGeom>
        </p:spPr>
      </p:pic>
      <p:sp>
        <p:nvSpPr>
          <p:cNvPr id="11" name="TextBox 10"/>
          <p:cNvSpPr txBox="1"/>
          <p:nvPr/>
        </p:nvSpPr>
        <p:spPr>
          <a:xfrm>
            <a:off x="990599" y="2187848"/>
            <a:ext cx="995785" cy="461665"/>
          </a:xfrm>
          <a:prstGeom prst="rect">
            <a:avLst/>
          </a:prstGeom>
          <a:noFill/>
        </p:spPr>
        <p:txBody>
          <a:bodyPr wrap="none" rtlCol="0">
            <a:spAutoFit/>
          </a:bodyPr>
          <a:lstStyle/>
          <a:p>
            <a:pPr algn="ctr"/>
            <a:r>
              <a:rPr lang="en-AU" sz="1200" dirty="0">
                <a:solidFill>
                  <a:srgbClr val="FF0000"/>
                </a:solidFill>
              </a:rPr>
              <a:t>Prone</a:t>
            </a:r>
          </a:p>
          <a:p>
            <a:pPr algn="ctr"/>
            <a:r>
              <a:rPr lang="en-AU" sz="1200" dirty="0">
                <a:solidFill>
                  <a:srgbClr val="FF0000"/>
                </a:solidFill>
              </a:rPr>
              <a:t>With leg lock</a:t>
            </a:r>
          </a:p>
        </p:txBody>
      </p:sp>
      <p:pic>
        <p:nvPicPr>
          <p:cNvPr id="12" name="Picture 11"/>
          <p:cNvPicPr/>
          <p:nvPr/>
        </p:nvPicPr>
        <p:blipFill rotWithShape="1">
          <a:blip r:embed="rId8" cstate="print">
            <a:extLst>
              <a:ext uri="{28A0092B-C50C-407E-A947-70E740481C1C}">
                <a14:useLocalDpi xmlns:a14="http://schemas.microsoft.com/office/drawing/2010/main"/>
              </a:ext>
            </a:extLst>
          </a:blip>
          <a:srcRect/>
          <a:stretch/>
        </p:blipFill>
        <p:spPr bwMode="auto">
          <a:xfrm>
            <a:off x="2546546" y="5068474"/>
            <a:ext cx="1328247" cy="1168837"/>
          </a:xfrm>
          <a:prstGeom prst="rect">
            <a:avLst/>
          </a:prstGeom>
          <a:ln>
            <a:noFill/>
          </a:ln>
          <a:extLst>
            <a:ext uri="{53640926-AAD7-44D8-BBD7-CCE9431645EC}">
              <a14:shadowObscured xmlns:a14="http://schemas.microsoft.com/office/drawing/2010/main"/>
            </a:ext>
          </a:extLst>
        </p:spPr>
      </p:pic>
      <p:pic>
        <p:nvPicPr>
          <p:cNvPr id="13" name="Picture 12"/>
          <p:cNvPicPr>
            <a:picLocks noChangeAspect="1"/>
          </p:cNvPicPr>
          <p:nvPr/>
        </p:nvPicPr>
        <p:blipFill rotWithShape="1">
          <a:blip r:embed="rId9" cstate="screen">
            <a:extLst>
              <a:ext uri="{28A0092B-C50C-407E-A947-70E740481C1C}">
                <a14:useLocalDpi xmlns:a14="http://schemas.microsoft.com/office/drawing/2010/main"/>
              </a:ext>
            </a:extLst>
          </a:blip>
          <a:srcRect t="18387" b="15053"/>
          <a:stretch/>
        </p:blipFill>
        <p:spPr>
          <a:xfrm>
            <a:off x="5391230" y="5072622"/>
            <a:ext cx="1465423" cy="1190575"/>
          </a:xfrm>
          <a:prstGeom prst="rect">
            <a:avLst/>
          </a:prstGeom>
        </p:spPr>
      </p:pic>
      <p:sp>
        <p:nvSpPr>
          <p:cNvPr id="17" name="TextBox 16"/>
          <p:cNvSpPr txBox="1"/>
          <p:nvPr/>
        </p:nvSpPr>
        <p:spPr>
          <a:xfrm>
            <a:off x="3642480" y="5614755"/>
            <a:ext cx="1001528" cy="246221"/>
          </a:xfrm>
          <a:prstGeom prst="rect">
            <a:avLst/>
          </a:prstGeom>
          <a:solidFill>
            <a:srgbClr val="FFFFFF">
              <a:alpha val="54118"/>
            </a:srgbClr>
          </a:solidFill>
        </p:spPr>
        <p:txBody>
          <a:bodyPr wrap="square" rtlCol="0">
            <a:spAutoFit/>
          </a:bodyPr>
          <a:lstStyle/>
          <a:p>
            <a:r>
              <a:rPr lang="en-AU" sz="1000" dirty="0">
                <a:solidFill>
                  <a:srgbClr val="0070C0"/>
                </a:solidFill>
              </a:rPr>
              <a:t>Erector spinae</a:t>
            </a:r>
          </a:p>
        </p:txBody>
      </p:sp>
      <p:sp>
        <p:nvSpPr>
          <p:cNvPr id="18" name="TextBox 17"/>
          <p:cNvSpPr txBox="1"/>
          <p:nvPr/>
        </p:nvSpPr>
        <p:spPr>
          <a:xfrm>
            <a:off x="4572000" y="5805264"/>
            <a:ext cx="1145544" cy="246221"/>
          </a:xfrm>
          <a:prstGeom prst="rect">
            <a:avLst/>
          </a:prstGeom>
          <a:solidFill>
            <a:srgbClr val="FFFFFF">
              <a:alpha val="54118"/>
            </a:srgbClr>
          </a:solidFill>
        </p:spPr>
        <p:txBody>
          <a:bodyPr wrap="square" rtlCol="0">
            <a:spAutoFit/>
          </a:bodyPr>
          <a:lstStyle/>
          <a:p>
            <a:r>
              <a:rPr lang="en-AU" sz="1000" dirty="0">
                <a:solidFill>
                  <a:srgbClr val="0070C0"/>
                </a:solidFill>
              </a:rPr>
              <a:t>Rectus </a:t>
            </a:r>
            <a:r>
              <a:rPr lang="en-AU" sz="1000" dirty="0" err="1">
                <a:solidFill>
                  <a:srgbClr val="0070C0"/>
                </a:solidFill>
              </a:rPr>
              <a:t>abdominus</a:t>
            </a:r>
            <a:endParaRPr lang="en-AU" sz="1000" dirty="0">
              <a:solidFill>
                <a:srgbClr val="0070C0"/>
              </a:solidFill>
            </a:endParaRPr>
          </a:p>
        </p:txBody>
      </p:sp>
      <p:sp>
        <p:nvSpPr>
          <p:cNvPr id="19" name="TextBox 18"/>
          <p:cNvSpPr txBox="1"/>
          <p:nvPr/>
        </p:nvSpPr>
        <p:spPr>
          <a:xfrm>
            <a:off x="4788024" y="5373216"/>
            <a:ext cx="1001528" cy="246221"/>
          </a:xfrm>
          <a:prstGeom prst="rect">
            <a:avLst/>
          </a:prstGeom>
          <a:solidFill>
            <a:srgbClr val="FFFFFF">
              <a:alpha val="54118"/>
            </a:srgbClr>
          </a:solidFill>
        </p:spPr>
        <p:txBody>
          <a:bodyPr wrap="square" rtlCol="0">
            <a:spAutoFit/>
          </a:bodyPr>
          <a:lstStyle/>
          <a:p>
            <a:r>
              <a:rPr lang="en-AU" sz="1000" dirty="0">
                <a:solidFill>
                  <a:srgbClr val="0070C0"/>
                </a:solidFill>
              </a:rPr>
              <a:t>Xiphoid process</a:t>
            </a:r>
          </a:p>
        </p:txBody>
      </p:sp>
      <p:sp>
        <p:nvSpPr>
          <p:cNvPr id="20" name="TextBox 19"/>
          <p:cNvSpPr txBox="1"/>
          <p:nvPr/>
        </p:nvSpPr>
        <p:spPr>
          <a:xfrm>
            <a:off x="72007" y="6481545"/>
            <a:ext cx="9144000"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pic>
        <p:nvPicPr>
          <p:cNvPr id="21" name="officeArt object" descr="BowenLogo"/>
          <p:cNvPicPr/>
          <p:nvPr/>
        </p:nvPicPr>
        <p:blipFill>
          <a:blip r:embed="rId10"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22" name="Picture 21"/>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512761" y="4600126"/>
            <a:ext cx="1684857" cy="269034"/>
          </a:xfrm>
          <a:prstGeom prst="rect">
            <a:avLst/>
          </a:prstGeom>
        </p:spPr>
      </p:pic>
      <p:sp>
        <p:nvSpPr>
          <p:cNvPr id="23" name="TextBox 22"/>
          <p:cNvSpPr txBox="1"/>
          <p:nvPr/>
        </p:nvSpPr>
        <p:spPr>
          <a:xfrm>
            <a:off x="5262079" y="1775350"/>
            <a:ext cx="1290994" cy="276999"/>
          </a:xfrm>
          <a:prstGeom prst="rect">
            <a:avLst/>
          </a:prstGeom>
          <a:noFill/>
        </p:spPr>
        <p:txBody>
          <a:bodyPr wrap="none" rtlCol="0">
            <a:spAutoFit/>
          </a:bodyPr>
          <a:lstStyle/>
          <a:p>
            <a:r>
              <a:rPr lang="en-AU" sz="1200" dirty="0">
                <a:solidFill>
                  <a:srgbClr val="FF0000"/>
                </a:solidFill>
              </a:rPr>
              <a:t>Turn client supine</a:t>
            </a:r>
          </a:p>
        </p:txBody>
      </p:sp>
      <p:cxnSp>
        <p:nvCxnSpPr>
          <p:cNvPr id="24" name="Straight Connector 23"/>
          <p:cNvCxnSpPr/>
          <p:nvPr/>
        </p:nvCxnSpPr>
        <p:spPr>
          <a:xfrm>
            <a:off x="3381906" y="5689747"/>
            <a:ext cx="325998" cy="110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758170" y="5506210"/>
            <a:ext cx="325998" cy="110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724128" y="5902544"/>
            <a:ext cx="325998" cy="1102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rotWithShape="1">
          <a:blip r:embed="rId11" cstate="screen">
            <a:extLst>
              <a:ext uri="{28A0092B-C50C-407E-A947-70E740481C1C}">
                <a14:useLocalDpi xmlns:a14="http://schemas.microsoft.com/office/drawing/2010/main"/>
              </a:ext>
            </a:extLst>
          </a:blip>
          <a:srcRect t="29210" b="1"/>
          <a:stretch/>
        </p:blipFill>
        <p:spPr>
          <a:xfrm flipH="1">
            <a:off x="7105905" y="2049282"/>
            <a:ext cx="1537534" cy="1360122"/>
          </a:xfrm>
          <a:prstGeom prst="rect">
            <a:avLst/>
          </a:prstGeom>
          <a:ln>
            <a:noFill/>
          </a:ln>
          <a:effectLst>
            <a:softEdge rad="112500"/>
          </a:effectLst>
        </p:spPr>
      </p:pic>
      <p:pic>
        <p:nvPicPr>
          <p:cNvPr id="28" name="Picture 27"/>
          <p:cNvPicPr>
            <a:picLocks noChangeAspect="1"/>
          </p:cNvPicPr>
          <p:nvPr/>
        </p:nvPicPr>
        <p:blipFill rotWithShape="1">
          <a:blip r:embed="rId12" cstate="screen">
            <a:extLst>
              <a:ext uri="{28A0092B-C50C-407E-A947-70E740481C1C}">
                <a14:useLocalDpi xmlns:a14="http://schemas.microsoft.com/office/drawing/2010/main"/>
              </a:ext>
            </a:extLst>
          </a:blip>
          <a:srcRect t="23974"/>
          <a:stretch/>
        </p:blipFill>
        <p:spPr>
          <a:xfrm flipH="1">
            <a:off x="7182757" y="3478363"/>
            <a:ext cx="1489626" cy="1384761"/>
          </a:xfrm>
          <a:prstGeom prst="rect">
            <a:avLst/>
          </a:prstGeom>
          <a:ln>
            <a:noFill/>
          </a:ln>
          <a:effectLst>
            <a:softEdge rad="112500"/>
          </a:effectLst>
        </p:spPr>
      </p:pic>
    </p:spTree>
    <p:extLst>
      <p:ext uri="{BB962C8B-B14F-4D97-AF65-F5344CB8AC3E}">
        <p14:creationId xmlns:p14="http://schemas.microsoft.com/office/powerpoint/2010/main" val="913409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New Procedure </a:t>
            </a:r>
            <a:br>
              <a:rPr lang="en-US" sz="3200" dirty="0"/>
            </a:br>
            <a:r>
              <a:rPr lang="en-US" sz="2800" spc="300" dirty="0">
                <a:solidFill>
                  <a:schemeClr val="tx1"/>
                </a:solidFill>
              </a:rPr>
              <a:t>Cramp 	page 2.14</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320648" y="1844824"/>
            <a:ext cx="2013352" cy="2743527"/>
          </a:xfrm>
          <a:prstGeom prst="rect">
            <a:avLst/>
          </a:prstGeom>
        </p:spPr>
      </p:pic>
      <p:pic>
        <p:nvPicPr>
          <p:cNvPr id="7" name="Picture 6"/>
          <p:cNvPicPr>
            <a:picLocks noChangeAspect="1"/>
          </p:cNvPicPr>
          <p:nvPr/>
        </p:nvPicPr>
        <p:blipFill rotWithShape="1">
          <a:blip r:embed="rId6"/>
          <a:srcRect l="30661" t="11419" r="49652" b="59881"/>
          <a:stretch/>
        </p:blipFill>
        <p:spPr>
          <a:xfrm>
            <a:off x="574690" y="2708920"/>
            <a:ext cx="2679604" cy="2197276"/>
          </a:xfrm>
          <a:prstGeom prst="rect">
            <a:avLst/>
          </a:prstGeom>
        </p:spPr>
      </p:pic>
      <p:pic>
        <p:nvPicPr>
          <p:cNvPr id="8" name="Picture 7"/>
          <p:cNvPicPr>
            <a:picLocks noChangeAspect="1"/>
          </p:cNvPicPr>
          <p:nvPr/>
        </p:nvPicPr>
        <p:blipFill rotWithShape="1">
          <a:blip r:embed="rId6"/>
          <a:srcRect l="49606" t="26901" r="30707" b="35300"/>
          <a:stretch/>
        </p:blipFill>
        <p:spPr>
          <a:xfrm>
            <a:off x="5519291" y="2132856"/>
            <a:ext cx="2161035" cy="2333918"/>
          </a:xfrm>
          <a:prstGeom prst="rect">
            <a:avLst/>
          </a:prstGeom>
        </p:spPr>
      </p:pic>
      <p:pic>
        <p:nvPicPr>
          <p:cNvPr id="9" name="Picture 8"/>
          <p:cNvPicPr/>
          <p:nvPr/>
        </p:nvPicPr>
        <p:blipFill rotWithShape="1">
          <a:blip r:embed="rId7" cstate="print">
            <a:extLst>
              <a:ext uri="{28A0092B-C50C-407E-A947-70E740481C1C}">
                <a14:useLocalDpi xmlns:a14="http://schemas.microsoft.com/office/drawing/2010/main"/>
              </a:ext>
            </a:extLst>
          </a:blip>
          <a:srcRect/>
          <a:stretch/>
        </p:blipFill>
        <p:spPr bwMode="auto">
          <a:xfrm>
            <a:off x="5868144" y="4509120"/>
            <a:ext cx="1547913" cy="1551305"/>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8" cstate="print">
            <a:extLst>
              <a:ext uri="{28A0092B-C50C-407E-A947-70E740481C1C}">
                <a14:useLocalDpi xmlns:a14="http://schemas.microsoft.com/office/drawing/2010/main"/>
              </a:ext>
            </a:extLst>
          </a:blip>
          <a:srcRect t="13518"/>
          <a:stretch/>
        </p:blipFill>
        <p:spPr bwMode="auto">
          <a:xfrm>
            <a:off x="3518563" y="4581128"/>
            <a:ext cx="1617522" cy="1382021"/>
          </a:xfrm>
          <a:prstGeom prst="rect">
            <a:avLst/>
          </a:prstGeom>
          <a:ln>
            <a:noFill/>
          </a:ln>
          <a:extLst>
            <a:ext uri="{53640926-AAD7-44D8-BBD7-CCE9431645EC}">
              <a14:shadowObscured xmlns:a14="http://schemas.microsoft.com/office/drawing/2010/main"/>
            </a:ext>
          </a:extLst>
        </p:spPr>
      </p:pic>
      <p:sp>
        <p:nvSpPr>
          <p:cNvPr id="11" name="TextBox 10"/>
          <p:cNvSpPr txBox="1"/>
          <p:nvPr/>
        </p:nvSpPr>
        <p:spPr>
          <a:xfrm>
            <a:off x="6156698" y="6062618"/>
            <a:ext cx="1512168" cy="276999"/>
          </a:xfrm>
          <a:prstGeom prst="rect">
            <a:avLst/>
          </a:prstGeom>
          <a:noFill/>
        </p:spPr>
        <p:txBody>
          <a:bodyPr wrap="square" rtlCol="0">
            <a:spAutoFit/>
          </a:bodyPr>
          <a:lstStyle/>
          <a:p>
            <a:r>
              <a:rPr lang="en-AU" sz="1200" dirty="0">
                <a:solidFill>
                  <a:srgbClr val="0070C0"/>
                </a:solidFill>
              </a:rPr>
              <a:t>Latissimus </a:t>
            </a:r>
            <a:r>
              <a:rPr lang="en-AU" sz="1200" dirty="0" err="1">
                <a:solidFill>
                  <a:srgbClr val="0070C0"/>
                </a:solidFill>
              </a:rPr>
              <a:t>dorsi</a:t>
            </a:r>
            <a:endParaRPr lang="en-AU" sz="1200" dirty="0">
              <a:solidFill>
                <a:srgbClr val="0070C0"/>
              </a:solidFill>
            </a:endParaRPr>
          </a:p>
        </p:txBody>
      </p:sp>
      <p:sp>
        <p:nvSpPr>
          <p:cNvPr id="12" name="TextBox 11"/>
          <p:cNvSpPr txBox="1"/>
          <p:nvPr/>
        </p:nvSpPr>
        <p:spPr>
          <a:xfrm>
            <a:off x="3842048" y="6010746"/>
            <a:ext cx="1406893" cy="276999"/>
          </a:xfrm>
          <a:prstGeom prst="rect">
            <a:avLst/>
          </a:prstGeom>
          <a:solidFill>
            <a:srgbClr val="FFFFFF">
              <a:alpha val="54118"/>
            </a:srgbClr>
          </a:solidFill>
        </p:spPr>
        <p:txBody>
          <a:bodyPr wrap="square" rtlCol="0">
            <a:spAutoFit/>
          </a:bodyPr>
          <a:lstStyle/>
          <a:p>
            <a:r>
              <a:rPr lang="en-AU" sz="1200" dirty="0">
                <a:solidFill>
                  <a:srgbClr val="0070C0"/>
                </a:solidFill>
              </a:rPr>
              <a:t>Erector spinae</a:t>
            </a:r>
          </a:p>
        </p:txBody>
      </p:sp>
      <p:sp>
        <p:nvSpPr>
          <p:cNvPr id="13" name="TextBox 12"/>
          <p:cNvSpPr txBox="1"/>
          <p:nvPr/>
        </p:nvSpPr>
        <p:spPr>
          <a:xfrm>
            <a:off x="72007" y="6525344"/>
            <a:ext cx="8946977" cy="246221"/>
          </a:xfrm>
          <a:prstGeom prst="rect">
            <a:avLst/>
          </a:prstGeom>
          <a:noFill/>
        </p:spPr>
        <p:txBody>
          <a:bodyPr wrap="square" rtlCol="0">
            <a:spAutoFit/>
          </a:bodyPr>
          <a:lstStyle/>
          <a:p>
            <a:r>
              <a:rPr lang="en-US" sz="1000" i="1" dirty="0">
                <a:solidFill>
                  <a:schemeClr val="accent1">
                    <a:lumMod val="60000"/>
                    <a:lumOff val="40000"/>
                  </a:schemeClr>
                </a:solidFill>
              </a:rPr>
              <a:t>Photographs from Ossie &amp; Elaine Rentsch,  Bowtech Instruction Manuals      Muscle Illustrations from Joseph Muscolino, The Muscle System Manual</a:t>
            </a:r>
          </a:p>
        </p:txBody>
      </p:sp>
    </p:spTree>
    <p:extLst>
      <p:ext uri="{BB962C8B-B14F-4D97-AF65-F5344CB8AC3E}">
        <p14:creationId xmlns:p14="http://schemas.microsoft.com/office/powerpoint/2010/main" val="37843449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Re-demonstrate and practice </a:t>
            </a:r>
            <a:br>
              <a:rPr lang="en-US" sz="3200" dirty="0"/>
            </a:br>
            <a:r>
              <a:rPr lang="en-US" sz="2800" spc="300" dirty="0">
                <a:solidFill>
                  <a:schemeClr val="tx1"/>
                </a:solidFill>
              </a:rPr>
              <a:t>Head 	page 1.18</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90279" y="2071732"/>
            <a:ext cx="2212183" cy="1882710"/>
          </a:xfrm>
          <a:prstGeom prst="rect">
            <a:avLst/>
          </a:prstGeom>
        </p:spPr>
      </p:pic>
      <p:pic>
        <p:nvPicPr>
          <p:cNvPr id="9" name="Picture 8"/>
          <p:cNvPicPr/>
          <p:nvPr/>
        </p:nvPicPr>
        <p:blipFill rotWithShape="1">
          <a:blip r:embed="rId6" cstate="print">
            <a:extLst>
              <a:ext uri="{28A0092B-C50C-407E-A947-70E740481C1C}">
                <a14:useLocalDpi xmlns:a14="http://schemas.microsoft.com/office/drawing/2010/main"/>
              </a:ext>
            </a:extLst>
          </a:blip>
          <a:srcRect/>
          <a:stretch/>
        </p:blipFill>
        <p:spPr bwMode="auto">
          <a:xfrm>
            <a:off x="874653" y="2276872"/>
            <a:ext cx="2745633" cy="1405285"/>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7" cstate="print">
            <a:extLst>
              <a:ext uri="{28A0092B-C50C-407E-A947-70E740481C1C}">
                <a14:useLocalDpi xmlns:a14="http://schemas.microsoft.com/office/drawing/2010/main"/>
              </a:ext>
            </a:extLst>
          </a:blip>
          <a:srcRect/>
          <a:stretch/>
        </p:blipFill>
        <p:spPr bwMode="auto">
          <a:xfrm>
            <a:off x="885742" y="3484340"/>
            <a:ext cx="2734544" cy="810273"/>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8"/>
          <a:srcRect l="18243" t="22235" r="25338" b="52225"/>
          <a:stretch/>
        </p:blipFill>
        <p:spPr bwMode="auto">
          <a:xfrm>
            <a:off x="872471" y="4134979"/>
            <a:ext cx="2788508" cy="709659"/>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9" cstate="print">
            <a:extLst>
              <a:ext uri="{28A0092B-C50C-407E-A947-70E740481C1C}">
                <a14:useLocalDpi xmlns:a14="http://schemas.microsoft.com/office/drawing/2010/main"/>
              </a:ext>
            </a:extLst>
          </a:blip>
          <a:srcRect/>
          <a:stretch/>
        </p:blipFill>
        <p:spPr bwMode="auto">
          <a:xfrm>
            <a:off x="927720" y="4725144"/>
            <a:ext cx="2706534" cy="835918"/>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10"/>
          <a:srcRect l="17957" t="80226" r="27485" b="12777"/>
          <a:stretch/>
        </p:blipFill>
        <p:spPr bwMode="auto">
          <a:xfrm>
            <a:off x="917943" y="5558541"/>
            <a:ext cx="2716561" cy="195386"/>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11" cstate="print">
            <a:extLst>
              <a:ext uri="{28A0092B-C50C-407E-A947-70E740481C1C}">
                <a14:useLocalDpi xmlns:a14="http://schemas.microsoft.com/office/drawing/2010/main"/>
              </a:ext>
            </a:extLst>
          </a:blip>
          <a:srcRect/>
          <a:stretch/>
        </p:blipFill>
        <p:spPr bwMode="auto">
          <a:xfrm>
            <a:off x="5949683" y="2408930"/>
            <a:ext cx="2642763" cy="715872"/>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12" cstate="print">
            <a:extLst>
              <a:ext uri="{28A0092B-C50C-407E-A947-70E740481C1C}">
                <a14:useLocalDpi xmlns:a14="http://schemas.microsoft.com/office/drawing/2010/main"/>
              </a:ext>
            </a:extLst>
          </a:blip>
          <a:srcRect/>
          <a:stretch/>
        </p:blipFill>
        <p:spPr bwMode="auto">
          <a:xfrm>
            <a:off x="6021118" y="3018287"/>
            <a:ext cx="2727346" cy="1006594"/>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13" cstate="print">
            <a:extLst>
              <a:ext uri="{28A0092B-C50C-407E-A947-70E740481C1C}">
                <a14:useLocalDpi xmlns:a14="http://schemas.microsoft.com/office/drawing/2010/main"/>
              </a:ext>
            </a:extLst>
          </a:blip>
          <a:srcRect/>
          <a:stretch/>
        </p:blipFill>
        <p:spPr bwMode="auto">
          <a:xfrm>
            <a:off x="5976458" y="3935427"/>
            <a:ext cx="2785277" cy="1077749"/>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14" cstate="print">
            <a:extLst>
              <a:ext uri="{28A0092B-C50C-407E-A947-70E740481C1C}">
                <a14:useLocalDpi xmlns:a14="http://schemas.microsoft.com/office/drawing/2010/main"/>
              </a:ext>
            </a:extLst>
          </a:blip>
          <a:srcRect/>
          <a:stretch/>
        </p:blipFill>
        <p:spPr bwMode="auto">
          <a:xfrm>
            <a:off x="5970612" y="5105016"/>
            <a:ext cx="2852177" cy="545672"/>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15" cstate="print">
            <a:extLst>
              <a:ext uri="{28A0092B-C50C-407E-A947-70E740481C1C}">
                <a14:useLocalDpi xmlns:a14="http://schemas.microsoft.com/office/drawing/2010/main"/>
              </a:ext>
            </a:extLst>
          </a:blip>
          <a:srcRect/>
          <a:stretch/>
        </p:blipFill>
        <p:spPr bwMode="auto">
          <a:xfrm>
            <a:off x="3660979" y="4025692"/>
            <a:ext cx="2170361" cy="20070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4317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Session Management</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2915816" y="5517232"/>
            <a:ext cx="3554627" cy="646331"/>
          </a:xfrm>
          <a:prstGeom prst="rect">
            <a:avLst/>
          </a:prstGeom>
          <a:noFill/>
        </p:spPr>
        <p:txBody>
          <a:bodyPr wrap="none" rtlCol="0">
            <a:spAutoFit/>
          </a:bodyPr>
          <a:lstStyle/>
          <a:p>
            <a:r>
              <a:rPr lang="en-AU" dirty="0"/>
              <a:t>Minimum Practice 2-3 hours a week</a:t>
            </a:r>
          </a:p>
          <a:p>
            <a:r>
              <a:rPr lang="en-AU" dirty="0"/>
              <a:t>Student practice suggestions</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99792" y="2348880"/>
            <a:ext cx="3635896" cy="2693397"/>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39733972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90599" y="2500453"/>
            <a:ext cx="4536504" cy="3200400"/>
          </a:xfrm>
          <a:prstGeom prst="rect">
            <a:avLst/>
          </a:prstGeom>
        </p:spPr>
        <p:txBody>
          <a:bodyPr>
            <a:normAutofit/>
          </a:bodyPr>
          <a:lstStyle/>
          <a:p>
            <a:r>
              <a:rPr lang="en-US" sz="1800" dirty="0">
                <a:solidFill>
                  <a:srgbClr val="C00000"/>
                </a:solidFill>
              </a:rPr>
              <a:t>When in doubt, stay calm and refer back to the manual</a:t>
            </a:r>
          </a:p>
          <a:p>
            <a:r>
              <a:rPr lang="en-US" sz="1800" b="1" dirty="0">
                <a:solidFill>
                  <a:srgbClr val="05670A"/>
                </a:solidFill>
              </a:rPr>
              <a:t>Green</a:t>
            </a:r>
            <a:r>
              <a:rPr lang="en-US" sz="1800" dirty="0">
                <a:solidFill>
                  <a:srgbClr val="05670A"/>
                </a:solidFill>
              </a:rPr>
              <a:t> for move summary</a:t>
            </a:r>
          </a:p>
          <a:p>
            <a:r>
              <a:rPr lang="en-US" sz="1800" b="1" dirty="0">
                <a:solidFill>
                  <a:schemeClr val="tx1"/>
                </a:solidFill>
              </a:rPr>
              <a:t>Black</a:t>
            </a:r>
            <a:r>
              <a:rPr lang="en-US" sz="1800" dirty="0">
                <a:solidFill>
                  <a:schemeClr val="tx1"/>
                </a:solidFill>
              </a:rPr>
              <a:t> for detailed anatomical description</a:t>
            </a:r>
          </a:p>
        </p:txBody>
      </p:sp>
      <p:pic>
        <p:nvPicPr>
          <p:cNvPr id="6" name="Content Placeholder 5"/>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2483768" y="4221088"/>
            <a:ext cx="1410817" cy="1410817"/>
          </a:xfrm>
          <a:prstGeom prst="rect">
            <a:avLst/>
          </a:prstGeom>
        </p:spPr>
      </p:pic>
      <p:sp>
        <p:nvSpPr>
          <p:cNvPr id="7" name="Title 1"/>
          <p:cNvSpPr txBox="1">
            <a:spLocks/>
          </p:cNvSpPr>
          <p:nvPr/>
        </p:nvSpPr>
        <p:spPr>
          <a:xfrm>
            <a:off x="2123728" y="584791"/>
            <a:ext cx="6096000" cy="9144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800" spc="300" dirty="0"/>
              <a:t>Stay calm and use the manual</a:t>
            </a:r>
            <a:r>
              <a:rPr lang="en-US" sz="3200" dirty="0"/>
              <a:t>                </a:t>
            </a:r>
            <a:endParaRPr lang="en-US" sz="2667" spc="0" dirty="0"/>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40152" y="2518048"/>
            <a:ext cx="1954503" cy="2736304"/>
          </a:xfrm>
          <a:prstGeom prst="rect">
            <a:avLst/>
          </a:prstGeom>
          <a:ln w="88900" cap="sq" cmpd="thickThin">
            <a:solidFill>
              <a:srgbClr val="05670A"/>
            </a:solidFill>
            <a:prstDash val="solid"/>
            <a:miter lim="800000"/>
          </a:ln>
          <a:effectLst>
            <a:innerShdw blurRad="76200">
              <a:srgbClr val="000000"/>
            </a:innerShdw>
          </a:effectLst>
        </p:spPr>
      </p:pic>
      <p:pic>
        <p:nvPicPr>
          <p:cNvPr id="10" name="officeArt object" descr="BowenLogo"/>
          <p:cNvPicPr/>
          <p:nvPr/>
        </p:nvPicPr>
        <p:blipFill>
          <a:blip r:embed="rId5"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15487642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9840" y="625018"/>
            <a:ext cx="6664608" cy="914400"/>
          </a:xfrm>
        </p:spPr>
        <p:txBody>
          <a:bodyPr>
            <a:normAutofit/>
          </a:bodyPr>
          <a:lstStyle/>
          <a:p>
            <a:r>
              <a:rPr lang="en-US" sz="2800" spc="300" dirty="0"/>
              <a:t>Homework to complete by Module 3</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1170231" y="2220963"/>
            <a:ext cx="4163769" cy="3554819"/>
          </a:xfrm>
          <a:prstGeom prst="rect">
            <a:avLst/>
          </a:prstGeom>
          <a:noFill/>
        </p:spPr>
        <p:txBody>
          <a:bodyPr wrap="none" rtlCol="0">
            <a:spAutoFit/>
          </a:bodyPr>
          <a:lstStyle/>
          <a:p>
            <a:pPr marL="285750" indent="-285750">
              <a:spcAft>
                <a:spcPts val="600"/>
              </a:spcAft>
              <a:buClr>
                <a:srgbClr val="05670A"/>
              </a:buClr>
              <a:buFont typeface="Arial" panose="020B0604020202020204" pitchFamily="34" charset="0"/>
              <a:buChar char="•"/>
            </a:pPr>
            <a:r>
              <a:rPr lang="en-AU" dirty="0"/>
              <a:t>Refer back to your manual</a:t>
            </a:r>
          </a:p>
          <a:p>
            <a:pPr marL="285750" indent="-285750">
              <a:spcAft>
                <a:spcPts val="600"/>
              </a:spcAft>
              <a:buClr>
                <a:srgbClr val="05670A"/>
              </a:buClr>
              <a:buFont typeface="Arial" panose="020B0604020202020204" pitchFamily="34" charset="0"/>
              <a:buChar char="•"/>
            </a:pPr>
            <a:r>
              <a:rPr lang="en-AU" dirty="0">
                <a:solidFill>
                  <a:srgbClr val="C00000"/>
                </a:solidFill>
              </a:rPr>
              <a:t>Answer the study questions page 2.15</a:t>
            </a:r>
          </a:p>
          <a:p>
            <a:pPr marL="285750" indent="-285750">
              <a:spcAft>
                <a:spcPts val="600"/>
              </a:spcAft>
              <a:buClr>
                <a:srgbClr val="05670A"/>
              </a:buClr>
              <a:buFont typeface="Arial" panose="020B0604020202020204" pitchFamily="34" charset="0"/>
              <a:buChar char="•"/>
            </a:pPr>
            <a:r>
              <a:rPr lang="en-AU" dirty="0">
                <a:solidFill>
                  <a:srgbClr val="05670A"/>
                </a:solidFill>
              </a:rPr>
              <a:t>Log hours 10 - 15</a:t>
            </a:r>
          </a:p>
          <a:p>
            <a:pPr marL="285750" indent="-285750">
              <a:spcAft>
                <a:spcPts val="600"/>
              </a:spcAft>
              <a:buClr>
                <a:srgbClr val="05670A"/>
              </a:buClr>
              <a:buFont typeface="Arial" panose="020B0604020202020204" pitchFamily="34" charset="0"/>
              <a:buChar char="•"/>
            </a:pPr>
            <a:r>
              <a:rPr lang="en-AU" dirty="0">
                <a:solidFill>
                  <a:srgbClr val="7030A0"/>
                </a:solidFill>
              </a:rPr>
              <a:t>2 case studies</a:t>
            </a:r>
          </a:p>
          <a:p>
            <a:pPr marL="285750" indent="-285750">
              <a:spcAft>
                <a:spcPts val="600"/>
              </a:spcAft>
              <a:buClr>
                <a:srgbClr val="05670A"/>
              </a:buClr>
              <a:buFont typeface="Arial" panose="020B0604020202020204" pitchFamily="34" charset="0"/>
              <a:buChar char="•"/>
            </a:pPr>
            <a:r>
              <a:rPr lang="en-AU" dirty="0"/>
              <a:t>Refer to suggested combinations</a:t>
            </a:r>
          </a:p>
          <a:p>
            <a:pPr marL="285750" indent="-285750">
              <a:spcAft>
                <a:spcPts val="600"/>
              </a:spcAft>
              <a:buClr>
                <a:srgbClr val="05670A"/>
              </a:buClr>
              <a:buFont typeface="Arial" panose="020B0604020202020204" pitchFamily="34" charset="0"/>
              <a:buChar char="•"/>
            </a:pPr>
            <a:r>
              <a:rPr lang="en-AU" dirty="0">
                <a:solidFill>
                  <a:srgbClr val="0070C0"/>
                </a:solidFill>
              </a:rPr>
              <a:t>Minimum 2 hours a week practice</a:t>
            </a:r>
          </a:p>
          <a:p>
            <a:pPr marL="285750" indent="-285750">
              <a:spcAft>
                <a:spcPts val="600"/>
              </a:spcAft>
              <a:buClr>
                <a:srgbClr val="05670A"/>
              </a:buClr>
              <a:buFont typeface="Arial" panose="020B0604020202020204" pitchFamily="34" charset="0"/>
              <a:buChar char="•"/>
            </a:pPr>
            <a:r>
              <a:rPr lang="en-US" dirty="0">
                <a:solidFill>
                  <a:srgbClr val="FF00FF"/>
                </a:solidFill>
              </a:rPr>
              <a:t>Purchase and </a:t>
            </a:r>
            <a:r>
              <a:rPr lang="en-AU" dirty="0">
                <a:solidFill>
                  <a:srgbClr val="FF00FF"/>
                </a:solidFill>
              </a:rPr>
              <a:t>complete A&amp;P 1</a:t>
            </a:r>
            <a:endParaRPr lang="en-US" dirty="0">
              <a:solidFill>
                <a:srgbClr val="FF00FF"/>
              </a:solidFill>
            </a:endParaRPr>
          </a:p>
          <a:p>
            <a:pPr marL="285750" indent="-285750">
              <a:spcAft>
                <a:spcPts val="600"/>
              </a:spcAft>
              <a:buClr>
                <a:srgbClr val="05670A"/>
              </a:buClr>
              <a:buFont typeface="Arial" panose="020B0604020202020204" pitchFamily="34" charset="0"/>
              <a:buChar char="•"/>
            </a:pPr>
            <a:r>
              <a:rPr lang="en-AU" dirty="0"/>
              <a:t>Bring your kit and manual for Module 3</a:t>
            </a:r>
          </a:p>
          <a:p>
            <a:pPr marL="285750" indent="-285750">
              <a:spcAft>
                <a:spcPts val="600"/>
              </a:spcAft>
              <a:buClr>
                <a:srgbClr val="05670A"/>
              </a:buClr>
              <a:buFont typeface="Arial" panose="020B0604020202020204" pitchFamily="34" charset="0"/>
              <a:buChar char="•"/>
            </a:pPr>
            <a:r>
              <a:rPr lang="en-AU" dirty="0">
                <a:solidFill>
                  <a:schemeClr val="bg1">
                    <a:lumMod val="50000"/>
                  </a:schemeClr>
                </a:solidFill>
              </a:rPr>
              <a:t>Call me if you have any questions  </a:t>
            </a:r>
          </a:p>
          <a:p>
            <a:endParaRPr lang="en-AU" dirty="0"/>
          </a:p>
        </p:txBody>
      </p:sp>
      <p:pic>
        <p:nvPicPr>
          <p:cNvPr id="5" name="Picture 4"/>
          <p:cNvPicPr>
            <a:picLocks noChangeAspect="1"/>
          </p:cNvPicPr>
          <p:nvPr/>
        </p:nvPicPr>
        <p:blipFill rotWithShape="1">
          <a:blip r:embed="rId5"/>
          <a:srcRect l="29525" r="29526" b="1701"/>
          <a:stretch/>
        </p:blipFill>
        <p:spPr>
          <a:xfrm>
            <a:off x="6092338" y="2492896"/>
            <a:ext cx="1941643" cy="2621770"/>
          </a:xfrm>
          <a:prstGeom prst="rect">
            <a:avLst/>
          </a:prstGeom>
          <a:ln w="38100" cap="sq">
            <a:solidFill>
              <a:srgbClr val="05670A"/>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00815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Thank you  </a:t>
            </a:r>
            <a:br>
              <a:rPr lang="en-US" sz="3200" spc="300" dirty="0"/>
            </a:br>
            <a:r>
              <a:rPr lang="en-US" sz="3200" spc="300" dirty="0"/>
              <a:t>See you at Module 3</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p:cNvPicPr>
            <a:picLocks noChangeAspect="1"/>
          </p:cNvPicPr>
          <p:nvPr/>
        </p:nvPicPr>
        <p:blipFill>
          <a:blip r:embed="rId5"/>
          <a:stretch>
            <a:fillRect/>
          </a:stretch>
        </p:blipFill>
        <p:spPr>
          <a:xfrm>
            <a:off x="2627784" y="2564904"/>
            <a:ext cx="3780421" cy="2520280"/>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279889713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809A4C9FB4784FB7578D0621B7D751" ma:contentTypeVersion="8" ma:contentTypeDescription="Create a new document." ma:contentTypeScope="" ma:versionID="6e0723c122abb7117a98564025a81a20">
  <xsd:schema xmlns:xsd="http://www.w3.org/2001/XMLSchema" xmlns:xs="http://www.w3.org/2001/XMLSchema" xmlns:p="http://schemas.microsoft.com/office/2006/metadata/properties" xmlns:ns2="b606dffb-70ae-45ec-b608-83699c3971af" targetNamespace="http://schemas.microsoft.com/office/2006/metadata/properties" ma:root="true" ma:fieldsID="2c0d843bfca09e06680f6fb95e2ed27c" ns2:_="">
    <xsd:import namespace="b606dffb-70ae-45ec-b608-83699c3971a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06dffb-70ae-45ec-b608-83699c397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DA5C12-1422-49C4-BEE4-3437DE275BC7}"/>
</file>

<file path=customXml/itemProps2.xml><?xml version="1.0" encoding="utf-8"?>
<ds:datastoreItem xmlns:ds="http://schemas.openxmlformats.org/officeDocument/2006/customXml" ds:itemID="{086A4FEE-3A5F-4FEA-BC0B-CF13BA18828F}">
  <ds:schemaRefs>
    <ds:schemaRef ds:uri="http://schemas.microsoft.com/sharepoint/v3/contenttype/forms"/>
  </ds:schemaRefs>
</ds:datastoreItem>
</file>

<file path=customXml/itemProps3.xml><?xml version="1.0" encoding="utf-8"?>
<ds:datastoreItem xmlns:ds="http://schemas.openxmlformats.org/officeDocument/2006/customXml" ds:itemID="{6E47AC57-9C43-475F-ACC6-84339CE3853F}">
  <ds:schemaRefs>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http://purl.org/dc/terms/"/>
    <ds:schemaRef ds:uri="http://purl.org/dc/elements/1.1/"/>
    <ds:schemaRef ds:uri="b606dffb-70ae-45ec-b608-83699c3971af"/>
    <ds:schemaRef ds:uri="http://purl.org/dc/dcmitype/"/>
    <ds:schemaRef ds:uri="31511a02-dc7f-4a3c-be8c-091b42c3481f"/>
  </ds:schemaRefs>
</ds:datastoreItem>
</file>

<file path=docProps/app.xml><?xml version="1.0" encoding="utf-8"?>
<Properties xmlns="http://schemas.openxmlformats.org/officeDocument/2006/extended-properties" xmlns:vt="http://schemas.openxmlformats.org/officeDocument/2006/docPropsVTypes">
  <Template>Retrospect</Template>
  <TotalTime>4638</TotalTime>
  <Words>3452</Words>
  <Application>Microsoft Office PowerPoint</Application>
  <PresentationFormat>On-screen Show (4:3)</PresentationFormat>
  <Paragraphs>511</Paragraphs>
  <Slides>58</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58</vt:i4>
      </vt:variant>
    </vt:vector>
  </HeadingPairs>
  <TitlesOfParts>
    <vt:vector size="63" baseType="lpstr">
      <vt:lpstr>Arial</vt:lpstr>
      <vt:lpstr>Calibri</vt:lpstr>
      <vt:lpstr>Calibri Light</vt:lpstr>
      <vt:lpstr>Courier New</vt:lpstr>
      <vt:lpstr>Retrospect</vt:lpstr>
      <vt:lpstr>PowerPoint Presentation</vt:lpstr>
      <vt:lpstr>Module 2  Welcome                 </vt:lpstr>
      <vt:lpstr>Module 2  Welcome                 </vt:lpstr>
      <vt:lpstr>Module 2  Schedule                 </vt:lpstr>
      <vt:lpstr>  Revision The Bowen Move               </vt:lpstr>
      <vt:lpstr>Re- demonstrate and practice  BRM 1     Lower back      page 1.4                 </vt:lpstr>
      <vt:lpstr>Re-demonstrate and practice  BRM 2     Upper back     page 1.8                </vt:lpstr>
      <vt:lpstr>Morning Tea                 </vt:lpstr>
      <vt:lpstr>Revision Work on skin or through clothes?                </vt:lpstr>
      <vt:lpstr>PowerPoint Presentation</vt:lpstr>
      <vt:lpstr>Revision  Professional Draping                 </vt:lpstr>
      <vt:lpstr>Revision Make the Move        page 1.2               </vt:lpstr>
      <vt:lpstr>Re-demonstrate and practice Kidney                 page 1.17               </vt:lpstr>
      <vt:lpstr>Re- demonstrate and practice BRM 3  Neck      page 1.12                </vt:lpstr>
      <vt:lpstr>Revision    page 1.15 Assist your client to arise                </vt:lpstr>
      <vt:lpstr>Module 1  Study questions page    1.20             </vt:lpstr>
      <vt:lpstr>Lunch                 </vt:lpstr>
      <vt:lpstr>New Procedure Respiratory     page 2.2               </vt:lpstr>
      <vt:lpstr>New Procedure Respiratory      page 2.2               </vt:lpstr>
      <vt:lpstr>New Procedure Respiratory     page 2.2               </vt:lpstr>
      <vt:lpstr>New Procedure Respiratory     page 2.3               </vt:lpstr>
      <vt:lpstr>New Procedure Respiratory     page 2.3               </vt:lpstr>
      <vt:lpstr>Overview Respiratory  page 2.2               </vt:lpstr>
      <vt:lpstr>New Procedure Respiratory      page 2.4               </vt:lpstr>
      <vt:lpstr>New Procedure Shoulder Assisted  page 2.5               </vt:lpstr>
      <vt:lpstr>New Procedure Shoulder Assisted  page 2.5               </vt:lpstr>
      <vt:lpstr>New Procedure Shoulder Assisted  page 2.5               </vt:lpstr>
      <vt:lpstr> Shoulder Assisted Procedure frequency   page 2.7               </vt:lpstr>
      <vt:lpstr> Shoulder Exercises page 2.7               </vt:lpstr>
      <vt:lpstr>Revision    page 1.15 Working with a client</vt:lpstr>
      <vt:lpstr>Revision    page 1.15 Working with a client</vt:lpstr>
      <vt:lpstr>Clinical interview &amp; session   Collecting information                 </vt:lpstr>
      <vt:lpstr>Assessments &amp; Observations   Collecting information                 </vt:lpstr>
      <vt:lpstr>Assessments &amp; Observations   Collecting information                 </vt:lpstr>
      <vt:lpstr>Assessments &amp; Observations   Collecting information                 </vt:lpstr>
      <vt:lpstr>Assessments &amp; Observations   Collecting information                 </vt:lpstr>
      <vt:lpstr> For tomorrow Role Play                  </vt:lpstr>
      <vt:lpstr>End of Day 1                 </vt:lpstr>
      <vt:lpstr>Module 2  Welcome back Day 2                  </vt:lpstr>
      <vt:lpstr>  Roleplay activity                  </vt:lpstr>
      <vt:lpstr>Assessment A 100 Log hours and 10 Case studies                 </vt:lpstr>
      <vt:lpstr>Case Studies   page 2.16                 </vt:lpstr>
      <vt:lpstr>New Procedure Hamstring  page 2.10              </vt:lpstr>
      <vt:lpstr>New Procedure Hamstring  page 2.10              </vt:lpstr>
      <vt:lpstr>New Procedure Hamstring  page 2.10              </vt:lpstr>
      <vt:lpstr>Overview Hamstring  page 2.10              </vt:lpstr>
      <vt:lpstr>Revision Hamstring Exercise               </vt:lpstr>
      <vt:lpstr>Morning Tea                 </vt:lpstr>
      <vt:lpstr>Re-demonstrate and practice Shoulder Assisted  page 2.5               </vt:lpstr>
      <vt:lpstr>New Procedure Shoulder Unassisted  page 2.8               </vt:lpstr>
      <vt:lpstr>Lunch </vt:lpstr>
      <vt:lpstr>Re-demonstrate and practice Respiratory  page 2.2               </vt:lpstr>
      <vt:lpstr>New Procedure  Cramp  page 2.14                </vt:lpstr>
      <vt:lpstr>Re-demonstrate and practice  Head  page 1.18                 </vt:lpstr>
      <vt:lpstr>Session Management                </vt:lpstr>
      <vt:lpstr>PowerPoint Presentation</vt:lpstr>
      <vt:lpstr>Homework to complete by Module 3                </vt:lpstr>
      <vt:lpstr>Thank you   See you at Module 3</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Debermis</dc:creator>
  <cp:lastModifiedBy>Bowen Training Office</cp:lastModifiedBy>
  <cp:revision>576</cp:revision>
  <dcterms:created xsi:type="dcterms:W3CDTF">2015-10-20T05:53:30Z</dcterms:created>
  <dcterms:modified xsi:type="dcterms:W3CDTF">2022-09-01T01:16:55Z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755200.000000000</vt:lpwstr>
  </property>
  <property fmtid="{D5CDD505-2E9C-101B-9397-08002B2CF9AE}" pid="3" name="ContentTypeId">
    <vt:lpwstr>0x01010011809A4C9FB4784FB7578D0621B7D751</vt:lpwstr>
  </property>
  <property fmtid="{D5CDD505-2E9C-101B-9397-08002B2CF9AE}" pid="4" name="MediaServiceImageTags">
    <vt:lpwstr/>
  </property>
</Properties>
</file>