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2"/>
  </p:notesMasterIdLst>
  <p:sldIdLst>
    <p:sldId id="351" r:id="rId5"/>
    <p:sldId id="352" r:id="rId6"/>
    <p:sldId id="353" r:id="rId7"/>
    <p:sldId id="300" r:id="rId8"/>
    <p:sldId id="368" r:id="rId9"/>
    <p:sldId id="361" r:id="rId10"/>
    <p:sldId id="354" r:id="rId11"/>
    <p:sldId id="270" r:id="rId12"/>
    <p:sldId id="301" r:id="rId13"/>
    <p:sldId id="302" r:id="rId14"/>
    <p:sldId id="303" r:id="rId15"/>
    <p:sldId id="304" r:id="rId16"/>
    <p:sldId id="305" r:id="rId17"/>
    <p:sldId id="306" r:id="rId18"/>
    <p:sldId id="308" r:id="rId19"/>
    <p:sldId id="307" r:id="rId20"/>
    <p:sldId id="355" r:id="rId21"/>
    <p:sldId id="372" r:id="rId22"/>
    <p:sldId id="369" r:id="rId23"/>
    <p:sldId id="272" r:id="rId24"/>
    <p:sldId id="371" r:id="rId25"/>
    <p:sldId id="274" r:id="rId26"/>
    <p:sldId id="310" r:id="rId27"/>
    <p:sldId id="312" r:id="rId28"/>
    <p:sldId id="311" r:id="rId29"/>
    <p:sldId id="329" r:id="rId30"/>
    <p:sldId id="327" r:id="rId31"/>
    <p:sldId id="328" r:id="rId32"/>
    <p:sldId id="362" r:id="rId33"/>
    <p:sldId id="370" r:id="rId34"/>
    <p:sldId id="278" r:id="rId35"/>
    <p:sldId id="360" r:id="rId36"/>
    <p:sldId id="363" r:id="rId37"/>
    <p:sldId id="364" r:id="rId38"/>
    <p:sldId id="365" r:id="rId39"/>
    <p:sldId id="350" r:id="rId40"/>
    <p:sldId id="281" r:id="rId41"/>
    <p:sldId id="359" r:id="rId42"/>
    <p:sldId id="316" r:id="rId43"/>
    <p:sldId id="315" r:id="rId44"/>
    <p:sldId id="346" r:id="rId45"/>
    <p:sldId id="356" r:id="rId46"/>
    <p:sldId id="341" r:id="rId47"/>
    <p:sldId id="357" r:id="rId48"/>
    <p:sldId id="288" r:id="rId49"/>
    <p:sldId id="358" r:id="rId50"/>
    <p:sldId id="290" r:id="rId51"/>
    <p:sldId id="320" r:id="rId52"/>
    <p:sldId id="319" r:id="rId53"/>
    <p:sldId id="318" r:id="rId54"/>
    <p:sldId id="317" r:id="rId55"/>
    <p:sldId id="342" r:id="rId56"/>
    <p:sldId id="366" r:id="rId57"/>
    <p:sldId id="344" r:id="rId58"/>
    <p:sldId id="343" r:id="rId59"/>
    <p:sldId id="297" r:id="rId60"/>
    <p:sldId id="298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5670A"/>
    <a:srgbClr val="30A03D"/>
    <a:srgbClr val="36CA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6" autoAdjust="0"/>
    <p:restoredTop sz="94660"/>
  </p:normalViewPr>
  <p:slideViewPr>
    <p:cSldViewPr>
      <p:cViewPr varScale="1">
        <p:scale>
          <a:sx n="102" d="100"/>
          <a:sy n="102" d="100"/>
        </p:scale>
        <p:origin x="127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10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wen Training Office" userId="5a90e6cc-7b3e-4dc7-93e6-c34e4df81088" providerId="ADAL" clId="{0BCDA914-7EF0-4380-9AE3-20FB4A456C4F}"/>
    <pc:docChg chg="undo custSel modSld">
      <pc:chgData name="Bowen Training Office" userId="5a90e6cc-7b3e-4dc7-93e6-c34e4df81088" providerId="ADAL" clId="{0BCDA914-7EF0-4380-9AE3-20FB4A456C4F}" dt="2022-09-01T01:21:30.222" v="135" actId="20577"/>
      <pc:docMkLst>
        <pc:docMk/>
      </pc:docMkLst>
      <pc:sldChg chg="modSp mod">
        <pc:chgData name="Bowen Training Office" userId="5a90e6cc-7b3e-4dc7-93e6-c34e4df81088" providerId="ADAL" clId="{0BCDA914-7EF0-4380-9AE3-20FB4A456C4F}" dt="2022-09-01T01:17:44.644" v="28" actId="6549"/>
        <pc:sldMkLst>
          <pc:docMk/>
          <pc:sldMk cId="2278732609" sldId="351"/>
        </pc:sldMkLst>
        <pc:spChg chg="mod">
          <ac:chgData name="Bowen Training Office" userId="5a90e6cc-7b3e-4dc7-93e6-c34e4df81088" providerId="ADAL" clId="{0BCDA914-7EF0-4380-9AE3-20FB4A456C4F}" dt="2022-09-01T01:17:44.644" v="28" actId="6549"/>
          <ac:spMkLst>
            <pc:docMk/>
            <pc:sldMk cId="2278732609" sldId="351"/>
            <ac:spMk id="7" creationId="{00000000-0000-0000-0000-000000000000}"/>
          </ac:spMkLst>
        </pc:spChg>
      </pc:sldChg>
      <pc:sldChg chg="modSp mod">
        <pc:chgData name="Bowen Training Office" userId="5a90e6cc-7b3e-4dc7-93e6-c34e4df81088" providerId="ADAL" clId="{0BCDA914-7EF0-4380-9AE3-20FB4A456C4F}" dt="2022-09-01T01:21:30.222" v="135" actId="20577"/>
        <pc:sldMkLst>
          <pc:docMk/>
          <pc:sldMk cId="466383964" sldId="363"/>
        </pc:sldMkLst>
        <pc:graphicFrameChg chg="modGraphic">
          <ac:chgData name="Bowen Training Office" userId="5a90e6cc-7b3e-4dc7-93e6-c34e4df81088" providerId="ADAL" clId="{0BCDA914-7EF0-4380-9AE3-20FB4A456C4F}" dt="2022-09-01T01:21:30.222" v="135" actId="20577"/>
          <ac:graphicFrameMkLst>
            <pc:docMk/>
            <pc:sldMk cId="466383964" sldId="363"/>
            <ac:graphicFrameMk id="5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DA315-487E-41B9-912C-426174192312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DFC00-5725-4269-BD20-45209B38C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9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 on arrival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02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Run through basic housekeeping. Flow of day for breaks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892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Check all students received welcome email. Check they are all enrolled and started A&amp;P. Answer any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678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learners through WHS inspection and reporting and discuss </a:t>
            </a:r>
            <a:r>
              <a:rPr lang="en-US"/>
              <a:t>emergency procedures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369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895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37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Ask students to answer the above points about the kidney procedure. Can look at manual if cant remember. Demonstrate</a:t>
            </a:r>
            <a:r>
              <a:rPr lang="en-AU" baseline="0" dirty="0"/>
              <a:t> and practise Kidney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775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Ask students to answer the above points about the kidney procedure. Can look at manual if cant remember. Demonstrate</a:t>
            </a:r>
            <a:r>
              <a:rPr lang="en-AU" baseline="0" dirty="0"/>
              <a:t> and practise Kidney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940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Explain the additional 10 case studies</a:t>
            </a:r>
            <a:r>
              <a:rPr lang="en-AU" baseline="0" dirty="0"/>
              <a:t> on top of 100 log hours. Hand out folders and schedule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385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820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Explain the differences of above and give handout</a:t>
            </a:r>
          </a:p>
          <a:p>
            <a:r>
              <a:rPr lang="en-AU" dirty="0"/>
              <a:t>Just have to use</a:t>
            </a:r>
            <a:r>
              <a:rPr lang="en-AU" baseline="0" dirty="0"/>
              <a:t> BTA for now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287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Explain the differences of above and give handout</a:t>
            </a:r>
          </a:p>
          <a:p>
            <a:r>
              <a:rPr lang="en-AU" dirty="0"/>
              <a:t>Just have to use</a:t>
            </a:r>
            <a:r>
              <a:rPr lang="en-AU" baseline="0" dirty="0"/>
              <a:t> BTA for now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074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Explain the differences of above and give handout</a:t>
            </a:r>
          </a:p>
          <a:p>
            <a:r>
              <a:rPr lang="en-AU" dirty="0"/>
              <a:t>Just have to use</a:t>
            </a:r>
            <a:r>
              <a:rPr lang="en-AU" baseline="0" dirty="0"/>
              <a:t> BTA for now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96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Demonstrate</a:t>
            </a:r>
            <a:r>
              <a:rPr lang="en-AU" baseline="0" dirty="0"/>
              <a:t> and practise Shoulder assisted. Show video if you like.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566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01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98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25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5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26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7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0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79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28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3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58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7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.jpeg"/><Relationship Id="rId3" Type="http://schemas.openxmlformats.org/officeDocument/2006/relationships/image" Target="../media/image10.png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25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4.jpeg"/><Relationship Id="rId12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0.jpeg"/><Relationship Id="rId5" Type="http://schemas.openxmlformats.org/officeDocument/2006/relationships/image" Target="../media/image35.png"/><Relationship Id="rId10" Type="http://schemas.openxmlformats.org/officeDocument/2006/relationships/image" Target="../media/image39.jpeg"/><Relationship Id="rId4" Type="http://schemas.openxmlformats.org/officeDocument/2006/relationships/image" Target="../media/image34.png"/><Relationship Id="rId9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42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e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72.png"/><Relationship Id="rId3" Type="http://schemas.openxmlformats.org/officeDocument/2006/relationships/image" Target="../media/image4.jpeg"/><Relationship Id="rId7" Type="http://schemas.openxmlformats.org/officeDocument/2006/relationships/image" Target="../media/image55.png"/><Relationship Id="rId12" Type="http://schemas.openxmlformats.org/officeDocument/2006/relationships/image" Target="../media/image7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jpeg"/><Relationship Id="rId11" Type="http://schemas.openxmlformats.org/officeDocument/2006/relationships/image" Target="../media/image70.png"/><Relationship Id="rId5" Type="http://schemas.openxmlformats.org/officeDocument/2006/relationships/image" Target="../media/image67.png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openxmlformats.org/officeDocument/2006/relationships/image" Target="../media/image50.jpeg"/><Relationship Id="rId14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microsoft.com/office/2007/relationships/hdphoto" Target="../media/hdphoto9.wdp"/><Relationship Id="rId5" Type="http://schemas.openxmlformats.org/officeDocument/2006/relationships/image" Target="../media/image74.pn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png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bowentraining.com.au/" TargetMode="External"/><Relationship Id="rId4" Type="http://schemas.openxmlformats.org/officeDocument/2006/relationships/hyperlink" Target="mailto:assessments@bowentraining.com.au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bowtech@h140.aone.net.au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9.jpeg"/><Relationship Id="rId4" Type="http://schemas.openxmlformats.org/officeDocument/2006/relationships/hyperlink" Target="http://www.bowtech.com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@bowen.org.a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hyperlink" Target="http://www.bowen.org.au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2.png"/><Relationship Id="rId7" Type="http://schemas.openxmlformats.org/officeDocument/2006/relationships/image" Target="../media/image4.jpeg"/><Relationship Id="rId12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83.jpeg"/><Relationship Id="rId5" Type="http://schemas.openxmlformats.org/officeDocument/2006/relationships/image" Target="../media/image35.png"/><Relationship Id="rId10" Type="http://schemas.openxmlformats.org/officeDocument/2006/relationships/image" Target="../media/image39.jpeg"/><Relationship Id="rId4" Type="http://schemas.openxmlformats.org/officeDocument/2006/relationships/image" Target="../media/image34.png"/><Relationship Id="rId9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.jpeg"/><Relationship Id="rId7" Type="http://schemas.openxmlformats.org/officeDocument/2006/relationships/image" Target="../media/image9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7.png"/><Relationship Id="rId3" Type="http://schemas.openxmlformats.org/officeDocument/2006/relationships/image" Target="../media/image3.jpe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0.wdp"/><Relationship Id="rId11" Type="http://schemas.openxmlformats.org/officeDocument/2006/relationships/image" Target="../media/image104.png"/><Relationship Id="rId5" Type="http://schemas.openxmlformats.org/officeDocument/2006/relationships/image" Target="../media/image99.png"/><Relationship Id="rId15" Type="http://schemas.microsoft.com/office/2007/relationships/hdphoto" Target="../media/hdphoto11.wdp"/><Relationship Id="rId10" Type="http://schemas.openxmlformats.org/officeDocument/2006/relationships/image" Target="../media/image103.png"/><Relationship Id="rId4" Type="http://schemas.openxmlformats.org/officeDocument/2006/relationships/image" Target="../media/image4.jpeg"/><Relationship Id="rId9" Type="http://schemas.openxmlformats.org/officeDocument/2006/relationships/image" Target="../media/image102.png"/><Relationship Id="rId14" Type="http://schemas.openxmlformats.org/officeDocument/2006/relationships/image" Target="../media/image10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12.wdp"/><Relationship Id="rId4" Type="http://schemas.openxmlformats.org/officeDocument/2006/relationships/image" Target="../media/image10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72.png"/><Relationship Id="rId3" Type="http://schemas.openxmlformats.org/officeDocument/2006/relationships/image" Target="../media/image4.jpeg"/><Relationship Id="rId7" Type="http://schemas.openxmlformats.org/officeDocument/2006/relationships/image" Target="../media/image55.png"/><Relationship Id="rId12" Type="http://schemas.openxmlformats.org/officeDocument/2006/relationships/image" Target="../media/image7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jpeg"/><Relationship Id="rId11" Type="http://schemas.openxmlformats.org/officeDocument/2006/relationships/image" Target="../media/image70.png"/><Relationship Id="rId5" Type="http://schemas.openxmlformats.org/officeDocument/2006/relationships/image" Target="../media/image67.png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openxmlformats.org/officeDocument/2006/relationships/image" Target="../media/image50.jpeg"/><Relationship Id="rId1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8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116.jpeg"/><Relationship Id="rId3" Type="http://schemas.openxmlformats.org/officeDocument/2006/relationships/image" Target="../media/image109.png"/><Relationship Id="rId7" Type="http://schemas.openxmlformats.org/officeDocument/2006/relationships/image" Target="../media/image112.png"/><Relationship Id="rId12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1.png"/><Relationship Id="rId11" Type="http://schemas.openxmlformats.org/officeDocument/2006/relationships/image" Target="../media/image115.jpeg"/><Relationship Id="rId5" Type="http://schemas.openxmlformats.org/officeDocument/2006/relationships/image" Target="../media/image110.png"/><Relationship Id="rId10" Type="http://schemas.openxmlformats.org/officeDocument/2006/relationships/image" Target="../media/image47.png"/><Relationship Id="rId4" Type="http://schemas.microsoft.com/office/2007/relationships/hdphoto" Target="../media/hdphoto13.wdp"/><Relationship Id="rId9" Type="http://schemas.openxmlformats.org/officeDocument/2006/relationships/image" Target="../media/image114.jpeg"/><Relationship Id="rId14" Type="http://schemas.openxmlformats.org/officeDocument/2006/relationships/image" Target="../media/image11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2.png"/><Relationship Id="rId4" Type="http://schemas.openxmlformats.org/officeDocument/2006/relationships/image" Target="../media/image121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4.jpeg"/><Relationship Id="rId7" Type="http://schemas.openxmlformats.org/officeDocument/2006/relationships/image" Target="../media/image1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9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4.jpeg"/><Relationship Id="rId7" Type="http://schemas.openxmlformats.org/officeDocument/2006/relationships/image" Target="../media/image1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0.png"/><Relationship Id="rId11" Type="http://schemas.openxmlformats.org/officeDocument/2006/relationships/image" Target="../media/image134.png"/><Relationship Id="rId5" Type="http://schemas.openxmlformats.org/officeDocument/2006/relationships/image" Target="../media/image129.jpeg"/><Relationship Id="rId10" Type="http://schemas.openxmlformats.org/officeDocument/2006/relationships/image" Target="../media/image17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jpeg"/><Relationship Id="rId7" Type="http://schemas.openxmlformats.org/officeDocument/2006/relationships/image" Target="../media/image1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2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4.jpeg"/><Relationship Id="rId7" Type="http://schemas.openxmlformats.org/officeDocument/2006/relationships/image" Target="../media/image14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Relationship Id="rId9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50.png"/><Relationship Id="rId3" Type="http://schemas.openxmlformats.org/officeDocument/2006/relationships/image" Target="../media/image4.jpeg"/><Relationship Id="rId7" Type="http://schemas.openxmlformats.org/officeDocument/2006/relationships/image" Target="../media/image146.png"/><Relationship Id="rId12" Type="http://schemas.openxmlformats.org/officeDocument/2006/relationships/image" Target="../media/image14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5.png"/><Relationship Id="rId11" Type="http://schemas.openxmlformats.org/officeDocument/2006/relationships/image" Target="../media/image123.png"/><Relationship Id="rId5" Type="http://schemas.openxmlformats.org/officeDocument/2006/relationships/image" Target="../media/image144.png"/><Relationship Id="rId10" Type="http://schemas.openxmlformats.org/officeDocument/2006/relationships/image" Target="../media/image148.png"/><Relationship Id="rId4" Type="http://schemas.openxmlformats.org/officeDocument/2006/relationships/image" Target="../media/image143.png"/><Relationship Id="rId9" Type="http://schemas.openxmlformats.org/officeDocument/2006/relationships/image" Target="../media/image147.png"/><Relationship Id="rId14" Type="http://schemas.openxmlformats.org/officeDocument/2006/relationships/image" Target="../media/image1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3.png"/><Relationship Id="rId5" Type="http://schemas.microsoft.com/office/2007/relationships/hdphoto" Target="../media/hdphoto14.wdp"/><Relationship Id="rId4" Type="http://schemas.openxmlformats.org/officeDocument/2006/relationships/image" Target="../media/image1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5.png"/><Relationship Id="rId5" Type="http://schemas.microsoft.com/office/2007/relationships/hdphoto" Target="../media/hdphoto15.wdp"/><Relationship Id="rId4" Type="http://schemas.openxmlformats.org/officeDocument/2006/relationships/image" Target="../media/image1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800" dirty="0"/>
              <a:t> Module 3</a:t>
            </a:r>
          </a:p>
          <a:p>
            <a:pPr marL="0" indent="0" algn="ctr">
              <a:buNone/>
            </a:pPr>
            <a:r>
              <a:rPr lang="en-AU" sz="4800" dirty="0"/>
              <a:t> Welcome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en-AU" sz="500" dirty="0" err="1"/>
              <a:t>Modu</a:t>
            </a:r>
            <a:endParaRPr lang="en-AU" sz="2800" dirty="0"/>
          </a:p>
          <a:p>
            <a:pPr marL="457200" indent="-457200">
              <a:buFont typeface="+mj-lt"/>
              <a:buAutoNum type="arabicPeriod"/>
            </a:pPr>
            <a:r>
              <a:rPr lang="en-AU" sz="2400" dirty="0">
                <a:solidFill>
                  <a:srgbClr val="05670A"/>
                </a:solidFill>
              </a:rPr>
              <a:t>Pelvic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>
                <a:solidFill>
                  <a:srgbClr val="05670A"/>
                </a:solidFill>
              </a:rPr>
              <a:t>Elbow / Wrist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>
                <a:solidFill>
                  <a:srgbClr val="05670A"/>
                </a:solidFill>
              </a:rPr>
              <a:t>Sacral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>
                <a:solidFill>
                  <a:srgbClr val="05670A"/>
                </a:solidFill>
              </a:rPr>
              <a:t>Knee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>
                <a:solidFill>
                  <a:srgbClr val="05670A"/>
                </a:solidFill>
              </a:rPr>
              <a:t>Collect 2 case studies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>
                <a:solidFill>
                  <a:srgbClr val="05670A"/>
                </a:solidFill>
              </a:rPr>
              <a:t>Check log hours</a:t>
            </a:r>
          </a:p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671" y="719510"/>
            <a:ext cx="1952815" cy="18112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66813" y="2564904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600" dirty="0">
                <a:solidFill>
                  <a:srgbClr val="05670A"/>
                </a:solidFill>
              </a:rPr>
              <a:t>Certificate in Bowen Therapy - International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9207" y="3796280"/>
            <a:ext cx="2859138" cy="2289253"/>
          </a:xfrm>
          <a:prstGeom prst="roundRect">
            <a:avLst>
              <a:gd name="adj" fmla="val 8594"/>
            </a:avLst>
          </a:prstGeom>
          <a:solidFill>
            <a:srgbClr val="FF0000"/>
          </a:solidFill>
          <a:ln w="28575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78732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Module 3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431189" y="2702222"/>
            <a:ext cx="526702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Register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Payment &amp; receipts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Toilets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Breaks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Phones off or on silent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Exit and emergency meet point, fire extinguisher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5709" y="2377325"/>
            <a:ext cx="1196856" cy="144205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4248010"/>
            <a:ext cx="1242566" cy="142007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4334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Module 3 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523083" y="2240312"/>
            <a:ext cx="3888432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Welcome back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Any clarification from Module 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A&amp;P 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Hand in Case studies &amp; Log Hours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Fill in CEU card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29723" y="2902330"/>
            <a:ext cx="3212974" cy="2141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581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Module 3 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Program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899592" y="2204864"/>
            <a:ext cx="3626688" cy="366423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REVISION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Hamstring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Shoulder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Respiratory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Collect case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 log hours</a:t>
            </a:r>
          </a:p>
          <a:p>
            <a:endParaRPr lang="en-AU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2204865"/>
            <a:ext cx="3703320" cy="366423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NEW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Pelvic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Elbow / Wrist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Sacral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Knee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BAA student membership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Written assessment  1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5135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533400"/>
            <a:ext cx="6096000" cy="914400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2700" spc="300" dirty="0">
                <a:solidFill>
                  <a:schemeClr val="tx1"/>
                </a:solidFill>
              </a:rPr>
              <a:t>Work  Health &amp; Safety Checklist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1720" y="2060848"/>
            <a:ext cx="5345581" cy="3837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D2BDF5-6E01-4D6C-9054-CE32DFDA09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6699" y="2060848"/>
            <a:ext cx="5746616" cy="403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08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516148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>
                <a:solidFill>
                  <a:srgbClr val="05670A"/>
                </a:solidFill>
              </a:rPr>
              <a:t>Practice</a:t>
            </a:r>
            <a:br>
              <a:rPr lang="en-US" sz="3600" dirty="0"/>
            </a:br>
            <a:r>
              <a:rPr lang="en-US" sz="2800" dirty="0"/>
              <a:t>As if working with a client in a session</a:t>
            </a:r>
            <a:r>
              <a:rPr lang="en-US" sz="3200" dirty="0"/>
              <a:t>		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1115616" y="2492896"/>
            <a:ext cx="3024336" cy="1872208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BRM 1 Lower back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BRM 2 Upper back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BRM 3 Neck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Hamstring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788024" y="2492896"/>
            <a:ext cx="3885436" cy="1944216"/>
          </a:xfrm>
        </p:spPr>
        <p:txBody>
          <a:bodyPr>
            <a:normAutofit fontScale="92500"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Make your treatment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Explain to your client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Drape well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Assist to sit up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Explain any aftercare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/>
              <a:t>Explain Hamstring exercise </a:t>
            </a:r>
          </a:p>
        </p:txBody>
      </p:sp>
    </p:spTree>
    <p:extLst>
      <p:ext uri="{BB962C8B-B14F-4D97-AF65-F5344CB8AC3E}">
        <p14:creationId xmlns:p14="http://schemas.microsoft.com/office/powerpoint/2010/main" val="2928746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Re-demonstrate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Hamstring 	page 2.10</a:t>
            </a:r>
            <a:r>
              <a:rPr lang="en-US" sz="3200" dirty="0"/>
              <a:t>              </a:t>
            </a:r>
            <a:endParaRPr lang="en-US" sz="2667" spc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2454" y="3847147"/>
            <a:ext cx="2174817" cy="20830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3853" y="2250517"/>
            <a:ext cx="2170725" cy="14550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24037" y="1772816"/>
            <a:ext cx="1972299" cy="40724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99405" y="2761682"/>
            <a:ext cx="150909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70C0"/>
                </a:solidFill>
              </a:rPr>
              <a:t>Semimembranosus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4235"/>
          <a:stretch/>
        </p:blipFill>
        <p:spPr>
          <a:xfrm>
            <a:off x="6732240" y="1844823"/>
            <a:ext cx="911018" cy="25574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52151" y="3379774"/>
            <a:ext cx="179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70C0"/>
                </a:solidFill>
              </a:rPr>
              <a:t>Biceps </a:t>
            </a:r>
            <a:r>
              <a:rPr lang="en-AU" sz="1200" dirty="0" err="1">
                <a:solidFill>
                  <a:srgbClr val="0070C0"/>
                </a:solidFill>
              </a:rPr>
              <a:t>femoris</a:t>
            </a:r>
            <a:r>
              <a:rPr lang="en-AU" sz="1200" dirty="0">
                <a:solidFill>
                  <a:srgbClr val="0070C0"/>
                </a:solidFill>
              </a:rPr>
              <a:t> short head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60671" y="3158933"/>
            <a:ext cx="179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70C0"/>
                </a:solidFill>
              </a:rPr>
              <a:t>Biceps </a:t>
            </a:r>
            <a:r>
              <a:rPr lang="en-AU" sz="1200" dirty="0" err="1">
                <a:solidFill>
                  <a:srgbClr val="0070C0"/>
                </a:solidFill>
              </a:rPr>
              <a:t>femoris</a:t>
            </a:r>
            <a:r>
              <a:rPr lang="en-AU" sz="1200" dirty="0">
                <a:solidFill>
                  <a:srgbClr val="0070C0"/>
                </a:solidFill>
              </a:rPr>
              <a:t> long head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307849" y="3307127"/>
            <a:ext cx="23232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5" idx="1"/>
          </p:cNvCxnSpPr>
          <p:nvPr/>
        </p:nvCxnSpPr>
        <p:spPr>
          <a:xfrm>
            <a:off x="7352151" y="3518274"/>
            <a:ext cx="74132" cy="79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990745" y="2900181"/>
            <a:ext cx="6346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625387" y="2222133"/>
            <a:ext cx="131812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200" b="1" dirty="0">
                <a:solidFill>
                  <a:srgbClr val="0070C0"/>
                </a:solidFill>
              </a:rPr>
              <a:t>HAMSTRING MUSCLES</a:t>
            </a:r>
          </a:p>
        </p:txBody>
      </p:sp>
      <p:pic>
        <p:nvPicPr>
          <p:cNvPr id="23" name="Picture 22"/>
          <p:cNvPicPr/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04247" y="3747306"/>
            <a:ext cx="940077" cy="20579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688650" y="3847147"/>
            <a:ext cx="233297" cy="17106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7378491" y="4397040"/>
            <a:ext cx="316678" cy="584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199022" y="4335887"/>
            <a:ext cx="476723" cy="58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73172" y="4986291"/>
            <a:ext cx="5089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675745" y="4286407"/>
            <a:ext cx="13181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70C0"/>
                </a:solidFill>
              </a:rPr>
              <a:t>Gastrocnemius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44325" y="4840997"/>
            <a:ext cx="13181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70C0"/>
                </a:solidFill>
              </a:rPr>
              <a:t>Achilles tendon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84168" y="1846736"/>
            <a:ext cx="1081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rgbClr val="FF0000"/>
                </a:solidFill>
              </a:rPr>
              <a:t>Client prone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614" y="2291848"/>
            <a:ext cx="2759404" cy="204576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588" y="4490626"/>
            <a:ext cx="2726161" cy="99133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618515" y="1846735"/>
            <a:ext cx="113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rgbClr val="FF0000"/>
                </a:solidFill>
              </a:rPr>
              <a:t>Client supine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007" y="6525344"/>
            <a:ext cx="89469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Photographs from Ossie &amp; Elaine Rentsch,  Bowtech Instruction Manuals      Muscle Illustrations from Joseph Muscolino, The Muscle System Manual</a:t>
            </a:r>
          </a:p>
        </p:txBody>
      </p:sp>
      <p:pic>
        <p:nvPicPr>
          <p:cNvPr id="42" name="officeArt object" descr="BowenLogo"/>
          <p:cNvPicPr/>
          <p:nvPr/>
        </p:nvPicPr>
        <p:blipFill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4" name="Picture 43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59" y="5884623"/>
            <a:ext cx="2109332" cy="3597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521232" y="2924944"/>
            <a:ext cx="1299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rgbClr val="0070C0"/>
                </a:solidFill>
              </a:rPr>
              <a:t>Semitendinosus</a:t>
            </a:r>
          </a:p>
        </p:txBody>
      </p:sp>
      <p:cxnSp>
        <p:nvCxnSpPr>
          <p:cNvPr id="20" name="Straight Connector 19"/>
          <p:cNvCxnSpPr>
            <a:endCxn id="13" idx="1"/>
          </p:cNvCxnSpPr>
          <p:nvPr/>
        </p:nvCxnSpPr>
        <p:spPr>
          <a:xfrm flipV="1">
            <a:off x="7089184" y="3063444"/>
            <a:ext cx="432048" cy="5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91613" y="5537536"/>
            <a:ext cx="164872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400" b="1" dirty="0">
                <a:solidFill>
                  <a:srgbClr val="05670A"/>
                </a:solidFill>
              </a:rPr>
              <a:t>Repeat on other leg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75665" y="1321853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BRM 1, 2, 3 and Hamstring like a session with a client 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9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Revision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Hamstring Exercise</a:t>
            </a:r>
            <a:r>
              <a:rPr lang="en-US" sz="3200" dirty="0"/>
              <a:t>		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9712" y="2072155"/>
            <a:ext cx="5679200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307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2067244"/>
            <a:ext cx="2754652" cy="4038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6227" y="2348880"/>
            <a:ext cx="3977817" cy="3384376"/>
          </a:xfrm>
          <a:prstGeom prst="rect">
            <a:avLst/>
          </a:prstGeom>
        </p:spPr>
      </p:pic>
      <p:pic>
        <p:nvPicPr>
          <p:cNvPr id="9" name="officeArt object" descr="BowenLogo"/>
          <p:cNvPicPr/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971278" y="6478432"/>
            <a:ext cx="7740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Image resource, Muscles testing and function, Florence Kendall, </a:t>
            </a:r>
          </a:p>
        </p:txBody>
      </p:sp>
    </p:spTree>
    <p:extLst>
      <p:ext uri="{BB962C8B-B14F-4D97-AF65-F5344CB8AC3E}">
        <p14:creationId xmlns:p14="http://schemas.microsoft.com/office/powerpoint/2010/main" val="3354730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3.2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2057400"/>
            <a:ext cx="3006830" cy="1752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4038600"/>
            <a:ext cx="3048000" cy="13222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057400"/>
            <a:ext cx="2458056" cy="3886200"/>
          </a:xfrm>
          <a:prstGeom prst="rect">
            <a:avLst/>
          </a:prstGeom>
        </p:spPr>
      </p:pic>
      <p:pic>
        <p:nvPicPr>
          <p:cNvPr id="8" name="officeArt object" descr="BowenLogo"/>
          <p:cNvPicPr/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</p:spTree>
    <p:extLst>
      <p:ext uri="{BB962C8B-B14F-4D97-AF65-F5344CB8AC3E}">
        <p14:creationId xmlns:p14="http://schemas.microsoft.com/office/powerpoint/2010/main" val="1395215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1600" y="2192185"/>
            <a:ext cx="2895600" cy="33046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97310" y="3685401"/>
            <a:ext cx="110947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Rectus femoris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62800" y="4191000"/>
            <a:ext cx="1373518" cy="64633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Vastus lateralis</a:t>
            </a:r>
          </a:p>
          <a:p>
            <a:r>
              <a:rPr lang="en-US" sz="1200" dirty="0">
                <a:solidFill>
                  <a:srgbClr val="0070C0"/>
                </a:solidFill>
              </a:rPr>
              <a:t>Vastus medialis</a:t>
            </a:r>
          </a:p>
          <a:p>
            <a:r>
              <a:rPr lang="en-US" sz="1200" dirty="0">
                <a:solidFill>
                  <a:srgbClr val="0070C0"/>
                </a:solidFill>
              </a:rPr>
              <a:t>Vastus intermedius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3.3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2209800"/>
            <a:ext cx="2862844" cy="3505200"/>
          </a:xfrm>
          <a:prstGeom prst="rect">
            <a:avLst/>
          </a:prstGeom>
        </p:spPr>
      </p:pic>
      <p:pic>
        <p:nvPicPr>
          <p:cNvPr id="11" name="officeArt object" descr="BowenLogo"/>
          <p:cNvPicPr/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237984" y="3318301"/>
            <a:ext cx="145507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</a:rPr>
              <a:t>Quadriceps muscles</a:t>
            </a:r>
            <a:endParaRPr 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754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04876" y="2438400"/>
            <a:ext cx="2744247" cy="30642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315200" y="3609201"/>
            <a:ext cx="12192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Adductor longus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38790" y="3837801"/>
            <a:ext cx="63838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Gracilis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3.3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2362200"/>
            <a:ext cx="2699232" cy="3505200"/>
          </a:xfrm>
          <a:prstGeom prst="rect">
            <a:avLst/>
          </a:prstGeom>
        </p:spPr>
      </p:pic>
      <p:pic>
        <p:nvPicPr>
          <p:cNvPr id="11" name="officeArt object" descr="BowenLogo"/>
          <p:cNvPicPr/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</p:spTree>
    <p:extLst>
      <p:ext uri="{BB962C8B-B14F-4D97-AF65-F5344CB8AC3E}">
        <p14:creationId xmlns:p14="http://schemas.microsoft.com/office/powerpoint/2010/main" val="2932506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53394" y="2210161"/>
            <a:ext cx="2514600" cy="32912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724400" y="3505200"/>
            <a:ext cx="762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Sartorius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3.3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2286000"/>
            <a:ext cx="2819400" cy="3413375"/>
          </a:xfrm>
          <a:prstGeom prst="rect">
            <a:avLst/>
          </a:prstGeom>
        </p:spPr>
      </p:pic>
      <p:pic>
        <p:nvPicPr>
          <p:cNvPr id="10" name="officeArt object" descr="BowenLogo"/>
          <p:cNvPicPr/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</p:spTree>
    <p:extLst>
      <p:ext uri="{BB962C8B-B14F-4D97-AF65-F5344CB8AC3E}">
        <p14:creationId xmlns:p14="http://schemas.microsoft.com/office/powerpoint/2010/main" val="1008311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05400" y="2297055"/>
            <a:ext cx="2667000" cy="29156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572000" y="3124200"/>
            <a:ext cx="125919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Inguinal ligament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3.4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2133600"/>
            <a:ext cx="2819400" cy="328670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5562600"/>
            <a:ext cx="2895600" cy="457638"/>
          </a:xfrm>
          <a:prstGeom prst="rect">
            <a:avLst/>
          </a:prstGeom>
        </p:spPr>
      </p:pic>
      <p:pic>
        <p:nvPicPr>
          <p:cNvPr id="10" name="officeArt object" descr="BowenLogo"/>
          <p:cNvPicPr/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</p:spTree>
    <p:extLst>
      <p:ext uri="{BB962C8B-B14F-4D97-AF65-F5344CB8AC3E}">
        <p14:creationId xmlns:p14="http://schemas.microsoft.com/office/powerpoint/2010/main" val="2417466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57912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Vastus Lateralis            	             Gracilis  &amp; 	                   Sartorius                      Inguinal ligament</a:t>
            </a:r>
          </a:p>
          <a:p>
            <a:r>
              <a:rPr lang="en-US" sz="1600" dirty="0">
                <a:solidFill>
                  <a:srgbClr val="0070C0"/>
                </a:solidFill>
              </a:rPr>
              <a:t>		        Adductor  Longus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Overview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3.3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13"/>
          <a:stretch/>
        </p:blipFill>
        <p:spPr>
          <a:xfrm>
            <a:off x="6444208" y="1879815"/>
            <a:ext cx="2083665" cy="162119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900808"/>
            <a:ext cx="1643303" cy="16002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1916832"/>
            <a:ext cx="1738489" cy="16002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44824"/>
            <a:ext cx="1447800" cy="1605169"/>
          </a:xfrm>
          <a:prstGeom prst="rect">
            <a:avLst/>
          </a:prstGeom>
        </p:spPr>
      </p:pic>
      <p:pic>
        <p:nvPicPr>
          <p:cNvPr id="15" name="officeArt object" descr="BowenLogo"/>
          <p:cNvPicPr/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22" name="Picture 21"/>
          <p:cNvPicPr/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71800" y="3787141"/>
            <a:ext cx="1363980" cy="2004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/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3789040"/>
            <a:ext cx="1228517" cy="1971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/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2040" y="3775318"/>
            <a:ext cx="1229995" cy="2042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27"/>
          <p:cNvPicPr/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10"/>
          <a:stretch/>
        </p:blipFill>
        <p:spPr bwMode="auto">
          <a:xfrm>
            <a:off x="6876256" y="3679462"/>
            <a:ext cx="1350762" cy="2142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7380861" y="3436574"/>
            <a:ext cx="2847975" cy="485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11976" y="1330421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Practice pelvic with assessment</a:t>
            </a:r>
            <a:endParaRPr lang="en-US" i="1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961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5900381"/>
            <a:ext cx="350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Start the exercise the day after appointment</a:t>
            </a:r>
          </a:p>
          <a:p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Exercise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3.4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057400"/>
            <a:ext cx="2708844" cy="3810000"/>
          </a:xfrm>
          <a:prstGeom prst="rect">
            <a:avLst/>
          </a:prstGeom>
        </p:spPr>
      </p:pic>
      <p:pic>
        <p:nvPicPr>
          <p:cNvPr id="8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4834" y="3717032"/>
            <a:ext cx="3884523" cy="196616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1232" y="2052152"/>
            <a:ext cx="3711061" cy="202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59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Re-demonstrate and practice</a:t>
            </a:r>
            <a:br>
              <a:rPr lang="en-US" sz="2800" spc="300" dirty="0"/>
            </a:br>
            <a:r>
              <a:rPr lang="en-US" sz="2800" spc="300" dirty="0">
                <a:solidFill>
                  <a:schemeClr val="tx1"/>
                </a:solidFill>
              </a:rPr>
              <a:t>Cramp 	page 2.14</a:t>
            </a:r>
            <a:r>
              <a:rPr lang="en-US" sz="3200" dirty="0"/>
              <a:t>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7618" y="1802411"/>
            <a:ext cx="2442040" cy="21835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1191" y="1880198"/>
            <a:ext cx="2340695" cy="2027856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44343" y="3916906"/>
            <a:ext cx="1880090" cy="1884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9548" y="3936323"/>
            <a:ext cx="1967490" cy="19437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740257" y="5880773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0070C0"/>
                </a:solidFill>
              </a:rPr>
              <a:t>Latissimus </a:t>
            </a:r>
            <a:r>
              <a:rPr lang="en-AU" sz="1400" dirty="0" err="1">
                <a:solidFill>
                  <a:srgbClr val="0070C0"/>
                </a:solidFill>
              </a:rPr>
              <a:t>dorsi</a:t>
            </a:r>
            <a:endParaRPr lang="en-AU" sz="14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26118" y="5894955"/>
            <a:ext cx="1670982" cy="307777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rgbClr val="0070C0"/>
                </a:solidFill>
              </a:rPr>
              <a:t>Erector spinae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7" y="6525344"/>
            <a:ext cx="89469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Photographs from Ossie &amp; Elaine Rentsch,  Bowtech Instruction Manuals      Muscle Illustrations from Joseph Muscolino, The Muscle System Manual</a:t>
            </a:r>
          </a:p>
        </p:txBody>
      </p:sp>
    </p:spTree>
    <p:extLst>
      <p:ext uri="{BB962C8B-B14F-4D97-AF65-F5344CB8AC3E}">
        <p14:creationId xmlns:p14="http://schemas.microsoft.com/office/powerpoint/2010/main" val="2011366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Scenario 1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76127" y="1875353"/>
            <a:ext cx="7715001" cy="389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13"/>
              </a:spcBef>
            </a:pPr>
            <a:r>
              <a:rPr lang="en-US" altLang="en-US" b="1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Client presents with:</a:t>
            </a:r>
            <a:r>
              <a:rPr lang="en-US" altLang="en-US" b="1" dirty="0">
                <a:latin typeface="Verdana" panose="020B0604030504040204" pitchFamily="34" charset="0"/>
                <a:sym typeface="Verdana" panose="020B0604030504040204" pitchFamily="34" charset="0"/>
              </a:rPr>
              <a:t> Anxiety with hand tremors</a:t>
            </a:r>
          </a:p>
          <a:p>
            <a:pPr>
              <a:spcBef>
                <a:spcPts val="713"/>
              </a:spcBef>
            </a:pPr>
            <a:endParaRPr lang="en-US" altLang="en-US" sz="900" dirty="0">
              <a:latin typeface="Verdana" panose="020B0604030504040204" pitchFamily="34" charset="0"/>
              <a:sym typeface="Verdana" panose="020B0604030504040204" pitchFamily="34" charset="0"/>
            </a:endParaRP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Questioning reveals: 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Presently on self managed plan with NDIS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Taking prescribed antidepressant medication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Head forward posture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Upper back hunched (thoracic kyphosis)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Overweight and has </a:t>
            </a:r>
            <a:r>
              <a:rPr lang="en-US" altLang="en-US" dirty="0" err="1">
                <a:latin typeface="Verdana" panose="020B0604030504040204" pitchFamily="34" charset="0"/>
                <a:sym typeface="Verdana" panose="020B0604030504040204" pitchFamily="34" charset="0"/>
              </a:rPr>
              <a:t>oedema</a:t>
            </a:r>
            <a:endParaRPr lang="en-US" altLang="en-US" sz="800" dirty="0">
              <a:latin typeface="Verdana" panose="020B0604030504040204" pitchFamily="34" charset="0"/>
              <a:sym typeface="Verdana" panose="020B0604030504040204" pitchFamily="34" charset="0"/>
            </a:endParaRPr>
          </a:p>
          <a:p>
            <a:pPr>
              <a:spcBef>
                <a:spcPts val="713"/>
              </a:spcBef>
              <a:buClr>
                <a:srgbClr val="FFB91D"/>
              </a:buClr>
              <a:buSzPct val="80000"/>
            </a:pPr>
            <a:r>
              <a:rPr lang="en-US" altLang="en-US" dirty="0">
                <a:solidFill>
                  <a:srgbClr val="FF0000"/>
                </a:solidFill>
                <a:latin typeface="Verdana" pitchFamily="34" charset="0"/>
                <a:sym typeface="Verdana" pitchFamily="34" charset="0"/>
              </a:rPr>
              <a:t>What procedures could you use?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BRM 1, 2, 3, pelvic, kidney, elbow/wrist, head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Today we will do: </a:t>
            </a:r>
            <a:r>
              <a:rPr lang="en-US" altLang="en-US" b="1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Kidney</a:t>
            </a:r>
          </a:p>
        </p:txBody>
      </p:sp>
    </p:spTree>
    <p:extLst>
      <p:ext uri="{BB962C8B-B14F-4D97-AF65-F5344CB8AC3E}">
        <p14:creationId xmlns:p14="http://schemas.microsoft.com/office/powerpoint/2010/main" val="140323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Kidney 	               page 1.17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2007" y="6481545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Photographs from Ossie &amp; Elaine Rentsch,  Bowtech Instruction Manuals      Muscle Illustrations from Joseph Muscolino, The Muscle System Manual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3031888" y="2848548"/>
            <a:ext cx="3224237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0A03D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2275665" y="1321853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Kidney with assessment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180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LUNCH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9752" y="2511791"/>
            <a:ext cx="4504368" cy="2873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8897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2800" spc="300" dirty="0"/>
              <a:t>Study Questions</a:t>
            </a:r>
            <a:br>
              <a:rPr lang="en-US" sz="2800" spc="300" dirty="0"/>
            </a:br>
            <a:r>
              <a:rPr lang="en-US" sz="2800" spc="300" dirty="0"/>
              <a:t>Module 2  </a:t>
            </a:r>
            <a:r>
              <a:rPr lang="en-US" sz="2800" spc="300" dirty="0">
                <a:solidFill>
                  <a:schemeClr val="tx1"/>
                </a:solidFill>
              </a:rPr>
              <a:t>	               page 2.15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2007" y="6481545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Photographs from Ossie &amp; Elaine Rentsch,  Bowtech Instruction Manuals      Muscle Illustrations from Joseph Muscolino, The Muscle System Manual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59" y="1881031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>
                <a:solidFill>
                  <a:srgbClr val="FF00FF"/>
                </a:solidFill>
              </a:rPr>
              <a:t>How would you explain </a:t>
            </a:r>
            <a:r>
              <a:rPr lang="en-AU" sz="1500" dirty="0" err="1">
                <a:solidFill>
                  <a:srgbClr val="FF00FF"/>
                </a:solidFill>
              </a:rPr>
              <a:t>Bowenwork</a:t>
            </a:r>
            <a:r>
              <a:rPr lang="en-AU" sz="1500" dirty="0">
                <a:solidFill>
                  <a:srgbClr val="FF00FF"/>
                </a:solidFill>
              </a:rPr>
              <a:t> to a new client?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>
                <a:solidFill>
                  <a:srgbClr val="0070C0"/>
                </a:solidFill>
              </a:rPr>
              <a:t>If a client is receiving </a:t>
            </a:r>
            <a:r>
              <a:rPr lang="en-AU" sz="1500" dirty="0" err="1">
                <a:solidFill>
                  <a:srgbClr val="0070C0"/>
                </a:solidFill>
              </a:rPr>
              <a:t>Bowenwork</a:t>
            </a:r>
            <a:r>
              <a:rPr lang="en-AU" sz="1500" dirty="0">
                <a:solidFill>
                  <a:srgbClr val="0070C0"/>
                </a:solidFill>
              </a:rPr>
              <a:t>, what advice would you give them about using other therapies?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>
                <a:solidFill>
                  <a:srgbClr val="05670A"/>
                </a:solidFill>
              </a:rPr>
              <a:t>How would you sequence, in one session, BRM1, 2, 3 and the Hamstring and the Respiratory procedures?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/>
              <a:t>For what complaints would you choose the Respiratory Procedure?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>
                <a:solidFill>
                  <a:srgbClr val="C00000"/>
                </a:solidFill>
              </a:rPr>
              <a:t>What are the main muscles addresses in the BRM2: Upper Back Procedure?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>
                <a:solidFill>
                  <a:srgbClr val="7030A0"/>
                </a:solidFill>
              </a:rPr>
              <a:t>In what situation would you use the Shoulder Procedure?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/>
              <a:t>If a client has a severely frozen shoulder, you may have to consider long term treatment. What time frame would you use to schedule sessions for this client?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>
                <a:solidFill>
                  <a:srgbClr val="FF00FF"/>
                </a:solidFill>
              </a:rPr>
              <a:t>In what circumstances would you consider using an assistant to perform the Shoulder Procedure?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>
                <a:solidFill>
                  <a:srgbClr val="002060"/>
                </a:solidFill>
              </a:rPr>
              <a:t>The BRMs 1, 2, and 3 are considered the foundation of a </a:t>
            </a:r>
            <a:r>
              <a:rPr lang="en-AU" sz="1500" dirty="0" err="1">
                <a:solidFill>
                  <a:srgbClr val="002060"/>
                </a:solidFill>
              </a:rPr>
              <a:t>Bowenwork</a:t>
            </a:r>
            <a:r>
              <a:rPr lang="en-AU" sz="1500" dirty="0">
                <a:solidFill>
                  <a:srgbClr val="002060"/>
                </a:solidFill>
              </a:rPr>
              <a:t> session. Why?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AU" sz="1500" dirty="0"/>
              <a:t>Describe 3 ways of assessing for the Kidney procedure, and which side you would start on first.</a:t>
            </a:r>
          </a:p>
          <a:p>
            <a:pPr marL="342900" indent="-342900">
              <a:buAutoNum type="arabicPeriod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8892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Elbow / Wrist</a:t>
            </a:r>
            <a:r>
              <a:rPr lang="en-US" sz="3200" dirty="0"/>
              <a:t> 		                </a:t>
            </a:r>
            <a:r>
              <a:rPr lang="en-US" sz="2667" spc="0" dirty="0"/>
              <a:t>Page 3.5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 descr="C:\Users\User\Desktop\elbow 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2998149"/>
            <a:ext cx="2285925" cy="1960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11144" y="2330748"/>
            <a:ext cx="3930912" cy="3176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97795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Elbow / Wrist</a:t>
            </a:r>
            <a:r>
              <a:rPr lang="en-US" sz="3200" dirty="0"/>
              <a:t> 		                </a:t>
            </a:r>
            <a:r>
              <a:rPr lang="en-US" sz="2667" spc="0" dirty="0"/>
              <a:t>Page 3.5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156176" y="2804092"/>
            <a:ext cx="2232248" cy="22213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986463" y="4304129"/>
            <a:ext cx="1032521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Middle </a:t>
            </a:r>
            <a:r>
              <a:rPr lang="en-US" sz="1200" dirty="0" err="1">
                <a:solidFill>
                  <a:srgbClr val="0070C0"/>
                </a:solidFill>
              </a:rPr>
              <a:t>fibres</a:t>
            </a:r>
            <a:r>
              <a:rPr lang="en-US" sz="1200" dirty="0">
                <a:solidFill>
                  <a:srgbClr val="0070C0"/>
                </a:solidFill>
              </a:rPr>
              <a:t> of Deltoid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7834" y="2331470"/>
            <a:ext cx="2927830" cy="1745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47864" y="2348899"/>
            <a:ext cx="2928921" cy="31316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1730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Elbow / Wrist</a:t>
            </a:r>
            <a:r>
              <a:rPr lang="en-US" sz="3200" dirty="0"/>
              <a:t> 		                </a:t>
            </a:r>
            <a:r>
              <a:rPr lang="en-US" sz="2667" spc="0" dirty="0"/>
              <a:t>Page 3.5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 flipH="1">
            <a:off x="5656728" y="2179843"/>
            <a:ext cx="1388564" cy="28379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16215" y="2904532"/>
            <a:ext cx="86409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Extensor digitorum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9200" y="2420888"/>
            <a:ext cx="3630211" cy="33541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60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Elbow / Wrist</a:t>
            </a:r>
            <a:r>
              <a:rPr lang="en-US" sz="3200" dirty="0"/>
              <a:t> 		                </a:t>
            </a:r>
            <a:r>
              <a:rPr lang="en-US" sz="2667" spc="0" dirty="0"/>
              <a:t>Page 3.6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004047" y="2564904"/>
            <a:ext cx="325733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7503" y="2400856"/>
            <a:ext cx="3496505" cy="3188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97651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Elbow / Wrist</a:t>
            </a:r>
            <a:r>
              <a:rPr lang="en-US" sz="3200" dirty="0"/>
              <a:t> 		                </a:t>
            </a:r>
            <a:r>
              <a:rPr lang="en-US" sz="2667" spc="0" dirty="0"/>
              <a:t>Page 3.6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55976" y="2276872"/>
            <a:ext cx="1944216" cy="29602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Oval 3"/>
          <p:cNvSpPr/>
          <p:nvPr/>
        </p:nvSpPr>
        <p:spPr>
          <a:xfrm>
            <a:off x="5580112" y="4689140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Oval 8"/>
          <p:cNvSpPr/>
          <p:nvPr/>
        </p:nvSpPr>
        <p:spPr>
          <a:xfrm>
            <a:off x="5184068" y="4616926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0" name="Oval 9"/>
          <p:cNvSpPr/>
          <p:nvPr/>
        </p:nvSpPr>
        <p:spPr>
          <a:xfrm>
            <a:off x="5287156" y="4617132"/>
            <a:ext cx="72008" cy="72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2" name="Picture 11" descr="C:\Users\User\Desktop\elbow_anatomy08b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0805" y="1988840"/>
            <a:ext cx="2120312" cy="203854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val 13"/>
          <p:cNvSpPr/>
          <p:nvPr/>
        </p:nvSpPr>
        <p:spPr>
          <a:xfrm>
            <a:off x="8092179" y="2636912"/>
            <a:ext cx="253963" cy="216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5" name="Oval 14"/>
          <p:cNvSpPr/>
          <p:nvPr/>
        </p:nvSpPr>
        <p:spPr>
          <a:xfrm>
            <a:off x="7563512" y="2564651"/>
            <a:ext cx="253963" cy="216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6" name="Picture 15" descr="C:\Users\User\Desktop\elbow 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4666" y="4299565"/>
            <a:ext cx="1977692" cy="169621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Oval 16"/>
          <p:cNvSpPr/>
          <p:nvPr/>
        </p:nvSpPr>
        <p:spPr>
          <a:xfrm>
            <a:off x="7380312" y="5300955"/>
            <a:ext cx="253963" cy="2162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8" name="Picture 17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5059" y="1856167"/>
            <a:ext cx="2977531" cy="41933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0094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Elbow / Wrist</a:t>
            </a:r>
            <a:r>
              <a:rPr lang="en-US" sz="3200" dirty="0"/>
              <a:t> 		                </a:t>
            </a:r>
            <a:r>
              <a:rPr lang="en-US" sz="2667" spc="0" dirty="0"/>
              <a:t>Page 3.6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1" name="Picture 10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 flipH="1">
            <a:off x="4796049" y="1908808"/>
            <a:ext cx="1722120" cy="2026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796135" y="3501008"/>
            <a:ext cx="86409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Extensor tendons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099368" y="2943221"/>
            <a:ext cx="118865" cy="5654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82677" y="1947643"/>
            <a:ext cx="3207011" cy="28453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03637" y="4763242"/>
            <a:ext cx="3348364" cy="10420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34000" y="4561873"/>
            <a:ext cx="3005964" cy="1223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29769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Overview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Elbow / Wrist</a:t>
            </a:r>
            <a:r>
              <a:rPr lang="en-US" sz="3200" dirty="0"/>
              <a:t> 		                </a:t>
            </a:r>
            <a:r>
              <a:rPr lang="en-US" sz="2667" spc="0" dirty="0"/>
              <a:t>Page 3.5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2915816" y="1818812"/>
            <a:ext cx="991926" cy="1265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 flipH="1">
            <a:off x="7611382" y="4711374"/>
            <a:ext cx="1228344" cy="14452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C:\Users\User\Desktop\elbow_anatomy08b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2406" y="1909556"/>
            <a:ext cx="1410961" cy="135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 flipH="1">
            <a:off x="3164701" y="2956946"/>
            <a:ext cx="993082" cy="2029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664866" y="4819821"/>
            <a:ext cx="2160240" cy="1384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C:\Users\User\Desktop\elbow 1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5333" y="3319753"/>
            <a:ext cx="1520444" cy="13040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851920" y="3356992"/>
            <a:ext cx="5606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/>
          <p:cNvPicPr/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792" y="2001666"/>
            <a:ext cx="2476500" cy="11521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7863" y="3495025"/>
            <a:ext cx="2329312" cy="11550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/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3909" y="4997831"/>
            <a:ext cx="2252505" cy="11597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/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1157" y="2095013"/>
            <a:ext cx="2243490" cy="2224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/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6263" y="4975818"/>
            <a:ext cx="2286143" cy="1197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53220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Case Studies and log hours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32" y="2363596"/>
            <a:ext cx="2411997" cy="3240360"/>
          </a:xfrm>
          <a:prstGeom prst="rect">
            <a:avLst/>
          </a:prstGeom>
          <a:ln w="9525">
            <a:solidFill>
              <a:srgbClr val="05670A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691680" y="2564904"/>
            <a:ext cx="200221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05670A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Discuss</a:t>
            </a:r>
          </a:p>
          <a:p>
            <a:pPr marL="285750" indent="-285750">
              <a:spcAft>
                <a:spcPts val="1200"/>
              </a:spcAft>
              <a:buClr>
                <a:srgbClr val="05670A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Clarification</a:t>
            </a:r>
          </a:p>
          <a:p>
            <a:pPr marL="285750" indent="-285750">
              <a:buClr>
                <a:srgbClr val="05670A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Hand in</a:t>
            </a:r>
          </a:p>
          <a:p>
            <a:pPr>
              <a:spcAft>
                <a:spcPts val="1200"/>
              </a:spcAft>
              <a:buClr>
                <a:srgbClr val="05670A"/>
              </a:buClr>
            </a:pPr>
            <a:r>
              <a:rPr lang="en-AU" sz="2400" dirty="0"/>
              <a:t>    Case studies</a:t>
            </a:r>
          </a:p>
          <a:p>
            <a:pPr marL="285750" indent="-285750">
              <a:buClr>
                <a:srgbClr val="05670A"/>
              </a:buClr>
              <a:buFont typeface="Arial" panose="020B0604020202020204" pitchFamily="34" charset="0"/>
              <a:buChar char="•"/>
            </a:pPr>
            <a:r>
              <a:rPr lang="en-AU" sz="2400" dirty="0"/>
              <a:t>Log hours</a:t>
            </a:r>
          </a:p>
        </p:txBody>
      </p:sp>
    </p:spTree>
    <p:extLst>
      <p:ext uri="{BB962C8B-B14F-4D97-AF65-F5344CB8AC3E}">
        <p14:creationId xmlns:p14="http://schemas.microsoft.com/office/powerpoint/2010/main" val="3824638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0"/>
            <a:ext cx="6096000" cy="1243607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</a:t>
            </a:r>
            <a:br>
              <a:rPr lang="en-US" sz="3200" dirty="0"/>
            </a:br>
            <a:r>
              <a:rPr lang="en-US" sz="2800" spc="300" dirty="0">
                <a:solidFill>
                  <a:srgbClr val="FF0000"/>
                </a:solidFill>
              </a:rPr>
              <a:t>Head</a:t>
            </a:r>
            <a:r>
              <a:rPr lang="en-US" sz="2800" spc="300" dirty="0">
                <a:solidFill>
                  <a:schemeClr val="tx1"/>
                </a:solidFill>
              </a:rPr>
              <a:t> </a:t>
            </a:r>
            <a:r>
              <a:rPr lang="en-US" sz="2800" spc="300" dirty="0">
                <a:solidFill>
                  <a:srgbClr val="FF0000"/>
                </a:solidFill>
              </a:rPr>
              <a:t>Procedure</a:t>
            </a:r>
            <a:r>
              <a:rPr lang="en-US" sz="2800" spc="300" dirty="0">
                <a:solidFill>
                  <a:schemeClr val="tx1"/>
                </a:solidFill>
              </a:rPr>
              <a:t>          page 1.18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1800" y="2636912"/>
            <a:ext cx="3390702" cy="288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09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END OF DAY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2420888"/>
            <a:ext cx="4204196" cy="2803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0113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/>
              <a:t>Module 3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 back Day 2</a:t>
            </a:r>
            <a:r>
              <a:rPr lang="en-US" sz="3200" dirty="0"/>
              <a:t> 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827584" y="2184680"/>
            <a:ext cx="4176464" cy="340156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How is everyone feeling?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How did you sleep?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Anything you noticed changing?</a:t>
            </a:r>
          </a:p>
          <a:p>
            <a:pPr lvl="1">
              <a:lnSpc>
                <a:spcPct val="200000"/>
              </a:lnSpc>
              <a:buSzPct val="101000"/>
              <a:buFont typeface="Calibri" panose="020F0502020204030204" pitchFamily="34" charset="0"/>
              <a:buChar char="•"/>
            </a:pPr>
            <a:r>
              <a:rPr lang="en-US" dirty="0"/>
              <a:t>Drink lots of water today.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Any questions?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054" y="3123432"/>
            <a:ext cx="3200355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89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502908"/>
            <a:ext cx="1080120" cy="100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874881"/>
              </p:ext>
            </p:extLst>
          </p:nvPr>
        </p:nvGraphicFramePr>
        <p:xfrm>
          <a:off x="971601" y="1916832"/>
          <a:ext cx="7416824" cy="432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8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8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48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>
                          <a:effectLst/>
                        </a:rPr>
                        <a:t>BTA </a:t>
                      </a:r>
                      <a:r>
                        <a:rPr lang="en-AU" sz="1400" dirty="0">
                          <a:effectLst/>
                        </a:rPr>
                        <a:t>- Bowen Training Australia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Is a Training Organisation delivering the Certificate in Bowen Therapy – International.  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6" marR="435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16" marR="4351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5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Contact BTA for information on: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Contact details: </a:t>
                      </a:r>
                    </a:p>
                    <a:p>
                      <a:pPr marL="457200" indent="-435610">
                        <a:spcAft>
                          <a:spcPts val="0"/>
                        </a:spcAft>
                      </a:pPr>
                      <a:endParaRPr lang="en-AU" sz="500" dirty="0">
                        <a:effectLst/>
                      </a:endParaRPr>
                    </a:p>
                    <a:p>
                      <a:pPr marL="457200" indent="-435610"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Phone:   07 3284 3349 or 1300 833 252</a:t>
                      </a:r>
                    </a:p>
                    <a:p>
                      <a:pPr marL="457200" indent="-435610">
                        <a:spcAft>
                          <a:spcPts val="0"/>
                        </a:spcAft>
                      </a:pPr>
                      <a:endParaRPr lang="en-AU" sz="600" dirty="0">
                        <a:effectLst/>
                      </a:endParaRPr>
                    </a:p>
                    <a:p>
                      <a:pPr marL="457200" indent="-435610"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Email: </a:t>
                      </a:r>
                      <a:r>
                        <a:rPr lang="en-AU" sz="1400" u="sng" dirty="0">
                          <a:solidFill>
                            <a:srgbClr val="0070C0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assessments@bowentraining.com.au</a:t>
                      </a:r>
                      <a:r>
                        <a:rPr lang="en-AU" sz="1400" u="sng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</a:p>
                    <a:p>
                      <a:pPr marL="457200" indent="-435610">
                        <a:spcAft>
                          <a:spcPts val="0"/>
                        </a:spcAft>
                      </a:pPr>
                      <a:endParaRPr lang="en-AU" sz="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Website: </a:t>
                      </a:r>
                      <a:r>
                        <a:rPr lang="en-AU" sz="1400" u="sng" dirty="0">
                          <a:solidFill>
                            <a:srgbClr val="0070C0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www.bowentraining.com.au</a:t>
                      </a:r>
                      <a:endParaRPr lang="en-AU" sz="140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43516" marR="435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Course information, dates, classes and venues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Enrolment in courses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Recognition of Prior Learning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Online units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See website for details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CEU classes- Revision - Practitioner days</a:t>
                      </a:r>
                    </a:p>
                  </a:txBody>
                  <a:tcPr marL="43516" marR="43516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555776" y="646897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spc="300" dirty="0"/>
              <a:t>BTA</a:t>
            </a:r>
            <a:br>
              <a:rPr lang="en-US" sz="3200" b="1" spc="300" dirty="0"/>
            </a:br>
            <a:r>
              <a:rPr lang="en-US" b="1" spc="300" dirty="0"/>
              <a:t>Bowen Training Australia</a:t>
            </a:r>
            <a:endParaRPr lang="en-AU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2060848"/>
            <a:ext cx="1224136" cy="113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3839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056561"/>
              </p:ext>
            </p:extLst>
          </p:nvPr>
        </p:nvGraphicFramePr>
        <p:xfrm>
          <a:off x="1259632" y="2060848"/>
          <a:ext cx="6912768" cy="4053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0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1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55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BTAA - </a:t>
                      </a:r>
                      <a:r>
                        <a:rPr lang="en-AU" sz="1400" dirty="0" err="1">
                          <a:effectLst/>
                        </a:rPr>
                        <a:t>Bowtech</a:t>
                      </a:r>
                      <a:r>
                        <a:rPr lang="en-AU" sz="1400" dirty="0">
                          <a:effectLst/>
                        </a:rPr>
                        <a:t> The Bowen Therapy Academy of Australia  Established by Oswald and Elaine </a:t>
                      </a:r>
                      <a:r>
                        <a:rPr lang="en-AU" sz="1400" dirty="0" err="1">
                          <a:effectLst/>
                        </a:rPr>
                        <a:t>Rentsch</a:t>
                      </a:r>
                      <a:r>
                        <a:rPr lang="en-AU" sz="1400" dirty="0">
                          <a:effectLst/>
                        </a:rPr>
                        <a:t> who are the owners of the copyright material of </a:t>
                      </a:r>
                      <a:r>
                        <a:rPr lang="en-AU" sz="1400" dirty="0" err="1">
                          <a:effectLst/>
                        </a:rPr>
                        <a:t>Bowtech</a:t>
                      </a:r>
                      <a:r>
                        <a:rPr lang="en-AU" sz="1400" dirty="0">
                          <a:effectLst/>
                        </a:rPr>
                        <a:t> the Original Bowen Technique.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184" marR="3518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184" marR="3518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58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Contact BTAA for information on: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Contact details: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PO Box 733, Hamilton  Vic  3300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Phone: 03 5572 3000           Fax 03 5572 3144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Email: </a:t>
                      </a:r>
                      <a:r>
                        <a:rPr lang="en-AU" sz="1400" u="sng" dirty="0">
                          <a:solidFill>
                            <a:srgbClr val="0070C0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bowtech@h140.aone.net.au</a:t>
                      </a:r>
                      <a:endParaRPr lang="en-AU" sz="14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Website: </a:t>
                      </a:r>
                      <a:r>
                        <a:rPr lang="en-AU" sz="1400" u="sng" dirty="0">
                          <a:solidFill>
                            <a:srgbClr val="0070C0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www.bowtech.com</a:t>
                      </a:r>
                      <a:endParaRPr lang="en-AU" sz="14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184" marR="3518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Membership of BTAA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Bowen Hands quarterly magazine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SP1 review classes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SP2 Master class enrolment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 err="1">
                          <a:solidFill>
                            <a:srgbClr val="05670A"/>
                          </a:solidFill>
                          <a:effectLst/>
                        </a:rPr>
                        <a:t>Bowtech</a:t>
                      </a: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 merchandise incl. brochures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Practitioner listing on website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International business and class listing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See website for details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 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184" marR="35184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483768" y="605941"/>
            <a:ext cx="54006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pc="300" dirty="0">
                <a:solidFill>
                  <a:srgbClr val="05670A"/>
                </a:solidFill>
              </a:rPr>
              <a:t>BTAA</a:t>
            </a:r>
            <a:br>
              <a:rPr lang="en-US" sz="3200" spc="300" dirty="0">
                <a:solidFill>
                  <a:srgbClr val="05670A"/>
                </a:solidFill>
              </a:rPr>
            </a:br>
            <a:r>
              <a:rPr lang="en-US" spc="300" dirty="0">
                <a:solidFill>
                  <a:srgbClr val="05670A"/>
                </a:solidFill>
              </a:rPr>
              <a:t>Bowen Therapy Academy of Australia</a:t>
            </a:r>
            <a:br>
              <a:rPr lang="en-US" spc="300" dirty="0"/>
            </a:br>
            <a:endParaRPr lang="en-AU" dirty="0"/>
          </a:p>
        </p:txBody>
      </p:sp>
      <p:pic>
        <p:nvPicPr>
          <p:cNvPr id="11" name="Picture 0" descr="bowenlogocirc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936104" cy="95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0" descr="bowenlogocirc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2175704"/>
            <a:ext cx="1080120" cy="109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2554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690556"/>
              </p:ext>
            </p:extLst>
          </p:nvPr>
        </p:nvGraphicFramePr>
        <p:xfrm>
          <a:off x="839331" y="2071445"/>
          <a:ext cx="7579517" cy="3301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71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68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BAA - The Bowen Association of Australia: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Is a not-for-profit Association made up of, and run by, Australian Bowtech-trained Bowen practitioners.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 </a:t>
                      </a:r>
                      <a:endParaRPr lang="en-AU" sz="1400" dirty="0">
                        <a:solidFill>
                          <a:srgbClr val="05670A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9" marR="4408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 </a:t>
                      </a:r>
                      <a:endParaRPr lang="en-AU" sz="1400" dirty="0">
                        <a:solidFill>
                          <a:srgbClr val="05670A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9" marR="4408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49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Contact BAA for information on: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 dirty="0">
                        <a:solidFill>
                          <a:srgbClr val="05670A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Contact details: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/>
                        <a:t>PO Box 319 Mortdale NSW 2223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Phone: 1300 780 638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Email: </a:t>
                      </a:r>
                      <a:r>
                        <a:rPr lang="en-AU" sz="1400" u="sng" dirty="0">
                          <a:solidFill>
                            <a:srgbClr val="0070C0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admin@bowen.org.au</a:t>
                      </a:r>
                      <a:endParaRPr lang="en-AU" sz="14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Website: </a:t>
                      </a:r>
                      <a:r>
                        <a:rPr lang="en-AU" sz="1400" u="sng" dirty="0">
                          <a:solidFill>
                            <a:srgbClr val="0070C0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www.bowen.org.au</a:t>
                      </a:r>
                      <a:r>
                        <a:rPr lang="en-AU" sz="1400" u="sng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endParaRPr lang="en-AU" sz="14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AU" sz="1400" dirty="0">
                        <a:solidFill>
                          <a:srgbClr val="05670A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rgbClr val="05670A"/>
                          </a:solidFill>
                          <a:effectLst/>
                        </a:rPr>
                        <a:t> </a:t>
                      </a:r>
                      <a:endParaRPr lang="en-AU" sz="1400" dirty="0">
                        <a:solidFill>
                          <a:srgbClr val="05670A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9" marR="4408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Membership of BAA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Professional indemnity and public liability insurance information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CEU requirements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Industry changes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BAA newsletter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Practitioner listing on website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Supporting research into Bowen Therapy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Supporting lobbying efforts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AU" sz="1400" dirty="0">
                          <a:solidFill>
                            <a:srgbClr val="0070C0"/>
                          </a:solidFill>
                          <a:effectLst/>
                        </a:rPr>
                        <a:t>See website for details</a:t>
                      </a:r>
                      <a:endParaRPr lang="en-A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089" marR="4408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111615" y="510952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spc="300" dirty="0">
                <a:solidFill>
                  <a:srgbClr val="0070C0"/>
                </a:solidFill>
              </a:rPr>
              <a:t>BAA</a:t>
            </a:r>
            <a:br>
              <a:rPr lang="en-US" sz="3200" spc="300" dirty="0">
                <a:solidFill>
                  <a:srgbClr val="0070C0"/>
                </a:solidFill>
              </a:rPr>
            </a:br>
            <a:r>
              <a:rPr lang="en-US" spc="300" dirty="0">
                <a:solidFill>
                  <a:srgbClr val="0070C0"/>
                </a:solidFill>
              </a:rPr>
              <a:t>Bowen Association of Australia</a:t>
            </a:r>
            <a:endParaRPr lang="en-AU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5445224"/>
            <a:ext cx="756084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Your trainer will hand out BAA student membership forms this module so that you can get connected and stay informed.</a:t>
            </a:r>
          </a:p>
          <a:p>
            <a:pPr algn="ctr"/>
            <a:r>
              <a:rPr lang="en-AU" sz="1600" dirty="0"/>
              <a:t>Student membership is free.</a:t>
            </a:r>
            <a:endParaRPr lang="en-A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AU" sz="1400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98CEF2BA-AFCF-49BB-9735-0B6D0EA0F0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15" y="413010"/>
            <a:ext cx="3724664" cy="1057658"/>
          </a:xfrm>
          <a:prstGeom prst="rect">
            <a:avLst/>
          </a:prstGeom>
        </p:spPr>
      </p:pic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9B79FB3F-321B-4881-BFB6-7859E2E384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0974" y="2076406"/>
            <a:ext cx="3619869" cy="82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80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57912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Vastus Lateralis            	             Gracilis  &amp; 		Sartorius                      Inguinal ligament</a:t>
            </a:r>
          </a:p>
          <a:p>
            <a:r>
              <a:rPr lang="en-US" sz="1600" dirty="0">
                <a:solidFill>
                  <a:srgbClr val="0070C0"/>
                </a:solidFill>
              </a:rPr>
              <a:t>		        Adductor  Longus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 and 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Pelvic</a:t>
            </a:r>
            <a:r>
              <a:rPr lang="en-US" sz="3200" dirty="0"/>
              <a:t> 		                </a:t>
            </a:r>
            <a:r>
              <a:rPr lang="en-US" sz="2667" spc="0" dirty="0"/>
              <a:t>Page 3.3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71"/>
          <a:stretch/>
        </p:blipFill>
        <p:spPr>
          <a:xfrm>
            <a:off x="6444208" y="1904221"/>
            <a:ext cx="2083665" cy="159678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1916832"/>
            <a:ext cx="1643303" cy="16002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1916832"/>
            <a:ext cx="1738489" cy="16002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916832"/>
            <a:ext cx="1447800" cy="1605169"/>
          </a:xfrm>
          <a:prstGeom prst="rect">
            <a:avLst/>
          </a:prstGeom>
        </p:spPr>
      </p:pic>
      <p:pic>
        <p:nvPicPr>
          <p:cNvPr id="15" name="officeArt object" descr="BowenLogo"/>
          <p:cNvPicPr/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22" name="Picture 21"/>
          <p:cNvPicPr/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71800" y="3787141"/>
            <a:ext cx="1363980" cy="2004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/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3789040"/>
            <a:ext cx="1228517" cy="1971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/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2040" y="3775318"/>
            <a:ext cx="1229995" cy="2042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Picture 27"/>
          <p:cNvPicPr/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6256" y="3787141"/>
            <a:ext cx="1290320" cy="2034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7374656" y="3601988"/>
            <a:ext cx="2847975" cy="485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11976" y="1330421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Practice Pelvic with assessment and exercise</a:t>
            </a:r>
            <a:endParaRPr lang="en-US" i="1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14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Sacral</a:t>
            </a:r>
            <a:r>
              <a:rPr lang="en-US" sz="3200" dirty="0"/>
              <a:t> 		                </a:t>
            </a:r>
            <a:r>
              <a:rPr lang="en-US" sz="2667" spc="0" dirty="0"/>
              <a:t>Page 3.8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599" y="2492896"/>
            <a:ext cx="3699721" cy="28803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2350357"/>
            <a:ext cx="2160240" cy="33431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32240" y="2348880"/>
            <a:ext cx="2027482" cy="33446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471772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Sacral</a:t>
            </a:r>
            <a:r>
              <a:rPr lang="en-US" sz="3200" dirty="0"/>
              <a:t> 		                </a:t>
            </a:r>
            <a:r>
              <a:rPr lang="en-US" sz="2667" spc="0" dirty="0"/>
              <a:t>Page 3.8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3443" y="2276872"/>
            <a:ext cx="2520280" cy="2748997"/>
          </a:xfrm>
          <a:prstGeom prst="rect">
            <a:avLst/>
          </a:prstGeom>
          <a:ln>
            <a:noFill/>
          </a:ln>
        </p:spPr>
      </p:pic>
      <p:cxnSp>
        <p:nvCxnSpPr>
          <p:cNvPr id="5" name="Straight Connector 4"/>
          <p:cNvCxnSpPr/>
          <p:nvPr/>
        </p:nvCxnSpPr>
        <p:spPr>
          <a:xfrm flipH="1">
            <a:off x="3851920" y="4396462"/>
            <a:ext cx="72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18314" y="4211796"/>
            <a:ext cx="2633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Inferior Lateral Angle (ILA)</a:t>
            </a:r>
          </a:p>
        </p:txBody>
      </p:sp>
    </p:spTree>
    <p:extLst>
      <p:ext uri="{BB962C8B-B14F-4D97-AF65-F5344CB8AC3E}">
        <p14:creationId xmlns:p14="http://schemas.microsoft.com/office/powerpoint/2010/main" val="10354808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Sacral</a:t>
            </a:r>
            <a:r>
              <a:rPr lang="en-US" sz="3200" dirty="0"/>
              <a:t> 		                </a:t>
            </a:r>
            <a:r>
              <a:rPr lang="en-US" sz="2667" spc="0" dirty="0"/>
              <a:t>Page 3.8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2852936"/>
            <a:ext cx="2987883" cy="1650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058897" y="2924944"/>
            <a:ext cx="108510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Sacrotuberous</a:t>
            </a:r>
          </a:p>
          <a:p>
            <a:r>
              <a:rPr lang="en-US" sz="1200" dirty="0">
                <a:solidFill>
                  <a:srgbClr val="0070C0"/>
                </a:solidFill>
              </a:rPr>
              <a:t>ligament</a:t>
            </a:r>
          </a:p>
        </p:txBody>
      </p:sp>
      <p:pic>
        <p:nvPicPr>
          <p:cNvPr id="11" name="Picture 10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2952" y="1961228"/>
            <a:ext cx="2426304" cy="4378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73495" y="1928175"/>
            <a:ext cx="2739346" cy="33192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17945" y="3356992"/>
            <a:ext cx="79208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Gluteus maximus</a:t>
            </a:r>
          </a:p>
        </p:txBody>
      </p:sp>
    </p:spTree>
    <p:extLst>
      <p:ext uri="{BB962C8B-B14F-4D97-AF65-F5344CB8AC3E}">
        <p14:creationId xmlns:p14="http://schemas.microsoft.com/office/powerpoint/2010/main" val="2340746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Sacral</a:t>
            </a:r>
            <a:r>
              <a:rPr lang="en-US" sz="3200" dirty="0"/>
              <a:t> 		                </a:t>
            </a:r>
            <a:r>
              <a:rPr lang="en-US" sz="2667" spc="0" dirty="0"/>
              <a:t>Page 3.8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30311" y="2896493"/>
            <a:ext cx="2699671" cy="19253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52121" y="3397501"/>
            <a:ext cx="7920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Gluteus maximus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0946" y="2292791"/>
            <a:ext cx="2591175" cy="2655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6707" y="2132856"/>
            <a:ext cx="2426304" cy="39188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82336" y="5111514"/>
            <a:ext cx="2847975" cy="485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69740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482" y="546326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Overview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Sacral</a:t>
            </a:r>
            <a:r>
              <a:rPr lang="en-US" sz="3200" dirty="0"/>
              <a:t> 		                </a:t>
            </a:r>
            <a:r>
              <a:rPr lang="en-US" sz="2667" spc="0" dirty="0"/>
              <a:t>Page 3.8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76543" y="4031324"/>
            <a:ext cx="2673670" cy="1581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59832" y="4001246"/>
            <a:ext cx="2516064" cy="14966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796135" y="4725144"/>
            <a:ext cx="79208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Gluteus maximus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2040" y="4221088"/>
            <a:ext cx="108510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Sacrotuberous</a:t>
            </a:r>
          </a:p>
          <a:p>
            <a:r>
              <a:rPr lang="en-US" sz="1200" dirty="0">
                <a:solidFill>
                  <a:srgbClr val="0070C0"/>
                </a:solidFill>
              </a:rPr>
              <a:t>ligament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5811" y="4536346"/>
            <a:ext cx="7920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Gluteus maximus</a:t>
            </a:r>
          </a:p>
        </p:txBody>
      </p:sp>
      <p:pic>
        <p:nvPicPr>
          <p:cNvPr id="16" name="Picture 15"/>
          <p:cNvPicPr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4452" y="2325498"/>
            <a:ext cx="2263047" cy="3652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98902" y="2006205"/>
            <a:ext cx="2739346" cy="1800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29243" y="1931710"/>
            <a:ext cx="2562727" cy="1814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38248" y="5734990"/>
            <a:ext cx="2847975" cy="485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991279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287598" y="442009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Re-demonstrate and practice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Shoulder Solo 		page 2.8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0528" y="6455495"/>
            <a:ext cx="7775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Photographs from Ossie &amp; Elaine Rentsch,  Bowtech Instruction Manuals      Muscle Illustrations from Joseph Muscolino, The Muscle System Manual</a:t>
            </a:r>
          </a:p>
          <a:p>
            <a:r>
              <a:rPr lang="en-US" sz="1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Image resource:  Muscles testing and function, Kendall, LWW</a:t>
            </a:r>
          </a:p>
        </p:txBody>
      </p:sp>
      <p:pic>
        <p:nvPicPr>
          <p:cNvPr id="12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1780" y="1943612"/>
            <a:ext cx="2007849" cy="17742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8675" y="1998878"/>
            <a:ext cx="2071810" cy="16725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9301" y="1981639"/>
            <a:ext cx="2077045" cy="16897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965389" y="3898236"/>
            <a:ext cx="1768918" cy="165358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03164" y="3919013"/>
            <a:ext cx="2106423" cy="158580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965389" y="5578311"/>
            <a:ext cx="1578847" cy="523220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rtlCol="0">
            <a:spAutoFit/>
          </a:bodyPr>
          <a:lstStyle/>
          <a:p>
            <a:r>
              <a:rPr lang="en-AU" sz="1400" dirty="0"/>
              <a:t>Deltoid </a:t>
            </a:r>
          </a:p>
          <a:p>
            <a:r>
              <a:rPr lang="en-AU" sz="1400" dirty="0"/>
              <a:t>posterior fibres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1739" y="5517232"/>
            <a:ext cx="1512168" cy="523220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rtlCol="0">
            <a:spAutoFit/>
          </a:bodyPr>
          <a:lstStyle/>
          <a:p>
            <a:r>
              <a:rPr lang="en-AU" sz="1400" dirty="0"/>
              <a:t>Deltoid </a:t>
            </a:r>
          </a:p>
          <a:p>
            <a:r>
              <a:rPr lang="en-AU" sz="1400" dirty="0"/>
              <a:t>anterior fibres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94205" y="3886729"/>
            <a:ext cx="1604310" cy="16783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09588" y="5596214"/>
            <a:ext cx="1295960" cy="523220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rtlCol="0">
            <a:spAutoFit/>
          </a:bodyPr>
          <a:lstStyle/>
          <a:p>
            <a:r>
              <a:rPr lang="en-AU" sz="1400" dirty="0"/>
              <a:t>Deltoid </a:t>
            </a:r>
          </a:p>
          <a:p>
            <a:r>
              <a:rPr lang="en-AU" sz="1400" dirty="0"/>
              <a:t>middle fibres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528" y="2379351"/>
            <a:ext cx="2376500" cy="1022798"/>
          </a:xfrm>
          <a:prstGeom prst="rect">
            <a:avLst/>
          </a:prstGeom>
        </p:spPr>
      </p:pic>
      <p:pic>
        <p:nvPicPr>
          <p:cNvPr id="25" name="Picture 24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46101" y="5971918"/>
            <a:ext cx="1980245" cy="3377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4" y="4249629"/>
            <a:ext cx="2180838" cy="139774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11560" y="4181466"/>
            <a:ext cx="910333" cy="4568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26" name="TextBox 25"/>
          <p:cNvSpPr txBox="1"/>
          <p:nvPr/>
        </p:nvSpPr>
        <p:spPr>
          <a:xfrm>
            <a:off x="538303" y="3800088"/>
            <a:ext cx="18538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Palm facing the floor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AU" sz="1200" dirty="0"/>
          </a:p>
        </p:txBody>
      </p:sp>
      <p:sp>
        <p:nvSpPr>
          <p:cNvPr id="27" name="Curved Left Arrow 26"/>
          <p:cNvSpPr/>
          <p:nvPr/>
        </p:nvSpPr>
        <p:spPr>
          <a:xfrm rot="10800000">
            <a:off x="513783" y="4249629"/>
            <a:ext cx="603256" cy="158667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20725433">
            <a:off x="1040138" y="4638155"/>
            <a:ext cx="213655" cy="324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extBox 28"/>
          <p:cNvSpPr txBox="1"/>
          <p:nvPr/>
        </p:nvSpPr>
        <p:spPr>
          <a:xfrm>
            <a:off x="2304436" y="1346968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Practice Shoulder Solo with assessment and exercises</a:t>
            </a:r>
            <a:endParaRPr lang="en-US" i="1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85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Revision</a:t>
            </a:r>
            <a:br>
              <a:rPr lang="en-US" sz="3600" dirty="0"/>
            </a:br>
            <a:r>
              <a:rPr lang="en-US" sz="3600" dirty="0"/>
              <a:t>Shoulder </a:t>
            </a:r>
            <a:r>
              <a:rPr lang="en-US" sz="3200" spc="300" dirty="0">
                <a:solidFill>
                  <a:schemeClr val="tx1"/>
                </a:solidFill>
              </a:rPr>
              <a:t>Exercise</a:t>
            </a:r>
            <a:r>
              <a:rPr lang="en-US" sz="3200" dirty="0"/>
              <a:t>	          </a:t>
            </a:r>
            <a:r>
              <a:rPr lang="en-US" sz="2667" spc="0" dirty="0"/>
              <a:t>page 2.9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2204864"/>
            <a:ext cx="4680520" cy="368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906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 and 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Elbow / Wrist</a:t>
            </a:r>
            <a:r>
              <a:rPr lang="en-US" sz="3200" dirty="0"/>
              <a:t> 		                </a:t>
            </a:r>
            <a:r>
              <a:rPr lang="en-US" sz="2667" spc="0" dirty="0"/>
              <a:t>Page 3.5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2915816" y="1818812"/>
            <a:ext cx="991926" cy="1265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 flipH="1">
            <a:off x="7611382" y="4711374"/>
            <a:ext cx="1228344" cy="14452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C:\Users\User\Desktop\elbow_anatomy08b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2406" y="1909556"/>
            <a:ext cx="1410961" cy="135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 flipH="1">
            <a:off x="3164701" y="2956946"/>
            <a:ext cx="993082" cy="2029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664866" y="4819821"/>
            <a:ext cx="2160240" cy="1384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C:\Users\User\Desktop\elbow 1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5333" y="3319753"/>
            <a:ext cx="1520444" cy="13040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851920" y="3356992"/>
            <a:ext cx="5606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/>
          <p:cNvPicPr/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792" y="2001666"/>
            <a:ext cx="2476500" cy="11521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7863" y="3495025"/>
            <a:ext cx="2329312" cy="11550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/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3909" y="4997831"/>
            <a:ext cx="2252505" cy="11597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/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1157" y="2095013"/>
            <a:ext cx="2243490" cy="2224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/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6263" y="4975818"/>
            <a:ext cx="2286143" cy="1197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311976" y="1330421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Practice Elbow/wrist  </a:t>
            </a:r>
            <a:endParaRPr lang="en-US" i="1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039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LUNCH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3768" y="2636912"/>
            <a:ext cx="4626557" cy="2878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126464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Re-demonstrate and practice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Respiratory 	page 2.2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9788" y="4600126"/>
            <a:ext cx="1684857" cy="26903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09327" y="1880686"/>
            <a:ext cx="1531153" cy="13269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924" y="2552873"/>
            <a:ext cx="2038380" cy="33123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0580" y="3339797"/>
            <a:ext cx="1506107" cy="12497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5948" y="2163716"/>
            <a:ext cx="1538697" cy="1193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117" y="3483586"/>
            <a:ext cx="1450527" cy="10975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90599" y="2187848"/>
            <a:ext cx="995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>
                <a:solidFill>
                  <a:srgbClr val="FF0000"/>
                </a:solidFill>
              </a:rPr>
              <a:t>Prone</a:t>
            </a:r>
          </a:p>
          <a:p>
            <a:pPr algn="ctr"/>
            <a:r>
              <a:rPr lang="en-AU" sz="1200" dirty="0">
                <a:solidFill>
                  <a:srgbClr val="FF0000"/>
                </a:solidFill>
              </a:rPr>
              <a:t>With leg lock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46546" y="5068474"/>
            <a:ext cx="1328247" cy="11688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1230" y="5072622"/>
            <a:ext cx="1465423" cy="11905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42480" y="5614755"/>
            <a:ext cx="1001528" cy="215444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rtlCol="0">
            <a:spAutoFit/>
          </a:bodyPr>
          <a:lstStyle/>
          <a:p>
            <a:r>
              <a:rPr lang="en-AU" sz="800" dirty="0"/>
              <a:t>Erector spinae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8024" y="5833838"/>
            <a:ext cx="1001528" cy="215444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 sz="800" dirty="0"/>
              <a:t>Rectus abdominis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8624" y="5373216"/>
            <a:ext cx="1001528" cy="215444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rtlCol="0">
            <a:spAutoFit/>
          </a:bodyPr>
          <a:lstStyle/>
          <a:p>
            <a:r>
              <a:rPr lang="en-AU" sz="800" dirty="0"/>
              <a:t>Xiphoid process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07" y="6481545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Photographs from Ossie &amp; Elaine Rentsch,  Bowtech Instruction Manuals      Muscle Illustrations from Joseph Muscolino, The Muscle System Manual</a:t>
            </a:r>
          </a:p>
        </p:txBody>
      </p:sp>
      <p:pic>
        <p:nvPicPr>
          <p:cNvPr id="21" name="officeArt object" descr="BowenLogo"/>
          <p:cNvPicPr/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761" y="4600126"/>
            <a:ext cx="1684857" cy="26903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262079" y="1775350"/>
            <a:ext cx="1290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>
                <a:solidFill>
                  <a:srgbClr val="FF0000"/>
                </a:solidFill>
              </a:rPr>
              <a:t>Turn client supine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3381906" y="5689747"/>
            <a:ext cx="325998" cy="1102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58170" y="5506210"/>
            <a:ext cx="325998" cy="1102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724128" y="5902544"/>
            <a:ext cx="325998" cy="1102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105905" y="2049282"/>
            <a:ext cx="1537534" cy="1360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182757" y="3478363"/>
            <a:ext cx="1489626" cy="1384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TextBox 28"/>
          <p:cNvSpPr txBox="1"/>
          <p:nvPr/>
        </p:nvSpPr>
        <p:spPr>
          <a:xfrm>
            <a:off x="2278384" y="1330319"/>
            <a:ext cx="7022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Give aftercare suggestions for Asthma sufferers</a:t>
            </a:r>
            <a:endParaRPr lang="en-US" i="1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5685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8" name="Picture 7" descr="C:\Users\User\Desktop\knee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6427" y="2348880"/>
            <a:ext cx="2808312" cy="358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1947" y="2050105"/>
            <a:ext cx="3150413" cy="21447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3000" y="4207797"/>
            <a:ext cx="3209360" cy="1885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65358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Assessment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264" y="3789039"/>
            <a:ext cx="3491880" cy="2323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99792" y="1898438"/>
            <a:ext cx="4040824" cy="18390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326724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4439256" y="1851609"/>
            <a:ext cx="1416618" cy="21753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13669" y="1836745"/>
            <a:ext cx="2147090" cy="3824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62894" y="2966009"/>
            <a:ext cx="79208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Vastus</a:t>
            </a:r>
          </a:p>
          <a:p>
            <a:r>
              <a:rPr lang="en-US" sz="1200" dirty="0">
                <a:solidFill>
                  <a:srgbClr val="0070C0"/>
                </a:solidFill>
              </a:rPr>
              <a:t>lateralis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4794" y="3467301"/>
            <a:ext cx="792089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Patellar ligament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334000" y="3115453"/>
            <a:ext cx="304879" cy="403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124080" y="3489779"/>
            <a:ext cx="420060" cy="1221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532117" y="2132856"/>
            <a:ext cx="91266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Retinacular fibres</a:t>
            </a:r>
          </a:p>
          <a:p>
            <a:endParaRPr lang="en-US" sz="1200" dirty="0"/>
          </a:p>
        </p:txBody>
      </p:sp>
      <p:pic>
        <p:nvPicPr>
          <p:cNvPr id="16" name="Picture 15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803" y="2013293"/>
            <a:ext cx="3036566" cy="40273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68068" y="4119918"/>
            <a:ext cx="2971800" cy="904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74018" y="4985425"/>
            <a:ext cx="2971800" cy="866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09926" y="5890300"/>
            <a:ext cx="2288084" cy="3902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94470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1" name="Picture 10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48264" y="1900699"/>
            <a:ext cx="1364625" cy="38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028384" y="3001984"/>
            <a:ext cx="111561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Gastrocnemius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7727" y="3721269"/>
            <a:ext cx="79208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Soleus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2591" y="1892538"/>
            <a:ext cx="2394243" cy="2046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001" y="1968411"/>
            <a:ext cx="2471511" cy="3546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20799" y="4052515"/>
            <a:ext cx="2037825" cy="1965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5427" y="1892538"/>
            <a:ext cx="1971675" cy="3067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/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6699" y="4973141"/>
            <a:ext cx="2818585" cy="9455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00473" y="5885927"/>
            <a:ext cx="2651036" cy="4521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1704759" y="2308083"/>
            <a:ext cx="1233009" cy="14796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863081" y="1784863"/>
            <a:ext cx="10837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Vastus </a:t>
            </a:r>
            <a:r>
              <a:rPr lang="en-US" sz="1400" dirty="0" err="1">
                <a:solidFill>
                  <a:srgbClr val="0070C0"/>
                </a:solidFill>
              </a:rPr>
              <a:t>Medialis</a:t>
            </a:r>
            <a:endParaRPr lang="en-US" sz="1400" dirty="0">
              <a:solidFill>
                <a:srgbClr val="0070C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939840" y="2285177"/>
            <a:ext cx="185228" cy="4027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9163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99851" y="1859072"/>
            <a:ext cx="1364625" cy="38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344816" y="2968341"/>
            <a:ext cx="111561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Gastrocnemius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96549" y="3682785"/>
            <a:ext cx="79208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Soleus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1059" y="4166396"/>
            <a:ext cx="79208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Achilles tendon</a:t>
            </a:r>
          </a:p>
        </p:txBody>
      </p:sp>
      <p:cxnSp>
        <p:nvCxnSpPr>
          <p:cNvPr id="15" name="Straight Connector 14"/>
          <p:cNvCxnSpPr>
            <a:stCxn id="13" idx="1"/>
          </p:cNvCxnSpPr>
          <p:nvPr/>
        </p:nvCxnSpPr>
        <p:spPr>
          <a:xfrm flipH="1" flipV="1">
            <a:off x="6930690" y="4116207"/>
            <a:ext cx="380369" cy="2810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35896" y="1857903"/>
            <a:ext cx="2599719" cy="3948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5949" y="3626699"/>
            <a:ext cx="3274898" cy="6466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4113001"/>
            <a:ext cx="3324225" cy="952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2362" y="5033033"/>
            <a:ext cx="2847975" cy="485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6768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 flipH="1">
            <a:off x="6572764" y="2744675"/>
            <a:ext cx="2391368" cy="2031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956268" y="4423428"/>
            <a:ext cx="97210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Flexor retinaculum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72193" y="4358922"/>
            <a:ext cx="6939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Flexor </a:t>
            </a:r>
            <a:r>
              <a:rPr lang="en-US" sz="1200" dirty="0" err="1">
                <a:solidFill>
                  <a:srgbClr val="0070C0"/>
                </a:solidFill>
              </a:rPr>
              <a:t>hallucis</a:t>
            </a:r>
            <a:r>
              <a:rPr lang="en-US" sz="1200" dirty="0">
                <a:solidFill>
                  <a:srgbClr val="0070C0"/>
                </a:solidFill>
              </a:rPr>
              <a:t> longus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68144" y="2752050"/>
            <a:ext cx="72008" cy="388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7462173" y="2993780"/>
            <a:ext cx="817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Tibialis posterior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32240" y="2870875"/>
            <a:ext cx="79208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70C0"/>
                </a:solidFill>
              </a:rPr>
              <a:t>Flexor </a:t>
            </a:r>
            <a:r>
              <a:rPr lang="en-US" sz="1200" dirty="0" err="1">
                <a:solidFill>
                  <a:srgbClr val="0070C0"/>
                </a:solidFill>
              </a:rPr>
              <a:t>digitorum</a:t>
            </a:r>
            <a:r>
              <a:rPr lang="en-US" sz="1200" dirty="0">
                <a:solidFill>
                  <a:srgbClr val="0070C0"/>
                </a:solidFill>
              </a:rPr>
              <a:t> longus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19872" y="3858361"/>
            <a:ext cx="5578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" name="Picture 1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3798" y="1916457"/>
            <a:ext cx="2474954" cy="3497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3798" y="5413675"/>
            <a:ext cx="2782069" cy="5644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88212" y="2192041"/>
            <a:ext cx="2892481" cy="24384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7407" y="4639929"/>
            <a:ext cx="3276600" cy="1104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37323" y="5802547"/>
            <a:ext cx="2847975" cy="4857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11611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Overview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6" name="Picture 15"/>
          <p:cNvPicPr/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2409" y="1919698"/>
            <a:ext cx="1656184" cy="2016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26366" y="5791699"/>
            <a:ext cx="91266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0070C0"/>
                </a:solidFill>
              </a:rPr>
              <a:t>Retinacular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200" dirty="0" err="1">
                <a:solidFill>
                  <a:srgbClr val="0070C0"/>
                </a:solidFill>
              </a:rPr>
              <a:t>fibres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20" name="Picture 19"/>
          <p:cNvPicPr/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7784" y="1975586"/>
            <a:ext cx="1250644" cy="19801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42"/>
          <a:stretch/>
        </p:blipFill>
        <p:spPr bwMode="auto">
          <a:xfrm>
            <a:off x="1763688" y="1966549"/>
            <a:ext cx="1383134" cy="1989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/>
          <p:cNvPicPr/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53164" y="1991706"/>
            <a:ext cx="1503354" cy="1872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324801" y="5946670"/>
            <a:ext cx="111561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Gastrocnemius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75173" y="5770592"/>
            <a:ext cx="108370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Vastus </a:t>
            </a:r>
            <a:r>
              <a:rPr lang="en-US" sz="1200" dirty="0" err="1">
                <a:solidFill>
                  <a:srgbClr val="0070C0"/>
                </a:solidFill>
              </a:rPr>
              <a:t>Medialis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32" name="Picture 31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614190" y="3947216"/>
            <a:ext cx="2413006" cy="4115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Picture 33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5627188" y="4069671"/>
            <a:ext cx="2413008" cy="4115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Picture 34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2779200" y="3947216"/>
            <a:ext cx="2413008" cy="4115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24896" y="1961128"/>
            <a:ext cx="1283208" cy="3888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97324" y="1987977"/>
            <a:ext cx="1296143" cy="22832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2047698" y="4067227"/>
            <a:ext cx="1038054" cy="15940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Picture 26"/>
          <p:cNvPicPr/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839" y="4063062"/>
            <a:ext cx="1403188" cy="16620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Picture 28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 flipH="1">
            <a:off x="7168661" y="4203912"/>
            <a:ext cx="1391169" cy="1465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/>
          <p:cNvPicPr/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39484" y="3610788"/>
            <a:ext cx="1827926" cy="11966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7637654" y="4069671"/>
            <a:ext cx="2413008" cy="4115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131364" y="6053648"/>
            <a:ext cx="159521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Flexor </a:t>
            </a:r>
            <a:r>
              <a:rPr lang="en-US" sz="1200" dirty="0" err="1">
                <a:solidFill>
                  <a:srgbClr val="0070C0"/>
                </a:solidFill>
              </a:rPr>
              <a:t>hallucis</a:t>
            </a:r>
            <a:r>
              <a:rPr lang="en-US" sz="1200" dirty="0">
                <a:solidFill>
                  <a:srgbClr val="0070C0"/>
                </a:solidFill>
              </a:rPr>
              <a:t> longus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31364" y="5609424"/>
            <a:ext cx="168182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Tibialis posterior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47248" y="5850498"/>
            <a:ext cx="213517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70C0"/>
                </a:solidFill>
              </a:rPr>
              <a:t>Flexor </a:t>
            </a:r>
            <a:r>
              <a:rPr lang="en-US" sz="1200" dirty="0" err="1">
                <a:solidFill>
                  <a:srgbClr val="0070C0"/>
                </a:solidFill>
              </a:rPr>
              <a:t>digitorum</a:t>
            </a:r>
            <a:r>
              <a:rPr lang="en-US" sz="1200" dirty="0">
                <a:solidFill>
                  <a:srgbClr val="0070C0"/>
                </a:solidFill>
              </a:rPr>
              <a:t> longus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75173" y="1330421"/>
            <a:ext cx="6833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Practice knee with assessment, exercise and washing soda instructions </a:t>
            </a:r>
            <a:endParaRPr lang="en-US" i="1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817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Washing Soda Pack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4" y="2636912"/>
            <a:ext cx="3797581" cy="1944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60032" y="2254939"/>
            <a:ext cx="3276600" cy="3219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976472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Exercise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</a:t>
            </a:r>
            <a:r>
              <a:rPr lang="en-US" sz="3200" dirty="0"/>
              <a:t> 		                </a:t>
            </a:r>
            <a:r>
              <a:rPr lang="en-US" sz="2667" spc="0" dirty="0"/>
              <a:t>Page 3.10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3888" y="2442895"/>
            <a:ext cx="5075279" cy="284386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4" y="1988840"/>
            <a:ext cx="2643040" cy="38499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579074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Written Assessment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2420888"/>
            <a:ext cx="5148064" cy="34320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44395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840" y="457201"/>
            <a:ext cx="6880632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Homework to complete by Module 4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67544" y="2276872"/>
            <a:ext cx="4032448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10 – 15 log hours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That’s approx. 3 hours per week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2 case studies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Purchase and complete A&amp;P 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670A"/>
                </a:solidFill>
              </a:rPr>
              <a:t>Lock in date for Module 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FF"/>
                </a:solidFill>
              </a:rPr>
              <a:t>Answer Module 3 study questions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5271" y="2399440"/>
            <a:ext cx="3720250" cy="2613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9500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809A4C9FB4784FB7578D0621B7D751" ma:contentTypeVersion="8" ma:contentTypeDescription="Create a new document." ma:contentTypeScope="" ma:versionID="6e0723c122abb7117a98564025a81a20">
  <xsd:schema xmlns:xsd="http://www.w3.org/2001/XMLSchema" xmlns:xs="http://www.w3.org/2001/XMLSchema" xmlns:p="http://schemas.microsoft.com/office/2006/metadata/properties" xmlns:ns2="b606dffb-70ae-45ec-b608-83699c3971af" targetNamespace="http://schemas.microsoft.com/office/2006/metadata/properties" ma:root="true" ma:fieldsID="2c0d843bfca09e06680f6fb95e2ed27c" ns2:_="">
    <xsd:import namespace="b606dffb-70ae-45ec-b608-83699c397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06dffb-70ae-45ec-b608-83699c3971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F80A8D-FE27-4AD7-80BD-CC83D1B67181}">
  <ds:schemaRefs>
    <ds:schemaRef ds:uri="http://schemas.microsoft.com/office/2006/metadata/properties"/>
    <ds:schemaRef ds:uri="http://schemas.microsoft.com/office/infopath/2007/PartnerControls"/>
    <ds:schemaRef ds:uri="31511a02-dc7f-4a3c-be8c-091b42c3481f"/>
    <ds:schemaRef ds:uri="b606dffb-70ae-45ec-b608-83699c3971af"/>
  </ds:schemaRefs>
</ds:datastoreItem>
</file>

<file path=customXml/itemProps2.xml><?xml version="1.0" encoding="utf-8"?>
<ds:datastoreItem xmlns:ds="http://schemas.openxmlformats.org/officeDocument/2006/customXml" ds:itemID="{BF814E92-EE6D-4634-977C-6DC31B01090C}"/>
</file>

<file path=customXml/itemProps3.xml><?xml version="1.0" encoding="utf-8"?>
<ds:datastoreItem xmlns:ds="http://schemas.openxmlformats.org/officeDocument/2006/customXml" ds:itemID="{A0EA4A2F-26FD-479A-94F2-BAA10B9056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2037</TotalTime>
  <Words>2311</Words>
  <Application>Microsoft Office PowerPoint</Application>
  <PresentationFormat>On-screen Show (4:3)</PresentationFormat>
  <Paragraphs>383</Paragraphs>
  <Slides>57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Arial</vt:lpstr>
      <vt:lpstr>Calibri</vt:lpstr>
      <vt:lpstr>Calibri Light</vt:lpstr>
      <vt:lpstr>Symbol</vt:lpstr>
      <vt:lpstr>Times New Roman</vt:lpstr>
      <vt:lpstr>Verdana</vt:lpstr>
      <vt:lpstr>Retrospect</vt:lpstr>
      <vt:lpstr>PowerPoint Presentation</vt:lpstr>
      <vt:lpstr>Module 3  Welcome                 </vt:lpstr>
      <vt:lpstr>Module 3   Welcome                 </vt:lpstr>
      <vt:lpstr>Module 3  Program                 </vt:lpstr>
      <vt:lpstr> Work  Health &amp; Safety Checklist                 </vt:lpstr>
      <vt:lpstr>Practice As if working with a client in a session               </vt:lpstr>
      <vt:lpstr>Re-demonstrate Hamstring  page 2.10              </vt:lpstr>
      <vt:lpstr>Revision Hamstring Exercise               </vt:lpstr>
      <vt:lpstr>New Procedure Pelvic                   Page 3.2</vt:lpstr>
      <vt:lpstr>New Procedure Pelvic                   Page 3.2</vt:lpstr>
      <vt:lpstr>New Procedure Pelvic                   Page 3.3</vt:lpstr>
      <vt:lpstr>New Procedure Pelvic                   Page 3.3</vt:lpstr>
      <vt:lpstr>New Procedure Pelvic                   Page 3.3</vt:lpstr>
      <vt:lpstr>New Procedure Pelvic                   Page 3.4</vt:lpstr>
      <vt:lpstr>Overview Pelvic                   Page 3.3</vt:lpstr>
      <vt:lpstr>New Exercise Pelvic                   Page 3.4</vt:lpstr>
      <vt:lpstr>Re-demonstrate and practice Cramp  page 2.14                </vt:lpstr>
      <vt:lpstr>Scenario 1               </vt:lpstr>
      <vt:lpstr>Practice Kidney                 page 1.17               </vt:lpstr>
      <vt:lpstr>LUNCH</vt:lpstr>
      <vt:lpstr>Study Questions Module 2                  page 2.15               </vt:lpstr>
      <vt:lpstr>New Procedure Elbow / Wrist                   Page 3.5</vt:lpstr>
      <vt:lpstr>New Procedure Elbow / Wrist                   Page 3.5</vt:lpstr>
      <vt:lpstr>New Procedure Elbow / Wrist                   Page 3.5</vt:lpstr>
      <vt:lpstr>New Procedure Elbow / Wrist                   Page 3.6</vt:lpstr>
      <vt:lpstr>New Procedure Elbow / Wrist                   Page 3.6</vt:lpstr>
      <vt:lpstr>New Procedure Elbow / Wrist                   Page 3.6</vt:lpstr>
      <vt:lpstr>Overview Elbow / Wrist                   Page 3.5</vt:lpstr>
      <vt:lpstr>Case Studies and log hours                 </vt:lpstr>
      <vt:lpstr>Practice  Head Procedure          page 1.18                 </vt:lpstr>
      <vt:lpstr>END OF DAY</vt:lpstr>
      <vt:lpstr>Module 3  Welcome back Day 2                  </vt:lpstr>
      <vt:lpstr>PowerPoint Presentation</vt:lpstr>
      <vt:lpstr>PowerPoint Presentation</vt:lpstr>
      <vt:lpstr>PowerPoint Presentation</vt:lpstr>
      <vt:lpstr>Re-demonstrate and practice Pelvic                   Page 3.3</vt:lpstr>
      <vt:lpstr>New Procedure Sacral                   Page 3.8</vt:lpstr>
      <vt:lpstr>New Procedure Sacral                   Page 3.8</vt:lpstr>
      <vt:lpstr>New Procedure Sacral                   Page 3.8</vt:lpstr>
      <vt:lpstr>New Procedure Sacral                   Page 3.8</vt:lpstr>
      <vt:lpstr>Overview Sacral                   Page 3.8</vt:lpstr>
      <vt:lpstr>Re-demonstrate and practice Shoulder Solo   page 2.8               </vt:lpstr>
      <vt:lpstr>Revision Shoulder Exercise           page 2.9</vt:lpstr>
      <vt:lpstr>Re-demonstrate and practice Elbow / Wrist                   Page 3.5</vt:lpstr>
      <vt:lpstr>LUNCH</vt:lpstr>
      <vt:lpstr>Re-demonstrate and practice Respiratory  page 2.2               </vt:lpstr>
      <vt:lpstr>New Procedure Knee                   Page 3.10</vt:lpstr>
      <vt:lpstr>Assessment Knee                   Page 3.10</vt:lpstr>
      <vt:lpstr>New Procedure Knee                   Page 3.10</vt:lpstr>
      <vt:lpstr>New Procedure Knee                   Page 3.10</vt:lpstr>
      <vt:lpstr>New Procedure Knee                   Page 3.10</vt:lpstr>
      <vt:lpstr>New Procedure Knee                   Page 3.10</vt:lpstr>
      <vt:lpstr>Overview Knee                   Page 3.10</vt:lpstr>
      <vt:lpstr>Washing Soda Pack Knee                   Page 3.14</vt:lpstr>
      <vt:lpstr>Exercise Knee                   Page 3.10</vt:lpstr>
      <vt:lpstr>Written Assessment</vt:lpstr>
      <vt:lpstr>Homework to complete by Module 4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Debermis</dc:creator>
  <cp:lastModifiedBy>Bowen Training Office</cp:lastModifiedBy>
  <cp:revision>283</cp:revision>
  <dcterms:created xsi:type="dcterms:W3CDTF">2015-10-20T05:53:30Z</dcterms:created>
  <dcterms:modified xsi:type="dcterms:W3CDTF">2022-09-01T01:21:32Z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755400.000000000</vt:lpwstr>
  </property>
  <property fmtid="{D5CDD505-2E9C-101B-9397-08002B2CF9AE}" pid="3" name="ContentTypeId">
    <vt:lpwstr>0x01010011809A4C9FB4784FB7578D0621B7D751</vt:lpwstr>
  </property>
  <property fmtid="{D5CDD505-2E9C-101B-9397-08002B2CF9AE}" pid="4" name="MediaServiceImageTags">
    <vt:lpwstr/>
  </property>
</Properties>
</file>