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69"/>
  </p:notesMasterIdLst>
  <p:sldIdLst>
    <p:sldId id="351" r:id="rId5"/>
    <p:sldId id="352" r:id="rId6"/>
    <p:sldId id="353" r:id="rId7"/>
    <p:sldId id="443" r:id="rId8"/>
    <p:sldId id="300" r:id="rId9"/>
    <p:sldId id="368" r:id="rId10"/>
    <p:sldId id="366" r:id="rId11"/>
    <p:sldId id="367" r:id="rId12"/>
    <p:sldId id="406" r:id="rId13"/>
    <p:sldId id="361" r:id="rId14"/>
    <p:sldId id="303" r:id="rId15"/>
    <p:sldId id="370" r:id="rId16"/>
    <p:sldId id="369" r:id="rId17"/>
    <p:sldId id="371" r:id="rId18"/>
    <p:sldId id="372" r:id="rId19"/>
    <p:sldId id="308" r:id="rId20"/>
    <p:sldId id="396" r:id="rId21"/>
    <p:sldId id="397" r:id="rId22"/>
    <p:sldId id="437" r:id="rId23"/>
    <p:sldId id="382" r:id="rId24"/>
    <p:sldId id="383" r:id="rId25"/>
    <p:sldId id="384" r:id="rId26"/>
    <p:sldId id="385" r:id="rId27"/>
    <p:sldId id="386" r:id="rId28"/>
    <p:sldId id="387" r:id="rId29"/>
    <p:sldId id="388" r:id="rId30"/>
    <p:sldId id="389" r:id="rId31"/>
    <p:sldId id="390" r:id="rId32"/>
    <p:sldId id="381" r:id="rId33"/>
    <p:sldId id="328" r:id="rId34"/>
    <p:sldId id="391" r:id="rId35"/>
    <p:sldId id="392" r:id="rId36"/>
    <p:sldId id="441" r:id="rId37"/>
    <p:sldId id="393" r:id="rId38"/>
    <p:sldId id="408" r:id="rId39"/>
    <p:sldId id="410" r:id="rId40"/>
    <p:sldId id="278" r:id="rId41"/>
    <p:sldId id="360" r:id="rId42"/>
    <p:sldId id="420" r:id="rId43"/>
    <p:sldId id="421" r:id="rId44"/>
    <p:sldId id="395" r:id="rId45"/>
    <p:sldId id="394" r:id="rId46"/>
    <p:sldId id="409" r:id="rId47"/>
    <p:sldId id="398" r:id="rId48"/>
    <p:sldId id="411" r:id="rId49"/>
    <p:sldId id="442" r:id="rId50"/>
    <p:sldId id="412" r:id="rId51"/>
    <p:sldId id="417" r:id="rId52"/>
    <p:sldId id="418" r:id="rId53"/>
    <p:sldId id="419" r:id="rId54"/>
    <p:sldId id="288" r:id="rId55"/>
    <p:sldId id="439" r:id="rId56"/>
    <p:sldId id="440" r:id="rId57"/>
    <p:sldId id="426" r:id="rId58"/>
    <p:sldId id="427" r:id="rId59"/>
    <p:sldId id="428" r:id="rId60"/>
    <p:sldId id="429" r:id="rId61"/>
    <p:sldId id="431" r:id="rId62"/>
    <p:sldId id="432" r:id="rId63"/>
    <p:sldId id="433" r:id="rId64"/>
    <p:sldId id="434" r:id="rId65"/>
    <p:sldId id="436" r:id="rId66"/>
    <p:sldId id="297" r:id="rId67"/>
    <p:sldId id="298" r:id="rId6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670A"/>
    <a:srgbClr val="36CA02"/>
    <a:srgbClr val="FF00FF"/>
    <a:srgbClr val="30A03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E92B3CE-CC38-4E9E-A0F1-265FDCB07D18}" v="1" dt="2022-09-01T01:23:02.06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713" autoAdjust="0"/>
    <p:restoredTop sz="94660"/>
  </p:normalViewPr>
  <p:slideViewPr>
    <p:cSldViewPr>
      <p:cViewPr varScale="1">
        <p:scale>
          <a:sx n="108" d="100"/>
          <a:sy n="108" d="100"/>
        </p:scale>
        <p:origin x="894" y="96"/>
      </p:cViewPr>
      <p:guideLst>
        <p:guide orient="horz" pos="2160"/>
        <p:guide pos="2880"/>
      </p:guideLst>
    </p:cSldViewPr>
  </p:slideViewPr>
  <p:notesTextViewPr>
    <p:cViewPr>
      <p:scale>
        <a:sx n="1" d="1"/>
        <a:sy n="1" d="1"/>
      </p:scale>
      <p:origin x="0" y="0"/>
    </p:cViewPr>
  </p:notesTextViewPr>
  <p:sorterViewPr>
    <p:cViewPr>
      <p:scale>
        <a:sx n="110" d="100"/>
        <a:sy n="11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microsoft.com/office/2016/11/relationships/changesInfo" Target="changesInfos/changesInfo1.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presProps" Target="presProps.xml"/><Relationship Id="rId75"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7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owen Training Office" userId="5a90e6cc-7b3e-4dc7-93e6-c34e4df81088" providerId="ADAL" clId="{8E92B3CE-CC38-4E9E-A0F1-265FDCB07D18}"/>
    <pc:docChg chg="custSel delSld modSld">
      <pc:chgData name="Bowen Training Office" userId="5a90e6cc-7b3e-4dc7-93e6-c34e4df81088" providerId="ADAL" clId="{8E92B3CE-CC38-4E9E-A0F1-265FDCB07D18}" dt="2022-09-01T01:30:45.078" v="112" actId="20577"/>
      <pc:docMkLst>
        <pc:docMk/>
      </pc:docMkLst>
      <pc:sldChg chg="modSp mod">
        <pc:chgData name="Bowen Training Office" userId="5a90e6cc-7b3e-4dc7-93e6-c34e4df81088" providerId="ADAL" clId="{8E92B3CE-CC38-4E9E-A0F1-265FDCB07D18}" dt="2022-09-01T01:30:45.078" v="112" actId="20577"/>
        <pc:sldMkLst>
          <pc:docMk/>
          <pc:sldMk cId="429500523" sldId="298"/>
        </pc:sldMkLst>
        <pc:spChg chg="mod">
          <ac:chgData name="Bowen Training Office" userId="5a90e6cc-7b3e-4dc7-93e6-c34e4df81088" providerId="ADAL" clId="{8E92B3CE-CC38-4E9E-A0F1-265FDCB07D18}" dt="2022-09-01T01:30:45.078" v="112" actId="20577"/>
          <ac:spMkLst>
            <pc:docMk/>
            <pc:sldMk cId="429500523" sldId="298"/>
            <ac:spMk id="5" creationId="{00000000-0000-0000-0000-000000000000}"/>
          </ac:spMkLst>
        </pc:spChg>
      </pc:sldChg>
      <pc:sldChg chg="delSp modSp mod">
        <pc:chgData name="Bowen Training Office" userId="5a90e6cc-7b3e-4dc7-93e6-c34e4df81088" providerId="ADAL" clId="{8E92B3CE-CC38-4E9E-A0F1-265FDCB07D18}" dt="2022-09-01T01:23:14.337" v="35" actId="6549"/>
        <pc:sldMkLst>
          <pc:docMk/>
          <pc:sldMk cId="2278732609" sldId="351"/>
        </pc:sldMkLst>
        <pc:spChg chg="mod">
          <ac:chgData name="Bowen Training Office" userId="5a90e6cc-7b3e-4dc7-93e6-c34e4df81088" providerId="ADAL" clId="{8E92B3CE-CC38-4E9E-A0F1-265FDCB07D18}" dt="2022-09-01T01:23:14.337" v="35" actId="6549"/>
          <ac:spMkLst>
            <pc:docMk/>
            <pc:sldMk cId="2278732609" sldId="351"/>
            <ac:spMk id="7" creationId="{00000000-0000-0000-0000-000000000000}"/>
          </ac:spMkLst>
        </pc:spChg>
        <pc:picChg chg="del">
          <ac:chgData name="Bowen Training Office" userId="5a90e6cc-7b3e-4dc7-93e6-c34e4df81088" providerId="ADAL" clId="{8E92B3CE-CC38-4E9E-A0F1-265FDCB07D18}" dt="2022-09-01T01:22:47.625" v="0" actId="478"/>
          <ac:picMkLst>
            <pc:docMk/>
            <pc:sldMk cId="2278732609" sldId="351"/>
            <ac:picMk id="8" creationId="{00000000-0000-0000-0000-000000000000}"/>
          </ac:picMkLst>
        </pc:picChg>
      </pc:sldChg>
      <pc:sldChg chg="del">
        <pc:chgData name="Bowen Training Office" userId="5a90e6cc-7b3e-4dc7-93e6-c34e4df81088" providerId="ADAL" clId="{8E92B3CE-CC38-4E9E-A0F1-265FDCB07D18}" dt="2022-09-01T01:23:57.559" v="37" actId="47"/>
        <pc:sldMkLst>
          <pc:docMk/>
          <pc:sldMk cId="3509358819" sldId="373"/>
        </pc:sldMkLst>
      </pc:sldChg>
      <pc:sldChg chg="del">
        <pc:chgData name="Bowen Training Office" userId="5a90e6cc-7b3e-4dc7-93e6-c34e4df81088" providerId="ADAL" clId="{8E92B3CE-CC38-4E9E-A0F1-265FDCB07D18}" dt="2022-09-01T01:23:54.178" v="36" actId="47"/>
        <pc:sldMkLst>
          <pc:docMk/>
          <pc:sldMk cId="3429560388" sldId="374"/>
        </pc:sldMkLst>
      </pc:sldChg>
      <pc:sldChg chg="del">
        <pc:chgData name="Bowen Training Office" userId="5a90e6cc-7b3e-4dc7-93e6-c34e4df81088" providerId="ADAL" clId="{8E92B3CE-CC38-4E9E-A0F1-265FDCB07D18}" dt="2022-09-01T01:24:00.949" v="38" actId="47"/>
        <pc:sldMkLst>
          <pc:docMk/>
          <pc:sldMk cId="4193996118" sldId="375"/>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A8DA315-487E-41B9-912C-426174192312}" type="datetimeFigureOut">
              <a:rPr lang="en-US" smtClean="0"/>
              <a:pPr/>
              <a:t>9/1/2022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E0DFC00-5725-4269-BD20-45209B38CD9F}" type="slidenum">
              <a:rPr lang="en-US" smtClean="0"/>
              <a:pPr/>
              <a:t>‹#›</a:t>
            </a:fld>
            <a:endParaRPr lang="en-US" dirty="0"/>
          </a:p>
        </p:txBody>
      </p:sp>
    </p:spTree>
    <p:extLst>
      <p:ext uri="{BB962C8B-B14F-4D97-AF65-F5344CB8AC3E}">
        <p14:creationId xmlns:p14="http://schemas.microsoft.com/office/powerpoint/2010/main" val="17031918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Display on arrival</a:t>
            </a:r>
          </a:p>
        </p:txBody>
      </p:sp>
      <p:sp>
        <p:nvSpPr>
          <p:cNvPr id="4" name="Slide Number Placeholder 3"/>
          <p:cNvSpPr>
            <a:spLocks noGrp="1"/>
          </p:cNvSpPr>
          <p:nvPr>
            <p:ph type="sldNum" sz="quarter" idx="10"/>
          </p:nvPr>
        </p:nvSpPr>
        <p:spPr/>
        <p:txBody>
          <a:bodyPr/>
          <a:lstStyle/>
          <a:p>
            <a:fld id="{DE0DFC00-5725-4269-BD20-45209B38CD9F}" type="slidenum">
              <a:rPr lang="en-US" smtClean="0"/>
              <a:pPr/>
              <a:t>1</a:t>
            </a:fld>
            <a:endParaRPr lang="en-US" dirty="0"/>
          </a:p>
        </p:txBody>
      </p:sp>
    </p:spTree>
    <p:extLst>
      <p:ext uri="{BB962C8B-B14F-4D97-AF65-F5344CB8AC3E}">
        <p14:creationId xmlns:p14="http://schemas.microsoft.com/office/powerpoint/2010/main" val="9445022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Run through basic housekeeping. Flow of day for breaks etc. </a:t>
            </a:r>
          </a:p>
        </p:txBody>
      </p:sp>
      <p:sp>
        <p:nvSpPr>
          <p:cNvPr id="4" name="Slide Number Placeholder 3"/>
          <p:cNvSpPr>
            <a:spLocks noGrp="1"/>
          </p:cNvSpPr>
          <p:nvPr>
            <p:ph type="sldNum" sz="quarter" idx="10"/>
          </p:nvPr>
        </p:nvSpPr>
        <p:spPr/>
        <p:txBody>
          <a:bodyPr/>
          <a:lstStyle/>
          <a:p>
            <a:fld id="{DE0DFC00-5725-4269-BD20-45209B38CD9F}" type="slidenum">
              <a:rPr lang="en-US" smtClean="0"/>
              <a:pPr/>
              <a:t>2</a:t>
            </a:fld>
            <a:endParaRPr lang="en-US" dirty="0"/>
          </a:p>
        </p:txBody>
      </p:sp>
    </p:spTree>
    <p:extLst>
      <p:ext uri="{BB962C8B-B14F-4D97-AF65-F5344CB8AC3E}">
        <p14:creationId xmlns:p14="http://schemas.microsoft.com/office/powerpoint/2010/main" val="36238928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Check all students received welcome email. Check they are all enrolled and started A&amp;P. Answer any questions.</a:t>
            </a:r>
          </a:p>
        </p:txBody>
      </p:sp>
      <p:sp>
        <p:nvSpPr>
          <p:cNvPr id="4" name="Slide Number Placeholder 3"/>
          <p:cNvSpPr>
            <a:spLocks noGrp="1"/>
          </p:cNvSpPr>
          <p:nvPr>
            <p:ph type="sldNum" sz="quarter" idx="10"/>
          </p:nvPr>
        </p:nvSpPr>
        <p:spPr/>
        <p:txBody>
          <a:bodyPr/>
          <a:lstStyle/>
          <a:p>
            <a:fld id="{DE0DFC00-5725-4269-BD20-45209B38CD9F}" type="slidenum">
              <a:rPr lang="en-US" smtClean="0"/>
              <a:pPr/>
              <a:t>3</a:t>
            </a:fld>
            <a:endParaRPr lang="en-US" dirty="0"/>
          </a:p>
        </p:txBody>
      </p:sp>
    </p:spTree>
    <p:extLst>
      <p:ext uri="{BB962C8B-B14F-4D97-AF65-F5344CB8AC3E}">
        <p14:creationId xmlns:p14="http://schemas.microsoft.com/office/powerpoint/2010/main" val="13746789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DE0DFC00-5725-4269-BD20-45209B38CD9F}" type="slidenum">
              <a:rPr lang="en-US" smtClean="0"/>
              <a:pPr/>
              <a:t>11</a:t>
            </a:fld>
            <a:endParaRPr lang="en-US" dirty="0"/>
          </a:p>
        </p:txBody>
      </p:sp>
    </p:spTree>
    <p:extLst>
      <p:ext uri="{BB962C8B-B14F-4D97-AF65-F5344CB8AC3E}">
        <p14:creationId xmlns:p14="http://schemas.microsoft.com/office/powerpoint/2010/main" val="22828953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DE0DFC00-5725-4269-BD20-45209B38CD9F}" type="slidenum">
              <a:rPr lang="en-US" smtClean="0"/>
              <a:pPr/>
              <a:t>12</a:t>
            </a:fld>
            <a:endParaRPr lang="en-US" dirty="0"/>
          </a:p>
        </p:txBody>
      </p:sp>
    </p:spTree>
    <p:extLst>
      <p:ext uri="{BB962C8B-B14F-4D97-AF65-F5344CB8AC3E}">
        <p14:creationId xmlns:p14="http://schemas.microsoft.com/office/powerpoint/2010/main" val="42557452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DE0DFC00-5725-4269-BD20-45209B38CD9F}" type="slidenum">
              <a:rPr lang="en-US" smtClean="0"/>
              <a:pPr/>
              <a:t>13</a:t>
            </a:fld>
            <a:endParaRPr lang="en-US" dirty="0"/>
          </a:p>
        </p:txBody>
      </p:sp>
    </p:spTree>
    <p:extLst>
      <p:ext uri="{BB962C8B-B14F-4D97-AF65-F5344CB8AC3E}">
        <p14:creationId xmlns:p14="http://schemas.microsoft.com/office/powerpoint/2010/main" val="20740638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DE0DFC00-5725-4269-BD20-45209B38CD9F}" type="slidenum">
              <a:rPr lang="en-US" smtClean="0"/>
              <a:pPr/>
              <a:t>14</a:t>
            </a:fld>
            <a:endParaRPr lang="en-US" dirty="0"/>
          </a:p>
        </p:txBody>
      </p:sp>
    </p:spTree>
    <p:extLst>
      <p:ext uri="{BB962C8B-B14F-4D97-AF65-F5344CB8AC3E}">
        <p14:creationId xmlns:p14="http://schemas.microsoft.com/office/powerpoint/2010/main" val="15756921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DE0DFC00-5725-4269-BD20-45209B38CD9F}" type="slidenum">
              <a:rPr lang="en-US" smtClean="0"/>
              <a:pPr/>
              <a:t>15</a:t>
            </a:fld>
            <a:endParaRPr lang="en-US" dirty="0"/>
          </a:p>
        </p:txBody>
      </p:sp>
    </p:spTree>
    <p:extLst>
      <p:ext uri="{BB962C8B-B14F-4D97-AF65-F5344CB8AC3E}">
        <p14:creationId xmlns:p14="http://schemas.microsoft.com/office/powerpoint/2010/main" val="23903622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DE0DFC00-5725-4269-BD20-45209B38CD9F}" type="slidenum">
              <a:rPr lang="en-US" smtClean="0"/>
              <a:pPr/>
              <a:t>17</a:t>
            </a:fld>
            <a:endParaRPr lang="en-US" dirty="0"/>
          </a:p>
        </p:txBody>
      </p:sp>
    </p:spTree>
    <p:extLst>
      <p:ext uri="{BB962C8B-B14F-4D97-AF65-F5344CB8AC3E}">
        <p14:creationId xmlns:p14="http://schemas.microsoft.com/office/powerpoint/2010/main" val="19128394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DE0DFC00-5725-4269-BD20-45209B38CD9F}" type="slidenum">
              <a:rPr lang="en-US" smtClean="0"/>
              <a:pPr/>
              <a:t>18</a:t>
            </a:fld>
            <a:endParaRPr lang="en-US" dirty="0"/>
          </a:p>
        </p:txBody>
      </p:sp>
    </p:spTree>
    <p:extLst>
      <p:ext uri="{BB962C8B-B14F-4D97-AF65-F5344CB8AC3E}">
        <p14:creationId xmlns:p14="http://schemas.microsoft.com/office/powerpoint/2010/main" val="35606029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DE0DFC00-5725-4269-BD20-45209B38CD9F}" type="slidenum">
              <a:rPr lang="en-US" smtClean="0"/>
              <a:pPr/>
              <a:t>19</a:t>
            </a:fld>
            <a:endParaRPr lang="en-US" dirty="0"/>
          </a:p>
        </p:txBody>
      </p:sp>
    </p:spTree>
    <p:extLst>
      <p:ext uri="{BB962C8B-B14F-4D97-AF65-F5344CB8AC3E}">
        <p14:creationId xmlns:p14="http://schemas.microsoft.com/office/powerpoint/2010/main" val="42664901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DE0DFC00-5725-4269-BD20-45209B38CD9F}" type="slidenum">
              <a:rPr lang="en-US" smtClean="0"/>
              <a:pPr/>
              <a:t>34</a:t>
            </a:fld>
            <a:endParaRPr lang="en-US" dirty="0"/>
          </a:p>
        </p:txBody>
      </p:sp>
    </p:spTree>
    <p:extLst>
      <p:ext uri="{BB962C8B-B14F-4D97-AF65-F5344CB8AC3E}">
        <p14:creationId xmlns:p14="http://schemas.microsoft.com/office/powerpoint/2010/main" val="9906129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DE0DFC00-5725-4269-BD20-45209B38CD9F}" type="slidenum">
              <a:rPr lang="en-US" smtClean="0"/>
              <a:pPr/>
              <a:t>35</a:t>
            </a:fld>
            <a:endParaRPr lang="en-US" dirty="0"/>
          </a:p>
        </p:txBody>
      </p:sp>
    </p:spTree>
    <p:extLst>
      <p:ext uri="{BB962C8B-B14F-4D97-AF65-F5344CB8AC3E}">
        <p14:creationId xmlns:p14="http://schemas.microsoft.com/office/powerpoint/2010/main" val="31030796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Explain the additional 10 case studies</a:t>
            </a:r>
            <a:r>
              <a:rPr lang="en-AU" baseline="0" dirty="0"/>
              <a:t> on top of 100 log hours. Hand out folders and schedule</a:t>
            </a:r>
            <a:endParaRPr lang="en-AU" dirty="0"/>
          </a:p>
        </p:txBody>
      </p:sp>
      <p:sp>
        <p:nvSpPr>
          <p:cNvPr id="4" name="Slide Number Placeholder 3"/>
          <p:cNvSpPr>
            <a:spLocks noGrp="1"/>
          </p:cNvSpPr>
          <p:nvPr>
            <p:ph type="sldNum" sz="quarter" idx="10"/>
          </p:nvPr>
        </p:nvSpPr>
        <p:spPr/>
        <p:txBody>
          <a:bodyPr/>
          <a:lstStyle/>
          <a:p>
            <a:fld id="{DE0DFC00-5725-4269-BD20-45209B38CD9F}" type="slidenum">
              <a:rPr lang="en-US" smtClean="0"/>
              <a:pPr/>
              <a:t>36</a:t>
            </a:fld>
            <a:endParaRPr lang="en-US" dirty="0"/>
          </a:p>
        </p:txBody>
      </p:sp>
    </p:spTree>
    <p:extLst>
      <p:ext uri="{BB962C8B-B14F-4D97-AF65-F5344CB8AC3E}">
        <p14:creationId xmlns:p14="http://schemas.microsoft.com/office/powerpoint/2010/main" val="18929660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DE0DFC00-5725-4269-BD20-45209B38CD9F}" type="slidenum">
              <a:rPr lang="en-US" smtClean="0"/>
              <a:pPr/>
              <a:t>47</a:t>
            </a:fld>
            <a:endParaRPr lang="en-US" dirty="0"/>
          </a:p>
        </p:txBody>
      </p:sp>
    </p:spTree>
    <p:extLst>
      <p:ext uri="{BB962C8B-B14F-4D97-AF65-F5344CB8AC3E}">
        <p14:creationId xmlns:p14="http://schemas.microsoft.com/office/powerpoint/2010/main" val="16330936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DE0DFC00-5725-4269-BD20-45209B38CD9F}" type="slidenum">
              <a:rPr lang="en-US" smtClean="0"/>
              <a:pPr/>
              <a:t>54</a:t>
            </a:fld>
            <a:endParaRPr lang="en-US" dirty="0"/>
          </a:p>
        </p:txBody>
      </p:sp>
    </p:spTree>
    <p:extLst>
      <p:ext uri="{BB962C8B-B14F-4D97-AF65-F5344CB8AC3E}">
        <p14:creationId xmlns:p14="http://schemas.microsoft.com/office/powerpoint/2010/main" val="3836696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DE0DFC00-5725-4269-BD20-45209B38CD9F}" type="slidenum">
              <a:rPr lang="en-US" smtClean="0"/>
              <a:pPr/>
              <a:t>55</a:t>
            </a:fld>
            <a:endParaRPr lang="en-US" dirty="0"/>
          </a:p>
        </p:txBody>
      </p:sp>
    </p:spTree>
    <p:extLst>
      <p:ext uri="{BB962C8B-B14F-4D97-AF65-F5344CB8AC3E}">
        <p14:creationId xmlns:p14="http://schemas.microsoft.com/office/powerpoint/2010/main" val="5691541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DE0DFC00-5725-4269-BD20-45209B38CD9F}" type="slidenum">
              <a:rPr lang="en-US" smtClean="0"/>
              <a:pPr/>
              <a:t>56</a:t>
            </a:fld>
            <a:endParaRPr lang="en-US" dirty="0"/>
          </a:p>
        </p:txBody>
      </p:sp>
    </p:spTree>
    <p:extLst>
      <p:ext uri="{BB962C8B-B14F-4D97-AF65-F5344CB8AC3E}">
        <p14:creationId xmlns:p14="http://schemas.microsoft.com/office/powerpoint/2010/main" val="7343870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DE0DFC00-5725-4269-BD20-45209B38CD9F}" type="slidenum">
              <a:rPr lang="en-US" smtClean="0"/>
              <a:pPr/>
              <a:t>57</a:t>
            </a:fld>
            <a:endParaRPr lang="en-US" dirty="0"/>
          </a:p>
        </p:txBody>
      </p:sp>
    </p:spTree>
    <p:extLst>
      <p:ext uri="{BB962C8B-B14F-4D97-AF65-F5344CB8AC3E}">
        <p14:creationId xmlns:p14="http://schemas.microsoft.com/office/powerpoint/2010/main" val="547417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DE0DFC00-5725-4269-BD20-45209B38CD9F}" type="slidenum">
              <a:rPr lang="en-US" smtClean="0"/>
              <a:pPr/>
              <a:t>58</a:t>
            </a:fld>
            <a:endParaRPr lang="en-US" dirty="0"/>
          </a:p>
        </p:txBody>
      </p:sp>
    </p:spTree>
    <p:extLst>
      <p:ext uri="{BB962C8B-B14F-4D97-AF65-F5344CB8AC3E}">
        <p14:creationId xmlns:p14="http://schemas.microsoft.com/office/powerpoint/2010/main" val="25440616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DE0DFC00-5725-4269-BD20-45209B38CD9F}" type="slidenum">
              <a:rPr lang="en-US" smtClean="0"/>
              <a:pPr/>
              <a:t>59</a:t>
            </a:fld>
            <a:endParaRPr lang="en-US" dirty="0"/>
          </a:p>
        </p:txBody>
      </p:sp>
    </p:spTree>
    <p:extLst>
      <p:ext uri="{BB962C8B-B14F-4D97-AF65-F5344CB8AC3E}">
        <p14:creationId xmlns:p14="http://schemas.microsoft.com/office/powerpoint/2010/main" val="13436873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DE0DFC00-5725-4269-BD20-45209B38CD9F}" type="slidenum">
              <a:rPr lang="en-US" smtClean="0"/>
              <a:pPr/>
              <a:t>60</a:t>
            </a:fld>
            <a:endParaRPr lang="en-US" dirty="0"/>
          </a:p>
        </p:txBody>
      </p:sp>
    </p:spTree>
    <p:extLst>
      <p:ext uri="{BB962C8B-B14F-4D97-AF65-F5344CB8AC3E}">
        <p14:creationId xmlns:p14="http://schemas.microsoft.com/office/powerpoint/2010/main" val="27308493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DE0DFC00-5725-4269-BD20-45209B38CD9F}" type="slidenum">
              <a:rPr lang="en-US" smtClean="0"/>
              <a:pPr/>
              <a:t>61</a:t>
            </a:fld>
            <a:endParaRPr lang="en-US" dirty="0"/>
          </a:p>
        </p:txBody>
      </p:sp>
    </p:spTree>
    <p:extLst>
      <p:ext uri="{BB962C8B-B14F-4D97-AF65-F5344CB8AC3E}">
        <p14:creationId xmlns:p14="http://schemas.microsoft.com/office/powerpoint/2010/main" val="37910455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DE0DFC00-5725-4269-BD20-45209B38CD9F}" type="slidenum">
              <a:rPr lang="en-US" smtClean="0"/>
              <a:pPr/>
              <a:t>62</a:t>
            </a:fld>
            <a:endParaRPr lang="en-US" dirty="0"/>
          </a:p>
        </p:txBody>
      </p:sp>
    </p:spTree>
    <p:extLst>
      <p:ext uri="{BB962C8B-B14F-4D97-AF65-F5344CB8AC3E}">
        <p14:creationId xmlns:p14="http://schemas.microsoft.com/office/powerpoint/2010/main" val="1336494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0E8B71A-CCEA-4C51-8277-8CF172DCE97E}" type="datetimeFigureOut">
              <a:rPr lang="en-US" smtClean="0"/>
              <a:pPr/>
              <a:t>9/1/2022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36A2F4-AE51-49C0-B33D-37713147A4FE}" type="slidenum">
              <a:rPr lang="en-US" smtClean="0"/>
              <a:pPr/>
              <a:t>‹#›</a:t>
            </a:fld>
            <a:endParaRPr 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960131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0E8B71A-CCEA-4C51-8277-8CF172DCE97E}" type="datetimeFigureOut">
              <a:rPr lang="en-US" smtClean="0"/>
              <a:pPr/>
              <a:t>9/1/2022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36A2F4-AE51-49C0-B33D-37713147A4FE}" type="slidenum">
              <a:rPr lang="en-US" smtClean="0"/>
              <a:pPr/>
              <a:t>‹#›</a:t>
            </a:fld>
            <a:endParaRPr lang="en-US" dirty="0"/>
          </a:p>
        </p:txBody>
      </p:sp>
    </p:spTree>
    <p:extLst>
      <p:ext uri="{BB962C8B-B14F-4D97-AF65-F5344CB8AC3E}">
        <p14:creationId xmlns:p14="http://schemas.microsoft.com/office/powerpoint/2010/main" val="22249880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0E8B71A-CCEA-4C51-8277-8CF172DCE97E}" type="datetimeFigureOut">
              <a:rPr lang="en-US" smtClean="0"/>
              <a:pPr/>
              <a:t>9/1/2022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36A2F4-AE51-49C0-B33D-37713147A4FE}" type="slidenum">
              <a:rPr lang="en-US" smtClean="0"/>
              <a:pPr/>
              <a:t>‹#›</a:t>
            </a:fld>
            <a:endParaRPr 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12505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845735"/>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0E8B71A-CCEA-4C51-8277-8CF172DCE97E}" type="datetimeFigureOut">
              <a:rPr lang="en-US" smtClean="0"/>
              <a:pPr/>
              <a:t>9/1/2022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36A2F4-AE51-49C0-B33D-37713147A4FE}" type="slidenum">
              <a:rPr lang="en-US" smtClean="0"/>
              <a:pPr/>
              <a:t>‹#›</a:t>
            </a:fld>
            <a:endParaRPr lang="en-US" dirty="0"/>
          </a:p>
        </p:txBody>
      </p:sp>
    </p:spTree>
    <p:extLst>
      <p:ext uri="{BB962C8B-B14F-4D97-AF65-F5344CB8AC3E}">
        <p14:creationId xmlns:p14="http://schemas.microsoft.com/office/powerpoint/2010/main" val="17140549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2960" y="2582334"/>
            <a:ext cx="370332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440" y="2582334"/>
            <a:ext cx="370332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0E8B71A-CCEA-4C51-8277-8CF172DCE97E}" type="datetimeFigureOut">
              <a:rPr lang="en-US" smtClean="0"/>
              <a:pPr/>
              <a:t>9/1/2022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A36A2F4-AE51-49C0-B33D-37713147A4FE}" type="slidenum">
              <a:rPr lang="en-US" smtClean="0"/>
              <a:pPr/>
              <a:t>‹#›</a:t>
            </a:fld>
            <a:endParaRPr lang="en-US" dirty="0"/>
          </a:p>
        </p:txBody>
      </p:sp>
    </p:spTree>
    <p:extLst>
      <p:ext uri="{BB962C8B-B14F-4D97-AF65-F5344CB8AC3E}">
        <p14:creationId xmlns:p14="http://schemas.microsoft.com/office/powerpoint/2010/main" val="22039268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0E8B71A-CCEA-4C51-8277-8CF172DCE97E}" type="datetimeFigureOut">
              <a:rPr lang="en-US" smtClean="0"/>
              <a:pPr/>
              <a:t>9/1/2022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A36A2F4-AE51-49C0-B33D-37713147A4FE}" type="slidenum">
              <a:rPr lang="en-US" smtClean="0"/>
              <a:pPr/>
              <a:t>‹#›</a:t>
            </a:fld>
            <a:endParaRPr lang="en-US" dirty="0"/>
          </a:p>
        </p:txBody>
      </p:sp>
    </p:spTree>
    <p:extLst>
      <p:ext uri="{BB962C8B-B14F-4D97-AF65-F5344CB8AC3E}">
        <p14:creationId xmlns:p14="http://schemas.microsoft.com/office/powerpoint/2010/main" val="10992738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80E8B71A-CCEA-4C51-8277-8CF172DCE97E}" type="datetimeFigureOut">
              <a:rPr lang="en-US" smtClean="0"/>
              <a:pPr/>
              <a:t>9/1/2022</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A36A2F4-AE51-49C0-B33D-37713147A4FE}" type="slidenum">
              <a:rPr lang="en-US" smtClean="0"/>
              <a:pPr/>
              <a:t>‹#›</a:t>
            </a:fld>
            <a:endParaRPr lang="en-US" dirty="0"/>
          </a:p>
        </p:txBody>
      </p:sp>
    </p:spTree>
    <p:extLst>
      <p:ext uri="{BB962C8B-B14F-4D97-AF65-F5344CB8AC3E}">
        <p14:creationId xmlns:p14="http://schemas.microsoft.com/office/powerpoint/2010/main" val="36424089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600450" y="731520"/>
            <a:ext cx="486918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80E8B71A-CCEA-4C51-8277-8CF172DCE97E}" type="datetimeFigureOut">
              <a:rPr lang="en-US" smtClean="0"/>
              <a:pPr/>
              <a:t>9/1/2022</a:t>
            </a:fld>
            <a:endParaRPr lang="en-US" dirty="0"/>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A36A2F4-AE51-49C0-B33D-37713147A4FE}" type="slidenum">
              <a:rPr lang="en-US" smtClean="0"/>
              <a:pPr/>
              <a:t>‹#›</a:t>
            </a:fld>
            <a:endParaRPr lang="en-US" dirty="0"/>
          </a:p>
        </p:txBody>
      </p:sp>
    </p:spTree>
    <p:extLst>
      <p:ext uri="{BB962C8B-B14F-4D97-AF65-F5344CB8AC3E}">
        <p14:creationId xmlns:p14="http://schemas.microsoft.com/office/powerpoint/2010/main" val="30227921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5234"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22960"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0E8B71A-CCEA-4C51-8277-8CF172DCE97E}" type="datetimeFigureOut">
              <a:rPr lang="en-US" smtClean="0"/>
              <a:pPr/>
              <a:t>9/1/2022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36A2F4-AE51-49C0-B33D-37713147A4FE}" type="slidenum">
              <a:rPr lang="en-US" smtClean="0"/>
              <a:pPr/>
              <a:t>‹#›</a:t>
            </a:fld>
            <a:endParaRPr lang="en-US" dirty="0"/>
          </a:p>
        </p:txBody>
      </p:sp>
    </p:spTree>
    <p:extLst>
      <p:ext uri="{BB962C8B-B14F-4D97-AF65-F5344CB8AC3E}">
        <p14:creationId xmlns:p14="http://schemas.microsoft.com/office/powerpoint/2010/main" val="24483289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0E8B71A-CCEA-4C51-8277-8CF172DCE97E}" type="datetimeFigureOut">
              <a:rPr lang="en-US" smtClean="0"/>
              <a:pPr/>
              <a:t>9/1/2022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36A2F4-AE51-49C0-B33D-37713147A4FE}" type="slidenum">
              <a:rPr lang="en-US" smtClean="0"/>
              <a:pPr/>
              <a:t>‹#›</a:t>
            </a:fld>
            <a:endParaRPr lang="en-US" dirty="0"/>
          </a:p>
        </p:txBody>
      </p:sp>
    </p:spTree>
    <p:extLst>
      <p:ext uri="{BB962C8B-B14F-4D97-AF65-F5344CB8AC3E}">
        <p14:creationId xmlns:p14="http://schemas.microsoft.com/office/powerpoint/2010/main" val="25748394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2302"/>
            <a:ext cx="1971675"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412302"/>
            <a:ext cx="5800725"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0E8B71A-CCEA-4C51-8277-8CF172DCE97E}" type="datetimeFigureOut">
              <a:rPr lang="en-US" smtClean="0"/>
              <a:pPr/>
              <a:t>9/1/2022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36A2F4-AE51-49C0-B33D-37713147A4FE}" type="slidenum">
              <a:rPr lang="en-US" smtClean="0"/>
              <a:pPr/>
              <a:t>‹#›</a:t>
            </a:fld>
            <a:endParaRPr lang="en-US" dirty="0"/>
          </a:p>
        </p:txBody>
      </p:sp>
    </p:spTree>
    <p:extLst>
      <p:ext uri="{BB962C8B-B14F-4D97-AF65-F5344CB8AC3E}">
        <p14:creationId xmlns:p14="http://schemas.microsoft.com/office/powerpoint/2010/main" val="31375887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80E8B71A-CCEA-4C51-8277-8CF172DCE97E}" type="datetimeFigureOut">
              <a:rPr lang="en-US" smtClean="0"/>
              <a:pPr/>
              <a:t>9/1/2022</a:t>
            </a:fld>
            <a:endParaRPr lang="en-US" dirty="0"/>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4A36A2F4-AE51-49C0-B33D-37713147A4FE}" type="slidenum">
              <a:rPr lang="en-US" smtClean="0"/>
              <a:pPr/>
              <a:t>‹#›</a:t>
            </a:fld>
            <a:endParaRPr lang="en-US" dirty="0"/>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827527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8.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3.jpe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microsoft.com/office/2007/relationships/hdphoto" Target="../media/hdphoto1.wdp"/><Relationship Id="rId5" Type="http://schemas.openxmlformats.org/officeDocument/2006/relationships/image" Target="../media/image5.pn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7.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8.png"/><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png"/><Relationship Id="rId3" Type="http://schemas.openxmlformats.org/officeDocument/2006/relationships/image" Target="../media/image4.jpeg"/><Relationship Id="rId7" Type="http://schemas.openxmlformats.org/officeDocument/2006/relationships/image" Target="../media/image13.png"/><Relationship Id="rId12" Type="http://schemas.openxmlformats.org/officeDocument/2006/relationships/image" Target="../media/image18.png"/><Relationship Id="rId2" Type="http://schemas.openxmlformats.org/officeDocument/2006/relationships/image" Target="../media/image3.jpeg"/><Relationship Id="rId1" Type="http://schemas.openxmlformats.org/officeDocument/2006/relationships/slideLayout" Target="../slideLayouts/slideLayout4.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 Id="rId1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 Id="rId6" Type="http://schemas.openxmlformats.org/officeDocument/2006/relationships/image" Target="../media/image22.png"/><Relationship Id="rId5" Type="http://schemas.microsoft.com/office/2007/relationships/hdphoto" Target="../media/hdphoto3.wdp"/><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 Id="rId6" Type="http://schemas.openxmlformats.org/officeDocument/2006/relationships/image" Target="../media/image24.png"/><Relationship Id="rId5" Type="http://schemas.microsoft.com/office/2007/relationships/hdphoto" Target="../media/hdphoto4.wdp"/><Relationship Id="rId4" Type="http://schemas.openxmlformats.org/officeDocument/2006/relationships/image" Target="../media/image23.jpeg"/></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 Id="rId4" Type="http://schemas.openxmlformats.org/officeDocument/2006/relationships/image" Target="../media/image25.jpeg"/></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4.jpeg"/></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9.jpeg"/><Relationship Id="rId5" Type="http://schemas.openxmlformats.org/officeDocument/2006/relationships/image" Target="../media/image28.png"/><Relationship Id="rId4" Type="http://schemas.openxmlformats.org/officeDocument/2006/relationships/image" Target="../media/image4.jpeg"/></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jpeg"/><Relationship Id="rId4" Type="http://schemas.openxmlformats.org/officeDocument/2006/relationships/image" Target="../media/image4.jpeg"/></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4.jpeg"/></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5.jpeg"/><Relationship Id="rId5" Type="http://schemas.openxmlformats.org/officeDocument/2006/relationships/image" Target="../media/image34.png"/><Relationship Id="rId4" Type="http://schemas.openxmlformats.org/officeDocument/2006/relationships/image" Target="../media/image4.jpeg"/></Relationships>
</file>

<file path=ppt/slides/_rels/slide16.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image" Target="../media/image3.jpeg"/><Relationship Id="rId7" Type="http://schemas.openxmlformats.org/officeDocument/2006/relationships/image" Target="../media/image38.png"/><Relationship Id="rId2"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14.png"/><Relationship Id="rId10" Type="http://schemas.openxmlformats.org/officeDocument/2006/relationships/image" Target="../media/image41.jpeg"/><Relationship Id="rId4" Type="http://schemas.openxmlformats.org/officeDocument/2006/relationships/image" Target="../media/image4.jpeg"/><Relationship Id="rId9" Type="http://schemas.openxmlformats.org/officeDocument/2006/relationships/image" Target="../media/image40.png"/></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4.jpeg"/></Relationships>
</file>

<file path=ppt/slides/_rels/slide18.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3.jpeg"/><Relationship Id="rId7" Type="http://schemas.openxmlformats.org/officeDocument/2006/relationships/image" Target="../media/image45.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jpeg"/></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47.png"/><Relationship Id="rId4" Type="http://schemas.openxmlformats.org/officeDocument/2006/relationships/image" Target="../media/image4.jpeg"/></Relationships>
</file>

<file path=ppt/slides/_rels/slide2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 Id="rId5" Type="http://schemas.openxmlformats.org/officeDocument/2006/relationships/image" Target="../media/image49.png"/><Relationship Id="rId4" Type="http://schemas.openxmlformats.org/officeDocument/2006/relationships/image" Target="../media/image48.png"/></Relationships>
</file>

<file path=ppt/slides/_rels/slide2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 Id="rId5" Type="http://schemas.openxmlformats.org/officeDocument/2006/relationships/image" Target="../media/image50.png"/><Relationship Id="rId4" Type="http://schemas.openxmlformats.org/officeDocument/2006/relationships/image" Target="../media/image49.png"/></Relationships>
</file>

<file path=ppt/slides/_rels/slide2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23.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53.png"/><Relationship Id="rId2" Type="http://schemas.openxmlformats.org/officeDocument/2006/relationships/image" Target="../media/image3.jpeg"/><Relationship Id="rId1" Type="http://schemas.openxmlformats.org/officeDocument/2006/relationships/slideLayout" Target="../slideLayouts/slideLayout4.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2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 Id="rId5" Type="http://schemas.openxmlformats.org/officeDocument/2006/relationships/image" Target="../media/image58.png"/><Relationship Id="rId4" Type="http://schemas.openxmlformats.org/officeDocument/2006/relationships/image" Target="../media/image57.png"/></Relationships>
</file>

<file path=ppt/slides/_rels/slide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 Id="rId6" Type="http://schemas.openxmlformats.org/officeDocument/2006/relationships/image" Target="../media/image60.jpeg"/><Relationship Id="rId5" Type="http://schemas.openxmlformats.org/officeDocument/2006/relationships/image" Target="../media/image59.png"/><Relationship Id="rId4" Type="http://schemas.openxmlformats.org/officeDocument/2006/relationships/image" Target="../media/image49.png"/></Relationships>
</file>

<file path=ppt/slides/_rels/slide2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 Id="rId5" Type="http://schemas.openxmlformats.org/officeDocument/2006/relationships/image" Target="../media/image61.png"/><Relationship Id="rId4" Type="http://schemas.openxmlformats.org/officeDocument/2006/relationships/image" Target="../media/image49.png"/></Relationships>
</file>

<file path=ppt/slides/_rels/slide2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49.png"/></Relationships>
</file>

<file path=ppt/slides/_rels/slide28.xml.rels><?xml version="1.0" encoding="UTF-8" standalone="yes"?>
<Relationships xmlns="http://schemas.openxmlformats.org/package/2006/relationships"><Relationship Id="rId8" Type="http://schemas.openxmlformats.org/officeDocument/2006/relationships/image" Target="../media/image68.png"/><Relationship Id="rId13" Type="http://schemas.openxmlformats.org/officeDocument/2006/relationships/image" Target="../media/image73.jpeg"/><Relationship Id="rId3" Type="http://schemas.openxmlformats.org/officeDocument/2006/relationships/image" Target="../media/image4.jpeg"/><Relationship Id="rId7" Type="http://schemas.openxmlformats.org/officeDocument/2006/relationships/image" Target="../media/image67.png"/><Relationship Id="rId12" Type="http://schemas.openxmlformats.org/officeDocument/2006/relationships/image" Target="../media/image72.png"/><Relationship Id="rId2" Type="http://schemas.openxmlformats.org/officeDocument/2006/relationships/image" Target="../media/image3.jpeg"/><Relationship Id="rId1" Type="http://schemas.openxmlformats.org/officeDocument/2006/relationships/slideLayout" Target="../slideLayouts/slideLayout4.xml"/><Relationship Id="rId6" Type="http://schemas.openxmlformats.org/officeDocument/2006/relationships/image" Target="../media/image66.png"/><Relationship Id="rId11" Type="http://schemas.openxmlformats.org/officeDocument/2006/relationships/image" Target="../media/image71.png"/><Relationship Id="rId5" Type="http://schemas.openxmlformats.org/officeDocument/2006/relationships/image" Target="../media/image65.png"/><Relationship Id="rId10" Type="http://schemas.openxmlformats.org/officeDocument/2006/relationships/image" Target="../media/image70.png"/><Relationship Id="rId4" Type="http://schemas.openxmlformats.org/officeDocument/2006/relationships/image" Target="../media/image64.png"/><Relationship Id="rId9" Type="http://schemas.openxmlformats.org/officeDocument/2006/relationships/image" Target="../media/image69.png"/></Relationships>
</file>

<file path=ppt/slides/_rels/slide2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 Id="rId4" Type="http://schemas.openxmlformats.org/officeDocument/2006/relationships/image" Target="../media/image74.jpeg"/></Relationships>
</file>

<file path=ppt/slides/_rels/slide30.xml.rels><?xml version="1.0" encoding="UTF-8" standalone="yes"?>
<Relationships xmlns="http://schemas.openxmlformats.org/package/2006/relationships"><Relationship Id="rId8" Type="http://schemas.openxmlformats.org/officeDocument/2006/relationships/image" Target="../media/image79.jpeg"/><Relationship Id="rId13" Type="http://schemas.openxmlformats.org/officeDocument/2006/relationships/image" Target="../media/image84.png"/><Relationship Id="rId3" Type="http://schemas.openxmlformats.org/officeDocument/2006/relationships/image" Target="../media/image4.jpeg"/><Relationship Id="rId7" Type="http://schemas.openxmlformats.org/officeDocument/2006/relationships/image" Target="../media/image78.png"/><Relationship Id="rId12" Type="http://schemas.openxmlformats.org/officeDocument/2006/relationships/image" Target="../media/image83.png"/><Relationship Id="rId2" Type="http://schemas.openxmlformats.org/officeDocument/2006/relationships/image" Target="../media/image3.jpeg"/><Relationship Id="rId1" Type="http://schemas.openxmlformats.org/officeDocument/2006/relationships/slideLayout" Target="../slideLayouts/slideLayout4.xml"/><Relationship Id="rId6" Type="http://schemas.openxmlformats.org/officeDocument/2006/relationships/image" Target="../media/image77.jpeg"/><Relationship Id="rId11" Type="http://schemas.openxmlformats.org/officeDocument/2006/relationships/image" Target="../media/image82.png"/><Relationship Id="rId5" Type="http://schemas.openxmlformats.org/officeDocument/2006/relationships/image" Target="../media/image76.png"/><Relationship Id="rId10" Type="http://schemas.openxmlformats.org/officeDocument/2006/relationships/image" Target="../media/image81.png"/><Relationship Id="rId4" Type="http://schemas.openxmlformats.org/officeDocument/2006/relationships/image" Target="../media/image75.png"/><Relationship Id="rId9" Type="http://schemas.openxmlformats.org/officeDocument/2006/relationships/image" Target="../media/image80.jpeg"/><Relationship Id="rId14" Type="http://schemas.openxmlformats.org/officeDocument/2006/relationships/image" Target="../media/image85.png"/></Relationships>
</file>

<file path=ppt/slides/_rels/slide3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 Id="rId5" Type="http://schemas.openxmlformats.org/officeDocument/2006/relationships/image" Target="../media/image87.jpeg"/><Relationship Id="rId4" Type="http://schemas.openxmlformats.org/officeDocument/2006/relationships/image" Target="../media/image86.png"/></Relationships>
</file>

<file path=ppt/slides/_rels/slide3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 Id="rId6" Type="http://schemas.openxmlformats.org/officeDocument/2006/relationships/image" Target="../media/image90.png"/><Relationship Id="rId5" Type="http://schemas.openxmlformats.org/officeDocument/2006/relationships/image" Target="../media/image89.png"/><Relationship Id="rId4" Type="http://schemas.openxmlformats.org/officeDocument/2006/relationships/image" Target="../media/image88.png"/></Relationships>
</file>

<file path=ppt/slides/_rels/slide3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4.jpeg"/></Relationships>
</file>

<file path=ppt/slides/_rels/slide3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image" Target="../media/image93.jpeg"/><Relationship Id="rId4" Type="http://schemas.openxmlformats.org/officeDocument/2006/relationships/image" Target="../media/image4.jpeg"/></Relationships>
</file>

<file path=ppt/slides/_rels/slide3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microsoft.com/office/2007/relationships/hdphoto" Target="../media/hdphoto5.wdp"/><Relationship Id="rId5" Type="http://schemas.openxmlformats.org/officeDocument/2006/relationships/image" Target="../media/image94.jpeg"/><Relationship Id="rId4" Type="http://schemas.openxmlformats.org/officeDocument/2006/relationships/image" Target="../media/image4.jpeg"/></Relationships>
</file>

<file path=ppt/slides/_rels/slide3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 Id="rId4" Type="http://schemas.openxmlformats.org/officeDocument/2006/relationships/image" Target="../media/image95.jpeg"/></Relationships>
</file>

<file path=ppt/slides/_rels/slide3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 Id="rId4" Type="http://schemas.openxmlformats.org/officeDocument/2006/relationships/image" Target="../media/image96.jpeg"/></Relationships>
</file>

<file path=ppt/slides/_rels/slide3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 Id="rId4" Type="http://schemas.openxmlformats.org/officeDocument/2006/relationships/image" Target="../media/image97.png"/></Relationships>
</file>

<file path=ppt/slides/_rels/slide4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 Id="rId4" Type="http://schemas.openxmlformats.org/officeDocument/2006/relationships/image" Target="../media/image98.png"/></Relationships>
</file>

<file path=ppt/slides/_rels/slide4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 Id="rId5" Type="http://schemas.openxmlformats.org/officeDocument/2006/relationships/image" Target="../media/image100.jpeg"/><Relationship Id="rId4" Type="http://schemas.openxmlformats.org/officeDocument/2006/relationships/image" Target="../media/image99.jpeg"/></Relationships>
</file>

<file path=ppt/slides/_rels/slide42.xml.rels><?xml version="1.0" encoding="UTF-8" standalone="yes"?>
<Relationships xmlns="http://schemas.openxmlformats.org/package/2006/relationships"><Relationship Id="rId8" Type="http://schemas.openxmlformats.org/officeDocument/2006/relationships/image" Target="../media/image105.png"/><Relationship Id="rId3" Type="http://schemas.openxmlformats.org/officeDocument/2006/relationships/image" Target="../media/image101.png"/><Relationship Id="rId7" Type="http://schemas.openxmlformats.org/officeDocument/2006/relationships/image" Target="../media/image4.jpeg"/><Relationship Id="rId12" Type="http://schemas.openxmlformats.org/officeDocument/2006/relationships/image" Target="../media/image14.pn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104.png"/><Relationship Id="rId11" Type="http://schemas.openxmlformats.org/officeDocument/2006/relationships/image" Target="../media/image108.png"/><Relationship Id="rId5" Type="http://schemas.openxmlformats.org/officeDocument/2006/relationships/image" Target="../media/image103.png"/><Relationship Id="rId10" Type="http://schemas.openxmlformats.org/officeDocument/2006/relationships/image" Target="../media/image107.png"/><Relationship Id="rId4" Type="http://schemas.openxmlformats.org/officeDocument/2006/relationships/image" Target="../media/image102.png"/><Relationship Id="rId9" Type="http://schemas.openxmlformats.org/officeDocument/2006/relationships/image" Target="../media/image106.png"/></Relationships>
</file>

<file path=ppt/slides/_rels/slide43.xml.rels><?xml version="1.0" encoding="UTF-8" standalone="yes"?>
<Relationships xmlns="http://schemas.openxmlformats.org/package/2006/relationships"><Relationship Id="rId8" Type="http://schemas.microsoft.com/office/2007/relationships/hdphoto" Target="../media/hdphoto7.wdp"/><Relationship Id="rId3" Type="http://schemas.openxmlformats.org/officeDocument/2006/relationships/image" Target="../media/image109.png"/><Relationship Id="rId7" Type="http://schemas.openxmlformats.org/officeDocument/2006/relationships/image" Target="../media/image111.jpeg"/><Relationship Id="rId2" Type="http://schemas.openxmlformats.org/officeDocument/2006/relationships/image" Target="../media/image3.jpeg"/><Relationship Id="rId1" Type="http://schemas.openxmlformats.org/officeDocument/2006/relationships/slideLayout" Target="../slideLayouts/slideLayout2.xml"/><Relationship Id="rId6" Type="http://schemas.microsoft.com/office/2007/relationships/hdphoto" Target="../media/hdphoto6.wdp"/><Relationship Id="rId5" Type="http://schemas.openxmlformats.org/officeDocument/2006/relationships/image" Target="../media/image110.jpeg"/><Relationship Id="rId4" Type="http://schemas.openxmlformats.org/officeDocument/2006/relationships/image" Target="../media/image4.jpeg"/></Relationships>
</file>

<file path=ppt/slides/_rels/slide44.xml.rels><?xml version="1.0" encoding="UTF-8" standalone="yes"?>
<Relationships xmlns="http://schemas.openxmlformats.org/package/2006/relationships"><Relationship Id="rId8" Type="http://schemas.openxmlformats.org/officeDocument/2006/relationships/image" Target="../media/image116.png"/><Relationship Id="rId3" Type="http://schemas.openxmlformats.org/officeDocument/2006/relationships/image" Target="../media/image4.jpeg"/><Relationship Id="rId7" Type="http://schemas.openxmlformats.org/officeDocument/2006/relationships/image" Target="../media/image115.png"/><Relationship Id="rId2" Type="http://schemas.openxmlformats.org/officeDocument/2006/relationships/image" Target="../media/image3.jpeg"/><Relationship Id="rId1" Type="http://schemas.openxmlformats.org/officeDocument/2006/relationships/slideLayout" Target="../slideLayouts/slideLayout4.xml"/><Relationship Id="rId6" Type="http://schemas.openxmlformats.org/officeDocument/2006/relationships/image" Target="../media/image114.jpeg"/><Relationship Id="rId5" Type="http://schemas.openxmlformats.org/officeDocument/2006/relationships/image" Target="../media/image113.png"/><Relationship Id="rId4" Type="http://schemas.openxmlformats.org/officeDocument/2006/relationships/image" Target="../media/image112.png"/><Relationship Id="rId9" Type="http://schemas.openxmlformats.org/officeDocument/2006/relationships/image" Target="../media/image14.png"/></Relationships>
</file>

<file path=ppt/slides/_rels/slide4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 Id="rId4" Type="http://schemas.openxmlformats.org/officeDocument/2006/relationships/image" Target="../media/image117.jpeg"/></Relationships>
</file>

<file path=ppt/slides/_rels/slide4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image" Target="../media/image118.jpeg"/><Relationship Id="rId4" Type="http://schemas.openxmlformats.org/officeDocument/2006/relationships/image" Target="../media/image4.jpeg"/></Relationships>
</file>

<file path=ppt/slides/_rels/slide4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 Id="rId5" Type="http://schemas.openxmlformats.org/officeDocument/2006/relationships/image" Target="../media/image120.jpeg"/><Relationship Id="rId4" Type="http://schemas.openxmlformats.org/officeDocument/2006/relationships/image" Target="../media/image119.png"/></Relationships>
</file>

<file path=ppt/slides/_rels/slide49.xml.rels><?xml version="1.0" encoding="UTF-8" standalone="yes"?>
<Relationships xmlns="http://schemas.openxmlformats.org/package/2006/relationships"><Relationship Id="rId3" Type="http://schemas.openxmlformats.org/officeDocument/2006/relationships/image" Target="../media/image4.jpeg"/><Relationship Id="rId7" Type="http://schemas.microsoft.com/office/2007/relationships/hdphoto" Target="../media/hdphoto9.wdp"/><Relationship Id="rId2" Type="http://schemas.openxmlformats.org/officeDocument/2006/relationships/image" Target="../media/image3.jpeg"/><Relationship Id="rId1" Type="http://schemas.openxmlformats.org/officeDocument/2006/relationships/slideLayout" Target="../slideLayouts/slideLayout4.xml"/><Relationship Id="rId6" Type="http://schemas.microsoft.com/office/2007/relationships/hdphoto" Target="../media/hdphoto8.wdp"/><Relationship Id="rId5" Type="http://schemas.openxmlformats.org/officeDocument/2006/relationships/image" Target="../media/image122.png"/><Relationship Id="rId4" Type="http://schemas.openxmlformats.org/officeDocument/2006/relationships/image" Target="../media/image121.jpeg"/></Relationships>
</file>

<file path=ppt/slides/_rels/slide5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 Id="rId6" Type="http://schemas.openxmlformats.org/officeDocument/2006/relationships/image" Target="../media/image125.png"/><Relationship Id="rId5" Type="http://schemas.openxmlformats.org/officeDocument/2006/relationships/image" Target="../media/image124.png"/><Relationship Id="rId4" Type="http://schemas.openxmlformats.org/officeDocument/2006/relationships/image" Target="../media/image123.png"/></Relationships>
</file>

<file path=ppt/slides/_rels/slide5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 Id="rId4" Type="http://schemas.openxmlformats.org/officeDocument/2006/relationships/image" Target="../media/image126.jpeg"/></Relationships>
</file>

<file path=ppt/slides/_rels/slide52.xml.rels><?xml version="1.0" encoding="UTF-8" standalone="yes"?>
<Relationships xmlns="http://schemas.openxmlformats.org/package/2006/relationships"><Relationship Id="rId8" Type="http://schemas.openxmlformats.org/officeDocument/2006/relationships/image" Target="../media/image68.png"/><Relationship Id="rId13" Type="http://schemas.openxmlformats.org/officeDocument/2006/relationships/image" Target="../media/image73.jpeg"/><Relationship Id="rId3" Type="http://schemas.openxmlformats.org/officeDocument/2006/relationships/image" Target="../media/image4.jpeg"/><Relationship Id="rId7" Type="http://schemas.openxmlformats.org/officeDocument/2006/relationships/image" Target="../media/image67.png"/><Relationship Id="rId12" Type="http://schemas.openxmlformats.org/officeDocument/2006/relationships/image" Target="../media/image72.png"/><Relationship Id="rId2" Type="http://schemas.openxmlformats.org/officeDocument/2006/relationships/image" Target="../media/image3.jpeg"/><Relationship Id="rId1" Type="http://schemas.openxmlformats.org/officeDocument/2006/relationships/slideLayout" Target="../slideLayouts/slideLayout4.xml"/><Relationship Id="rId6" Type="http://schemas.openxmlformats.org/officeDocument/2006/relationships/image" Target="../media/image66.png"/><Relationship Id="rId11" Type="http://schemas.openxmlformats.org/officeDocument/2006/relationships/image" Target="../media/image71.png"/><Relationship Id="rId5" Type="http://schemas.openxmlformats.org/officeDocument/2006/relationships/image" Target="../media/image65.png"/><Relationship Id="rId10" Type="http://schemas.openxmlformats.org/officeDocument/2006/relationships/image" Target="../media/image70.png"/><Relationship Id="rId4" Type="http://schemas.openxmlformats.org/officeDocument/2006/relationships/image" Target="../media/image64.png"/><Relationship Id="rId9" Type="http://schemas.openxmlformats.org/officeDocument/2006/relationships/image" Target="../media/image69.png"/></Relationships>
</file>

<file path=ppt/slides/_rels/slide53.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image" Target="../media/image3.jpeg"/><Relationship Id="rId7" Type="http://schemas.openxmlformats.org/officeDocument/2006/relationships/image" Target="../media/image38.png"/><Relationship Id="rId2"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14.png"/><Relationship Id="rId10" Type="http://schemas.openxmlformats.org/officeDocument/2006/relationships/image" Target="../media/image41.jpeg"/><Relationship Id="rId4" Type="http://schemas.openxmlformats.org/officeDocument/2006/relationships/image" Target="../media/image4.jpeg"/><Relationship Id="rId9" Type="http://schemas.openxmlformats.org/officeDocument/2006/relationships/image" Target="../media/image40.png"/></Relationships>
</file>

<file path=ppt/slides/_rels/slide5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28.jpeg"/><Relationship Id="rId5" Type="http://schemas.openxmlformats.org/officeDocument/2006/relationships/image" Target="../media/image127.png"/><Relationship Id="rId4" Type="http://schemas.openxmlformats.org/officeDocument/2006/relationships/image" Target="../media/image4.jpeg"/></Relationships>
</file>

<file path=ppt/slides/_rels/slide5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30.jpeg"/><Relationship Id="rId5" Type="http://schemas.openxmlformats.org/officeDocument/2006/relationships/image" Target="../media/image129.png"/><Relationship Id="rId4" Type="http://schemas.openxmlformats.org/officeDocument/2006/relationships/image" Target="../media/image4.jpeg"/></Relationships>
</file>

<file path=ppt/slides/_rels/slide5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32.png"/><Relationship Id="rId5" Type="http://schemas.openxmlformats.org/officeDocument/2006/relationships/image" Target="../media/image131.png"/><Relationship Id="rId4" Type="http://schemas.openxmlformats.org/officeDocument/2006/relationships/image" Target="../media/image4.jpeg"/></Relationships>
</file>

<file path=ppt/slides/_rels/slide57.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135.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134.png"/><Relationship Id="rId5" Type="http://schemas.openxmlformats.org/officeDocument/2006/relationships/image" Target="../media/image133.png"/><Relationship Id="rId4" Type="http://schemas.openxmlformats.org/officeDocument/2006/relationships/image" Target="../media/image4.jpeg"/></Relationships>
</file>

<file path=ppt/slides/_rels/slide58.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138.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137.png"/><Relationship Id="rId5" Type="http://schemas.openxmlformats.org/officeDocument/2006/relationships/image" Target="../media/image136.png"/><Relationship Id="rId4" Type="http://schemas.openxmlformats.org/officeDocument/2006/relationships/image" Target="../media/image4.jpeg"/></Relationships>
</file>

<file path=ppt/slides/_rels/slide5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60.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141.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140.png"/><Relationship Id="rId5" Type="http://schemas.openxmlformats.org/officeDocument/2006/relationships/image" Target="../media/image139.png"/><Relationship Id="rId4" Type="http://schemas.openxmlformats.org/officeDocument/2006/relationships/image" Target="../media/image4.jpeg"/></Relationships>
</file>

<file path=ppt/slides/_rels/slide6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143.png"/><Relationship Id="rId5" Type="http://schemas.openxmlformats.org/officeDocument/2006/relationships/image" Target="../media/image142.png"/><Relationship Id="rId4" Type="http://schemas.openxmlformats.org/officeDocument/2006/relationships/image" Target="../media/image4.jpeg"/></Relationships>
</file>

<file path=ppt/slides/_rels/slide62.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146.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145.png"/><Relationship Id="rId5" Type="http://schemas.openxmlformats.org/officeDocument/2006/relationships/image" Target="../media/image144.png"/><Relationship Id="rId4" Type="http://schemas.openxmlformats.org/officeDocument/2006/relationships/image" Target="../media/image4.jpeg"/></Relationships>
</file>

<file path=ppt/slides/_rels/slide6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 Id="rId4" Type="http://schemas.openxmlformats.org/officeDocument/2006/relationships/image" Target="../media/image147.jpeg"/></Relationships>
</file>

<file path=ppt/slides/_rels/slide6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618223" y="540524"/>
            <a:ext cx="4869180" cy="5257800"/>
          </a:xfrm>
        </p:spPr>
        <p:txBody>
          <a:bodyPr>
            <a:normAutofit/>
          </a:bodyPr>
          <a:lstStyle/>
          <a:p>
            <a:pPr marL="0" indent="0" algn="ctr">
              <a:buNone/>
            </a:pPr>
            <a:r>
              <a:rPr lang="en-AU" sz="4800" dirty="0"/>
              <a:t> Module 4</a:t>
            </a:r>
          </a:p>
          <a:p>
            <a:pPr marL="0" indent="0" algn="ctr">
              <a:buNone/>
            </a:pPr>
            <a:r>
              <a:rPr lang="en-AU" sz="4800" dirty="0"/>
              <a:t> Welcome</a:t>
            </a:r>
          </a:p>
        </p:txBody>
      </p:sp>
      <p:sp>
        <p:nvSpPr>
          <p:cNvPr id="4" name="Text Placeholder 3"/>
          <p:cNvSpPr>
            <a:spLocks noGrp="1"/>
          </p:cNvSpPr>
          <p:nvPr>
            <p:ph type="body" sz="half" idx="2"/>
          </p:nvPr>
        </p:nvSpPr>
        <p:spPr>
          <a:xfrm>
            <a:off x="179512" y="2926080"/>
            <a:ext cx="2563688" cy="3379124"/>
          </a:xfrm>
          <a:solidFill>
            <a:schemeClr val="bg1"/>
          </a:solidFill>
        </p:spPr>
        <p:txBody>
          <a:bodyPr>
            <a:normAutofit fontScale="70000" lnSpcReduction="20000"/>
          </a:bodyPr>
          <a:lstStyle/>
          <a:p>
            <a:r>
              <a:rPr lang="en-AU" sz="2800" dirty="0"/>
              <a:t>Module 3</a:t>
            </a:r>
          </a:p>
          <a:p>
            <a:pPr marL="514350" indent="-514350">
              <a:buFont typeface="+mj-lt"/>
              <a:buAutoNum type="arabicPeriod"/>
            </a:pPr>
            <a:r>
              <a:rPr lang="en-AU" sz="2800" dirty="0">
                <a:solidFill>
                  <a:srgbClr val="05670A"/>
                </a:solidFill>
              </a:rPr>
              <a:t>Ankle &amp; Strapping</a:t>
            </a:r>
          </a:p>
          <a:p>
            <a:pPr marL="514350" indent="-514350">
              <a:buFont typeface="+mj-lt"/>
              <a:buAutoNum type="arabicPeriod"/>
            </a:pPr>
            <a:r>
              <a:rPr lang="en-AU" sz="2800" dirty="0">
                <a:solidFill>
                  <a:srgbClr val="05670A"/>
                </a:solidFill>
              </a:rPr>
              <a:t>Upper Respiratory/TMJ</a:t>
            </a:r>
          </a:p>
          <a:p>
            <a:pPr marL="514350" indent="-514350">
              <a:buFont typeface="+mj-lt"/>
              <a:buAutoNum type="arabicPeriod"/>
            </a:pPr>
            <a:r>
              <a:rPr lang="en-AU" sz="2800" dirty="0">
                <a:solidFill>
                  <a:srgbClr val="05670A"/>
                </a:solidFill>
              </a:rPr>
              <a:t>Forearm</a:t>
            </a:r>
          </a:p>
          <a:p>
            <a:pPr marL="514350" indent="-514350">
              <a:buFont typeface="+mj-lt"/>
              <a:buAutoNum type="arabicPeriod"/>
            </a:pPr>
            <a:r>
              <a:rPr lang="en-AU" sz="2800" dirty="0">
                <a:solidFill>
                  <a:srgbClr val="05670A"/>
                </a:solidFill>
              </a:rPr>
              <a:t>Seated</a:t>
            </a:r>
          </a:p>
          <a:p>
            <a:pPr marL="514350" indent="-514350">
              <a:buFont typeface="+mj-lt"/>
              <a:buAutoNum type="arabicPeriod"/>
            </a:pPr>
            <a:r>
              <a:rPr lang="en-AU" sz="2800" dirty="0">
                <a:solidFill>
                  <a:srgbClr val="05670A"/>
                </a:solidFill>
              </a:rPr>
              <a:t>Babies</a:t>
            </a:r>
          </a:p>
          <a:p>
            <a:pPr marL="514350" indent="-514350">
              <a:buFont typeface="+mj-lt"/>
              <a:buAutoNum type="arabicPeriod"/>
            </a:pPr>
            <a:r>
              <a:rPr lang="en-AU" sz="2800" dirty="0">
                <a:solidFill>
                  <a:srgbClr val="05670A"/>
                </a:solidFill>
              </a:rPr>
              <a:t>Hammertoe</a:t>
            </a:r>
          </a:p>
          <a:p>
            <a:pPr marL="514350" indent="-514350">
              <a:buFont typeface="+mj-lt"/>
              <a:buAutoNum type="arabicPeriod"/>
            </a:pPr>
            <a:r>
              <a:rPr lang="en-AU" sz="2800" dirty="0">
                <a:solidFill>
                  <a:srgbClr val="05670A"/>
                </a:solidFill>
              </a:rPr>
              <a:t>Bunion</a:t>
            </a:r>
          </a:p>
          <a:p>
            <a:endParaRPr lang="en-AU" dirty="0"/>
          </a:p>
        </p:txBody>
      </p:sp>
      <p:pic>
        <p:nvPicPr>
          <p:cNvPr id="5" name="Picture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88671" y="719510"/>
            <a:ext cx="1952815" cy="1811288"/>
          </a:xfrm>
          <a:prstGeom prst="rect">
            <a:avLst/>
          </a:prstGeom>
        </p:spPr>
      </p:pic>
      <p:sp>
        <p:nvSpPr>
          <p:cNvPr id="7" name="Rectangle 6"/>
          <p:cNvSpPr/>
          <p:nvPr/>
        </p:nvSpPr>
        <p:spPr>
          <a:xfrm>
            <a:off x="3766813" y="2276872"/>
            <a:ext cx="4572000" cy="892552"/>
          </a:xfrm>
          <a:prstGeom prst="rect">
            <a:avLst/>
          </a:prstGeom>
        </p:spPr>
        <p:txBody>
          <a:bodyPr>
            <a:spAutoFit/>
          </a:bodyPr>
          <a:lstStyle/>
          <a:p>
            <a:pPr algn="ctr"/>
            <a:r>
              <a:rPr lang="en-US" sz="2600" dirty="0">
                <a:solidFill>
                  <a:srgbClr val="05670A"/>
                </a:solidFill>
              </a:rPr>
              <a:t>Certificate in Bowen Therapy - International</a:t>
            </a:r>
          </a:p>
        </p:txBody>
      </p:sp>
      <p:pic>
        <p:nvPicPr>
          <p:cNvPr id="2" name="Picture 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211960" y="3501008"/>
            <a:ext cx="3923928" cy="2611035"/>
          </a:xfrm>
          <a:prstGeom prst="roundRect">
            <a:avLst>
              <a:gd name="adj" fmla="val 8594"/>
            </a:avLst>
          </a:prstGeom>
          <a:solidFill>
            <a:srgbClr val="FFFFFF">
              <a:shade val="85000"/>
            </a:srgbClr>
          </a:solidFill>
          <a:ln w="38100">
            <a:solidFill>
              <a:srgbClr val="30A03D"/>
            </a:solidFill>
          </a:ln>
          <a:effectLst>
            <a:reflection blurRad="12700" stA="38000" endPos="28000" dist="5000" dir="5400000" sy="-100000" algn="bl" rotWithShape="0"/>
          </a:effectLst>
        </p:spPr>
      </p:pic>
    </p:spTree>
    <p:extLst>
      <p:ext uri="{BB962C8B-B14F-4D97-AF65-F5344CB8AC3E}">
        <p14:creationId xmlns:p14="http://schemas.microsoft.com/office/powerpoint/2010/main" val="22787326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dirty="0"/>
              <a:t>Module 4 </a:t>
            </a:r>
            <a:br>
              <a:rPr lang="en-US" sz="3200" dirty="0"/>
            </a:br>
            <a:r>
              <a:rPr lang="en-US" sz="2800" spc="300" dirty="0">
                <a:solidFill>
                  <a:schemeClr val="tx1"/>
                </a:solidFill>
              </a:rPr>
              <a:t>Welcome</a:t>
            </a:r>
            <a:r>
              <a:rPr lang="en-US" sz="3200" dirty="0"/>
              <a:t>	                </a:t>
            </a:r>
            <a:endParaRPr lang="en-US" sz="2667" spc="0" dirty="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4" name="Rectangle 3"/>
          <p:cNvSpPr/>
          <p:nvPr/>
        </p:nvSpPr>
        <p:spPr>
          <a:xfrm>
            <a:off x="1431189" y="2702222"/>
            <a:ext cx="5267021" cy="3000821"/>
          </a:xfrm>
          <a:prstGeom prst="rect">
            <a:avLst/>
          </a:prstGeom>
        </p:spPr>
        <p:txBody>
          <a:bodyPr wrap="square">
            <a:spAutoFit/>
          </a:bodyPr>
          <a:lstStyle/>
          <a:p>
            <a:pPr marL="285750" indent="-285750">
              <a:lnSpc>
                <a:spcPct val="150000"/>
              </a:lnSpc>
              <a:buFont typeface="Arial" panose="020B0604020202020204" pitchFamily="34" charset="0"/>
              <a:buChar char="•"/>
            </a:pPr>
            <a:r>
              <a:rPr lang="en-US" dirty="0"/>
              <a:t>Register</a:t>
            </a:r>
          </a:p>
          <a:p>
            <a:pPr marL="285750" indent="-285750">
              <a:lnSpc>
                <a:spcPct val="150000"/>
              </a:lnSpc>
              <a:buFont typeface="Arial" panose="020B0604020202020204" pitchFamily="34" charset="0"/>
              <a:buChar char="•"/>
            </a:pPr>
            <a:r>
              <a:rPr lang="en-US" dirty="0">
                <a:solidFill>
                  <a:srgbClr val="FF0000"/>
                </a:solidFill>
              </a:rPr>
              <a:t>Payment &amp; receipts</a:t>
            </a:r>
          </a:p>
          <a:p>
            <a:pPr marL="285750" indent="-285750">
              <a:lnSpc>
                <a:spcPct val="150000"/>
              </a:lnSpc>
              <a:buFont typeface="Arial" panose="020B0604020202020204" pitchFamily="34" charset="0"/>
              <a:buChar char="•"/>
            </a:pPr>
            <a:r>
              <a:rPr lang="en-US" dirty="0">
                <a:solidFill>
                  <a:srgbClr val="0070C0"/>
                </a:solidFill>
              </a:rPr>
              <a:t>Toilets</a:t>
            </a:r>
          </a:p>
          <a:p>
            <a:pPr marL="285750" indent="-285750">
              <a:lnSpc>
                <a:spcPct val="150000"/>
              </a:lnSpc>
              <a:buFont typeface="Arial" panose="020B0604020202020204" pitchFamily="34" charset="0"/>
              <a:buChar char="•"/>
            </a:pPr>
            <a:r>
              <a:rPr lang="en-US" dirty="0">
                <a:solidFill>
                  <a:srgbClr val="05670A"/>
                </a:solidFill>
              </a:rPr>
              <a:t>Breaks</a:t>
            </a:r>
          </a:p>
          <a:p>
            <a:pPr marL="285750" indent="-285750">
              <a:lnSpc>
                <a:spcPct val="150000"/>
              </a:lnSpc>
              <a:buFont typeface="Arial" panose="020B0604020202020204" pitchFamily="34" charset="0"/>
              <a:buChar char="•"/>
            </a:pPr>
            <a:r>
              <a:rPr lang="en-US" dirty="0"/>
              <a:t>Phones off or on silent</a:t>
            </a:r>
          </a:p>
          <a:p>
            <a:pPr marL="285750" indent="-285750">
              <a:lnSpc>
                <a:spcPct val="150000"/>
              </a:lnSpc>
              <a:buFont typeface="Arial" panose="020B0604020202020204" pitchFamily="34" charset="0"/>
              <a:buChar char="•"/>
            </a:pPr>
            <a:r>
              <a:rPr lang="en-US" dirty="0">
                <a:solidFill>
                  <a:srgbClr val="7030A0"/>
                </a:solidFill>
              </a:rPr>
              <a:t>Exit and emergency meet point, fire extinguisher</a:t>
            </a:r>
          </a:p>
          <a:p>
            <a:pPr>
              <a:lnSpc>
                <a:spcPct val="150000"/>
              </a:lnSpc>
            </a:pPr>
            <a:endParaRPr lang="en-US" dirty="0"/>
          </a:p>
        </p:txBody>
      </p:sp>
      <p:pic>
        <p:nvPicPr>
          <p:cNvPr id="5" name="Picture 4"/>
          <p:cNvPicPr>
            <a:picLocks noChangeAspect="1"/>
          </p:cNvPicPr>
          <p:nvPr/>
        </p:nvPicPr>
        <p:blipFill rotWithShape="1">
          <a:blip r:embed="rId5" cstate="screen">
            <a:extLst>
              <a:ext uri="{BEBA8EAE-BF5A-486C-A8C5-ECC9F3942E4B}">
                <a14:imgProps xmlns:a14="http://schemas.microsoft.com/office/drawing/2010/main">
                  <a14:imgLayer r:embed="rId6">
                    <a14:imgEffect>
                      <a14:sharpenSoften amount="25000"/>
                    </a14:imgEffect>
                    <a14:imgEffect>
                      <a14:brightnessContrast bright="40000"/>
                    </a14:imgEffect>
                  </a14:imgLayer>
                </a14:imgProps>
              </a:ext>
              <a:ext uri="{28A0092B-C50C-407E-A947-70E740481C1C}">
                <a14:useLocalDpi xmlns:a14="http://schemas.microsoft.com/office/drawing/2010/main"/>
              </a:ext>
            </a:extLst>
          </a:blip>
          <a:srcRect/>
          <a:stretch/>
        </p:blipFill>
        <p:spPr>
          <a:xfrm>
            <a:off x="6915709" y="2377325"/>
            <a:ext cx="1196856" cy="1442055"/>
          </a:xfrm>
          <a:prstGeom prst="rect">
            <a:avLst/>
          </a:prstGeom>
          <a:solidFill>
            <a:srgbClr val="FFFFFF">
              <a:shade val="85000"/>
            </a:srgbClr>
          </a:solidFill>
          <a:ln w="38100" cap="sq">
            <a:solidFill>
              <a:srgbClr val="FF00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8"/>
          <p:cNvPicPr>
            <a:picLocks noChangeAspect="1"/>
          </p:cNvPicPr>
          <p:nvPr/>
        </p:nvPicPr>
        <p:blipFill rotWithShape="1">
          <a:blip r:embed="rId7" cstate="screen">
            <a:extLst>
              <a:ext uri="{BEBA8EAE-BF5A-486C-A8C5-ECC9F3942E4B}">
                <a14:imgProps xmlns:a14="http://schemas.microsoft.com/office/drawing/2010/main">
                  <a14:imgLayer r:embed="rId8">
                    <a14:imgEffect>
                      <a14:sharpenSoften amount="25000"/>
                    </a14:imgEffect>
                    <a14:imgEffect>
                      <a14:brightnessContrast bright="20000"/>
                    </a14:imgEffect>
                  </a14:imgLayer>
                </a14:imgProps>
              </a:ext>
              <a:ext uri="{28A0092B-C50C-407E-A947-70E740481C1C}">
                <a14:useLocalDpi xmlns:a14="http://schemas.microsoft.com/office/drawing/2010/main"/>
              </a:ext>
            </a:extLst>
          </a:blip>
          <a:srcRect/>
          <a:stretch/>
        </p:blipFill>
        <p:spPr>
          <a:xfrm>
            <a:off x="6876256" y="4248010"/>
            <a:ext cx="1242566" cy="1420075"/>
          </a:xfrm>
          <a:prstGeom prst="rect">
            <a:avLst/>
          </a:prstGeom>
          <a:solidFill>
            <a:srgbClr val="FFFFFF">
              <a:shade val="85000"/>
            </a:srgbClr>
          </a:solidFill>
          <a:ln w="38100" cap="sq">
            <a:solidFill>
              <a:srgbClr val="0070C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2943341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dirty="0"/>
              <a:t>Module 4  </a:t>
            </a:r>
            <a:br>
              <a:rPr lang="en-US" sz="3200" dirty="0"/>
            </a:br>
            <a:r>
              <a:rPr lang="en-US" sz="2800" spc="300" dirty="0">
                <a:solidFill>
                  <a:schemeClr val="tx1"/>
                </a:solidFill>
              </a:rPr>
              <a:t>Welcome</a:t>
            </a:r>
            <a:r>
              <a:rPr lang="en-US" sz="3200" dirty="0"/>
              <a:t>	                </a:t>
            </a:r>
            <a:endParaRPr lang="en-US" sz="2667" spc="0" dirty="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4" name="Rectangle 3"/>
          <p:cNvSpPr/>
          <p:nvPr/>
        </p:nvSpPr>
        <p:spPr>
          <a:xfrm>
            <a:off x="4523083" y="2240312"/>
            <a:ext cx="3888432" cy="3000821"/>
          </a:xfrm>
          <a:prstGeom prst="rect">
            <a:avLst/>
          </a:prstGeom>
        </p:spPr>
        <p:txBody>
          <a:bodyPr wrap="square">
            <a:spAutoFit/>
          </a:bodyPr>
          <a:lstStyle/>
          <a:p>
            <a:pPr marL="285750" indent="-285750">
              <a:lnSpc>
                <a:spcPct val="150000"/>
              </a:lnSpc>
              <a:buFont typeface="Arial" panose="020B0604020202020204" pitchFamily="34" charset="0"/>
              <a:buChar char="•"/>
            </a:pPr>
            <a:endParaRPr lang="en-US" dirty="0"/>
          </a:p>
          <a:p>
            <a:pPr marL="285750" indent="-285750">
              <a:lnSpc>
                <a:spcPct val="150000"/>
              </a:lnSpc>
              <a:buFont typeface="Arial" panose="020B0604020202020204" pitchFamily="34" charset="0"/>
              <a:buChar char="•"/>
            </a:pPr>
            <a:r>
              <a:rPr lang="en-US" dirty="0"/>
              <a:t>Welcome back</a:t>
            </a:r>
          </a:p>
          <a:p>
            <a:pPr marL="285750" indent="-285750">
              <a:lnSpc>
                <a:spcPct val="150000"/>
              </a:lnSpc>
              <a:buFont typeface="Arial" panose="020B0604020202020204" pitchFamily="34" charset="0"/>
              <a:buChar char="•"/>
            </a:pPr>
            <a:r>
              <a:rPr lang="en-US" dirty="0"/>
              <a:t>Any clarification from Module 3</a:t>
            </a:r>
          </a:p>
          <a:p>
            <a:pPr marL="285750" indent="-285750">
              <a:lnSpc>
                <a:spcPct val="150000"/>
              </a:lnSpc>
              <a:buFont typeface="Arial" panose="020B0604020202020204" pitchFamily="34" charset="0"/>
              <a:buChar char="•"/>
            </a:pPr>
            <a:r>
              <a:rPr lang="en-US" dirty="0"/>
              <a:t>A&amp;P 2</a:t>
            </a:r>
          </a:p>
          <a:p>
            <a:pPr marL="285750" indent="-285750">
              <a:lnSpc>
                <a:spcPct val="150000"/>
              </a:lnSpc>
              <a:buFont typeface="Arial" panose="020B0604020202020204" pitchFamily="34" charset="0"/>
              <a:buChar char="•"/>
            </a:pPr>
            <a:r>
              <a:rPr lang="en-US" dirty="0"/>
              <a:t>Hand in Case studies &amp; Log Hours</a:t>
            </a:r>
          </a:p>
          <a:p>
            <a:pPr marL="285750" indent="-285750">
              <a:lnSpc>
                <a:spcPct val="150000"/>
              </a:lnSpc>
              <a:buFont typeface="Arial" panose="020B0604020202020204" pitchFamily="34" charset="0"/>
              <a:buChar char="•"/>
            </a:pPr>
            <a:r>
              <a:rPr lang="en-US" dirty="0"/>
              <a:t>Fill in CEU card</a:t>
            </a:r>
          </a:p>
          <a:p>
            <a:pPr>
              <a:lnSpc>
                <a:spcPct val="150000"/>
              </a:lnSpc>
            </a:pPr>
            <a:endParaRPr lang="en-US" dirty="0"/>
          </a:p>
        </p:txBody>
      </p:sp>
      <p:pic>
        <p:nvPicPr>
          <p:cNvPr id="7" name="Picture 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5400000">
            <a:off x="1090600" y="2824615"/>
            <a:ext cx="2996952" cy="2247714"/>
          </a:xfrm>
          <a:prstGeom prst="roundRect">
            <a:avLst>
              <a:gd name="adj" fmla="val 8594"/>
            </a:avLst>
          </a:prstGeom>
          <a:solidFill>
            <a:srgbClr val="FFFFFF">
              <a:shade val="85000"/>
            </a:srgbClr>
          </a:solidFill>
          <a:ln w="38100">
            <a:solidFill>
              <a:srgbClr val="36CA02"/>
            </a:solidFill>
          </a:ln>
          <a:effectLst>
            <a:reflection blurRad="12700" stA="38000" endPos="28000" dist="5000" dir="5400000" sy="-100000" algn="bl" rotWithShape="0"/>
          </a:effectLst>
        </p:spPr>
      </p:pic>
    </p:spTree>
    <p:extLst>
      <p:ext uri="{BB962C8B-B14F-4D97-AF65-F5344CB8AC3E}">
        <p14:creationId xmlns:p14="http://schemas.microsoft.com/office/powerpoint/2010/main" val="21358148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C89B0EF-D965-45C8-BB2F-8AEB329AD366}"/>
              </a:ext>
            </a:extLst>
          </p:cNvPr>
          <p:cNvPicPr>
            <a:picLocks noChangeAspect="1"/>
          </p:cNvPicPr>
          <p:nvPr/>
        </p:nvPicPr>
        <p:blipFill>
          <a:blip r:embed="rId2"/>
          <a:stretch>
            <a:fillRect/>
          </a:stretch>
        </p:blipFill>
        <p:spPr>
          <a:xfrm>
            <a:off x="1472443" y="1772816"/>
            <a:ext cx="6336705" cy="4498521"/>
          </a:xfrm>
          <a:prstGeom prst="rect">
            <a:avLst/>
          </a:prstGeom>
        </p:spPr>
      </p:pic>
      <p:sp>
        <p:nvSpPr>
          <p:cNvPr id="2" name="Title 1"/>
          <p:cNvSpPr>
            <a:spLocks noGrp="1"/>
          </p:cNvSpPr>
          <p:nvPr>
            <p:ph type="title"/>
          </p:nvPr>
        </p:nvSpPr>
        <p:spPr>
          <a:xfrm>
            <a:off x="2286000" y="457201"/>
            <a:ext cx="6096000" cy="914400"/>
          </a:xfrm>
        </p:spPr>
        <p:txBody>
          <a:bodyPr>
            <a:normAutofit/>
          </a:bodyPr>
          <a:lstStyle/>
          <a:p>
            <a:r>
              <a:rPr lang="en-US" sz="2800" spc="300" dirty="0"/>
              <a:t>Where you could go…</a:t>
            </a:r>
            <a:r>
              <a:rPr lang="en-US" sz="3200" dirty="0"/>
              <a:t>	                </a:t>
            </a:r>
            <a:endParaRPr lang="en-US" sz="2667" spc="0" dirty="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Tree>
    <p:extLst>
      <p:ext uri="{BB962C8B-B14F-4D97-AF65-F5344CB8AC3E}">
        <p14:creationId xmlns:p14="http://schemas.microsoft.com/office/powerpoint/2010/main" val="23150902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fontScale="90000"/>
          </a:bodyPr>
          <a:lstStyle/>
          <a:p>
            <a:r>
              <a:rPr lang="en-US" sz="3200" spc="300" dirty="0"/>
              <a:t>Module 4 </a:t>
            </a:r>
            <a:br>
              <a:rPr lang="en-US" sz="3600" dirty="0"/>
            </a:br>
            <a:r>
              <a:rPr lang="en-US" sz="3200" spc="300" dirty="0">
                <a:solidFill>
                  <a:schemeClr val="tx1"/>
                </a:solidFill>
              </a:rPr>
              <a:t>Program</a:t>
            </a:r>
            <a:r>
              <a:rPr lang="en-US" sz="3200" dirty="0"/>
              <a:t>	                </a:t>
            </a:r>
            <a:endParaRPr lang="en-US" sz="2667" spc="0" dirty="0"/>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3"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11" name="Content Placeholder 3"/>
          <p:cNvSpPr>
            <a:spLocks noGrp="1"/>
          </p:cNvSpPr>
          <p:nvPr>
            <p:ph sz="half" idx="2"/>
          </p:nvPr>
        </p:nvSpPr>
        <p:spPr>
          <a:xfrm>
            <a:off x="1403648" y="2204864"/>
            <a:ext cx="3456384" cy="4154358"/>
          </a:xfrm>
        </p:spPr>
        <p:txBody>
          <a:bodyPr>
            <a:normAutofit/>
          </a:bodyPr>
          <a:lstStyle/>
          <a:p>
            <a:pPr marL="0" indent="0">
              <a:buNone/>
            </a:pPr>
            <a:r>
              <a:rPr lang="en-US" dirty="0">
                <a:solidFill>
                  <a:srgbClr val="05670A"/>
                </a:solidFill>
              </a:rPr>
              <a:t>NEW PROCEDURES </a:t>
            </a:r>
          </a:p>
          <a:p>
            <a:pPr marL="457200" indent="-457200">
              <a:buFont typeface="Arial" panose="020B0604020202020204" pitchFamily="34" charset="0"/>
              <a:buChar char="•"/>
            </a:pPr>
            <a:r>
              <a:rPr lang="en-AU" dirty="0">
                <a:solidFill>
                  <a:schemeClr val="tx1"/>
                </a:solidFill>
              </a:rPr>
              <a:t>Ankle &amp; Strapping</a:t>
            </a:r>
          </a:p>
          <a:p>
            <a:pPr marL="457200" indent="-457200">
              <a:buFont typeface="Arial" panose="020B0604020202020204" pitchFamily="34" charset="0"/>
              <a:buChar char="•"/>
            </a:pPr>
            <a:r>
              <a:rPr lang="en-AU" dirty="0">
                <a:solidFill>
                  <a:schemeClr val="tx1"/>
                </a:solidFill>
              </a:rPr>
              <a:t>Upper Respiratory/TMJ</a:t>
            </a:r>
          </a:p>
          <a:p>
            <a:pPr marL="457200" indent="-457200">
              <a:buFont typeface="Arial" panose="020B0604020202020204" pitchFamily="34" charset="0"/>
              <a:buChar char="•"/>
            </a:pPr>
            <a:r>
              <a:rPr lang="en-AU" dirty="0">
                <a:solidFill>
                  <a:schemeClr val="tx1"/>
                </a:solidFill>
              </a:rPr>
              <a:t>Forearm</a:t>
            </a:r>
          </a:p>
          <a:p>
            <a:pPr marL="457200" indent="-457200">
              <a:buFont typeface="Arial" panose="020B0604020202020204" pitchFamily="34" charset="0"/>
              <a:buChar char="•"/>
            </a:pPr>
            <a:r>
              <a:rPr lang="en-AU" dirty="0">
                <a:solidFill>
                  <a:schemeClr val="tx1"/>
                </a:solidFill>
              </a:rPr>
              <a:t>Seated</a:t>
            </a:r>
          </a:p>
          <a:p>
            <a:pPr marL="457200" indent="-457200">
              <a:buFont typeface="Arial" panose="020B0604020202020204" pitchFamily="34" charset="0"/>
              <a:buChar char="•"/>
            </a:pPr>
            <a:r>
              <a:rPr lang="en-AU" dirty="0">
                <a:solidFill>
                  <a:schemeClr val="tx1"/>
                </a:solidFill>
              </a:rPr>
              <a:t>Babies</a:t>
            </a:r>
          </a:p>
          <a:p>
            <a:pPr marL="457200" indent="-457200">
              <a:buFont typeface="Arial" panose="020B0604020202020204" pitchFamily="34" charset="0"/>
              <a:buChar char="•"/>
            </a:pPr>
            <a:r>
              <a:rPr lang="en-AU" dirty="0">
                <a:solidFill>
                  <a:schemeClr val="tx1"/>
                </a:solidFill>
              </a:rPr>
              <a:t>Hammertoe</a:t>
            </a:r>
          </a:p>
          <a:p>
            <a:pPr marL="457200" indent="-457200">
              <a:buFont typeface="Arial" panose="020B0604020202020204" pitchFamily="34" charset="0"/>
              <a:buChar char="•"/>
            </a:pPr>
            <a:r>
              <a:rPr lang="en-AU" dirty="0">
                <a:solidFill>
                  <a:schemeClr val="tx1"/>
                </a:solidFill>
              </a:rPr>
              <a:t>Bunion</a:t>
            </a:r>
            <a:endParaRPr lang="en-AU" dirty="0"/>
          </a:p>
        </p:txBody>
      </p:sp>
      <p:pic>
        <p:nvPicPr>
          <p:cNvPr id="5" name="Picture 4"/>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169981" y="2537199"/>
            <a:ext cx="2880320" cy="2970292"/>
          </a:xfrm>
          <a:prstGeom prst="roundRect">
            <a:avLst>
              <a:gd name="adj" fmla="val 8594"/>
            </a:avLst>
          </a:prstGeom>
          <a:solidFill>
            <a:srgbClr val="FFFFFF">
              <a:shade val="85000"/>
            </a:srgbClr>
          </a:solidFill>
          <a:ln w="38100">
            <a:solidFill>
              <a:srgbClr val="05670A"/>
            </a:solidFill>
          </a:ln>
          <a:effectLst>
            <a:reflection blurRad="12700" stA="38000" endPos="28000" dist="5000" dir="5400000" sy="-100000" algn="bl" rotWithShape="0"/>
          </a:effectLst>
        </p:spPr>
      </p:pic>
    </p:spTree>
    <p:extLst>
      <p:ext uri="{BB962C8B-B14F-4D97-AF65-F5344CB8AC3E}">
        <p14:creationId xmlns:p14="http://schemas.microsoft.com/office/powerpoint/2010/main" val="8851352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dirty="0"/>
              <a:t>Module 4 </a:t>
            </a:r>
            <a:br>
              <a:rPr lang="en-US" sz="2800" dirty="0"/>
            </a:br>
            <a:r>
              <a:rPr lang="en-US" sz="2800" spc="300" dirty="0">
                <a:solidFill>
                  <a:schemeClr val="tx1"/>
                </a:solidFill>
              </a:rPr>
              <a:t>Program</a:t>
            </a:r>
            <a:r>
              <a:rPr lang="en-US" sz="3200" dirty="0"/>
              <a:t>	                </a:t>
            </a:r>
            <a:endParaRPr lang="en-US" sz="2667" spc="0" dirty="0"/>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3"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9" name="Content Placeholder 2"/>
          <p:cNvSpPr>
            <a:spLocks noGrp="1"/>
          </p:cNvSpPr>
          <p:nvPr>
            <p:ph sz="half" idx="1"/>
          </p:nvPr>
        </p:nvSpPr>
        <p:spPr>
          <a:xfrm>
            <a:off x="1272047" y="2204864"/>
            <a:ext cx="3299953" cy="2808312"/>
          </a:xfrm>
        </p:spPr>
        <p:txBody>
          <a:bodyPr>
            <a:normAutofit/>
          </a:bodyPr>
          <a:lstStyle/>
          <a:p>
            <a:pPr marL="0" indent="0">
              <a:buNone/>
            </a:pPr>
            <a:r>
              <a:rPr lang="en-US" dirty="0">
                <a:solidFill>
                  <a:srgbClr val="05670A"/>
                </a:solidFill>
              </a:rPr>
              <a:t>REVISION </a:t>
            </a:r>
          </a:p>
          <a:p>
            <a:pPr marL="0" indent="0">
              <a:buNone/>
            </a:pPr>
            <a:r>
              <a:rPr lang="en-US" dirty="0">
                <a:solidFill>
                  <a:srgbClr val="05670A"/>
                </a:solidFill>
              </a:rPr>
              <a:t>Module 3 procedures</a:t>
            </a:r>
          </a:p>
          <a:p>
            <a:pPr marL="285750" indent="-285750">
              <a:buFont typeface="Arial" panose="020B0604020202020204" pitchFamily="34" charset="0"/>
              <a:buChar char="•"/>
            </a:pPr>
            <a:r>
              <a:rPr lang="en-US" dirty="0">
                <a:solidFill>
                  <a:schemeClr val="tx1"/>
                </a:solidFill>
              </a:rPr>
              <a:t>Pelvic</a:t>
            </a:r>
          </a:p>
          <a:p>
            <a:pPr marL="285750" indent="-285750">
              <a:buFont typeface="Arial" panose="020B0604020202020204" pitchFamily="34" charset="0"/>
              <a:buChar char="•"/>
            </a:pPr>
            <a:r>
              <a:rPr lang="en-US" dirty="0">
                <a:solidFill>
                  <a:schemeClr val="tx1"/>
                </a:solidFill>
              </a:rPr>
              <a:t>Elbow/Wrist</a:t>
            </a:r>
          </a:p>
          <a:p>
            <a:pPr marL="285750" indent="-285750">
              <a:buFont typeface="Arial" panose="020B0604020202020204" pitchFamily="34" charset="0"/>
              <a:buChar char="•"/>
            </a:pPr>
            <a:r>
              <a:rPr lang="en-US" dirty="0">
                <a:solidFill>
                  <a:schemeClr val="tx1"/>
                </a:solidFill>
              </a:rPr>
              <a:t>Sacral</a:t>
            </a:r>
          </a:p>
          <a:p>
            <a:pPr marL="285750" indent="-285750">
              <a:buFont typeface="Arial" panose="020B0604020202020204" pitchFamily="34" charset="0"/>
              <a:buChar char="•"/>
            </a:pPr>
            <a:r>
              <a:rPr lang="en-US" dirty="0">
                <a:solidFill>
                  <a:schemeClr val="tx1"/>
                </a:solidFill>
              </a:rPr>
              <a:t>Knee</a:t>
            </a:r>
          </a:p>
          <a:p>
            <a:pPr marL="285750" indent="-285750">
              <a:buFont typeface="Arial" panose="020B0604020202020204" pitchFamily="34" charset="0"/>
              <a:buChar char="•"/>
            </a:pPr>
            <a:endParaRPr lang="en-US" dirty="0">
              <a:solidFill>
                <a:schemeClr val="tx1"/>
              </a:solidFill>
            </a:endParaRPr>
          </a:p>
        </p:txBody>
      </p:sp>
      <p:sp>
        <p:nvSpPr>
          <p:cNvPr id="7" name="Content Placeholder 2"/>
          <p:cNvSpPr txBox="1">
            <a:spLocks/>
          </p:cNvSpPr>
          <p:nvPr/>
        </p:nvSpPr>
        <p:spPr>
          <a:xfrm>
            <a:off x="4862396" y="2204726"/>
            <a:ext cx="3526028" cy="3528530"/>
          </a:xfrm>
          <a:prstGeom prst="rect">
            <a:avLst/>
          </a:prstGeom>
        </p:spPr>
        <p:txBody>
          <a:bodyPr vert="horz" lIns="0" tIns="45720" rIns="0" bIns="45720" rtlCol="0">
            <a:normAutofit lnSpcReduction="1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Font typeface="Calibri" panose="020F0502020204030204" pitchFamily="34" charset="0"/>
              <a:buNone/>
            </a:pPr>
            <a:r>
              <a:rPr lang="en-US" dirty="0">
                <a:solidFill>
                  <a:srgbClr val="05670A"/>
                </a:solidFill>
              </a:rPr>
              <a:t>PRACTICE and ASSESS</a:t>
            </a:r>
          </a:p>
          <a:p>
            <a:pPr marL="0" indent="0">
              <a:buFont typeface="Calibri" panose="020F0502020204030204" pitchFamily="34" charset="0"/>
              <a:buNone/>
            </a:pPr>
            <a:r>
              <a:rPr lang="en-US" dirty="0">
                <a:solidFill>
                  <a:srgbClr val="05670A"/>
                </a:solidFill>
              </a:rPr>
              <a:t>Modules 1 &amp; 2 procedures</a:t>
            </a:r>
          </a:p>
          <a:p>
            <a:pPr marL="285750" indent="-285750">
              <a:buFont typeface="Arial" panose="020B0604020202020204" pitchFamily="34" charset="0"/>
              <a:buChar char="•"/>
            </a:pPr>
            <a:r>
              <a:rPr lang="en-US" dirty="0">
                <a:solidFill>
                  <a:schemeClr val="tx1"/>
                </a:solidFill>
              </a:rPr>
              <a:t>BRM 1, 2 &amp; 3</a:t>
            </a:r>
          </a:p>
          <a:p>
            <a:pPr marL="285750" indent="-285750">
              <a:buFont typeface="Arial" panose="020B0604020202020204" pitchFamily="34" charset="0"/>
              <a:buChar char="•"/>
            </a:pPr>
            <a:r>
              <a:rPr lang="en-US" dirty="0">
                <a:solidFill>
                  <a:schemeClr val="tx1"/>
                </a:solidFill>
              </a:rPr>
              <a:t>Kidney &amp; Respiratory</a:t>
            </a:r>
          </a:p>
          <a:p>
            <a:pPr marL="285750" indent="-285750">
              <a:buFont typeface="Arial" panose="020B0604020202020204" pitchFamily="34" charset="0"/>
              <a:buChar char="•"/>
            </a:pPr>
            <a:r>
              <a:rPr lang="en-US" dirty="0">
                <a:solidFill>
                  <a:schemeClr val="tx1"/>
                </a:solidFill>
              </a:rPr>
              <a:t>Shoulder</a:t>
            </a:r>
          </a:p>
          <a:p>
            <a:pPr marL="285750" indent="-285750">
              <a:buFont typeface="Arial" panose="020B0604020202020204" pitchFamily="34" charset="0"/>
              <a:buChar char="•"/>
            </a:pPr>
            <a:r>
              <a:rPr lang="en-US" dirty="0">
                <a:solidFill>
                  <a:schemeClr val="tx1"/>
                </a:solidFill>
              </a:rPr>
              <a:t>Hamstring</a:t>
            </a:r>
          </a:p>
          <a:p>
            <a:pPr marL="285750" indent="-285750">
              <a:buFont typeface="Arial" panose="020B0604020202020204" pitchFamily="34" charset="0"/>
              <a:buChar char="•"/>
            </a:pPr>
            <a:r>
              <a:rPr lang="en-US" dirty="0">
                <a:solidFill>
                  <a:schemeClr val="tx1"/>
                </a:solidFill>
              </a:rPr>
              <a:t>Cramp</a:t>
            </a:r>
          </a:p>
          <a:p>
            <a:pPr marL="285750" indent="-285750">
              <a:buFont typeface="Arial" panose="020B0604020202020204" pitchFamily="34" charset="0"/>
              <a:buChar char="•"/>
            </a:pPr>
            <a:r>
              <a:rPr lang="en-US" dirty="0">
                <a:solidFill>
                  <a:schemeClr val="tx1"/>
                </a:solidFill>
              </a:rPr>
              <a:t>Head</a:t>
            </a:r>
          </a:p>
          <a:p>
            <a:pPr marL="0" indent="0">
              <a:buNone/>
            </a:pPr>
            <a:endParaRPr lang="en-US" dirty="0">
              <a:solidFill>
                <a:schemeClr val="tx1"/>
              </a:solidFill>
            </a:endParaRPr>
          </a:p>
        </p:txBody>
      </p:sp>
    </p:spTree>
    <p:extLst>
      <p:ext uri="{BB962C8B-B14F-4D97-AF65-F5344CB8AC3E}">
        <p14:creationId xmlns:p14="http://schemas.microsoft.com/office/powerpoint/2010/main" val="1772962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4826" y="260648"/>
            <a:ext cx="6096000" cy="914400"/>
          </a:xfrm>
        </p:spPr>
        <p:txBody>
          <a:bodyPr>
            <a:normAutofit fontScale="90000"/>
          </a:bodyPr>
          <a:lstStyle/>
          <a:p>
            <a:r>
              <a:rPr lang="en-US" sz="3200" spc="300" dirty="0"/>
              <a:t>Re-demonstrate</a:t>
            </a:r>
            <a:br>
              <a:rPr lang="en-US" sz="3600" dirty="0"/>
            </a:br>
            <a:r>
              <a:rPr lang="en-US" sz="3200" spc="300" dirty="0">
                <a:solidFill>
                  <a:schemeClr val="tx1"/>
                </a:solidFill>
              </a:rPr>
              <a:t>Knee</a:t>
            </a:r>
            <a:r>
              <a:rPr lang="en-US" sz="3200" dirty="0"/>
              <a:t> 		                </a:t>
            </a:r>
            <a:r>
              <a:rPr lang="en-US" sz="2667" spc="0" dirty="0"/>
              <a:t>Page 3.10</a:t>
            </a:r>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02502" y="260648"/>
            <a:ext cx="949241" cy="838200"/>
          </a:xfrm>
          <a:prstGeom prst="rect">
            <a:avLst/>
          </a:prstGeom>
        </p:spPr>
      </p:pic>
      <p:pic>
        <p:nvPicPr>
          <p:cNvPr id="6" name="officeArt object" descr="BowenLogo"/>
          <p:cNvPicPr/>
          <p:nvPr/>
        </p:nvPicPr>
        <p:blipFill>
          <a:blip r:embed="rId3"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5" name="TextBox 4"/>
          <p:cNvSpPr txBox="1"/>
          <p:nvPr/>
        </p:nvSpPr>
        <p:spPr>
          <a:xfrm>
            <a:off x="2011653" y="1122498"/>
            <a:ext cx="6696744" cy="646331"/>
          </a:xfrm>
          <a:prstGeom prst="rect">
            <a:avLst/>
          </a:prstGeom>
          <a:noFill/>
        </p:spPr>
        <p:txBody>
          <a:bodyPr wrap="square" rtlCol="0">
            <a:spAutoFit/>
          </a:bodyPr>
          <a:lstStyle/>
          <a:p>
            <a:r>
              <a:rPr lang="en-US" dirty="0">
                <a:solidFill>
                  <a:srgbClr val="FF0000"/>
                </a:solidFill>
              </a:rPr>
              <a:t>Practice prerequisite BRM1 – Lower back</a:t>
            </a:r>
          </a:p>
          <a:p>
            <a:r>
              <a:rPr lang="en-US" dirty="0">
                <a:solidFill>
                  <a:srgbClr val="05670A"/>
                </a:solidFill>
              </a:rPr>
              <a:t>Practice knee with assessment and exercise</a:t>
            </a:r>
            <a:r>
              <a:rPr lang="en-US" i="1" dirty="0">
                <a:solidFill>
                  <a:srgbClr val="05670A"/>
                </a:solidFill>
              </a:rPr>
              <a:t>    </a:t>
            </a:r>
          </a:p>
        </p:txBody>
      </p:sp>
      <p:pic>
        <p:nvPicPr>
          <p:cNvPr id="16" name="Picture 15"/>
          <p:cNvPicPr/>
          <p:nvPr/>
        </p:nvPicPr>
        <p:blipFill rotWithShape="1">
          <a:blip r:embed="rId4" cstate="screen">
            <a:extLst>
              <a:ext uri="{28A0092B-C50C-407E-A947-70E740481C1C}">
                <a14:useLocalDpi xmlns:a14="http://schemas.microsoft.com/office/drawing/2010/main"/>
              </a:ext>
            </a:extLst>
          </a:blip>
          <a:srcRect/>
          <a:stretch/>
        </p:blipFill>
        <p:spPr bwMode="auto">
          <a:xfrm>
            <a:off x="172409" y="1919698"/>
            <a:ext cx="1656184" cy="2016224"/>
          </a:xfrm>
          <a:prstGeom prst="rect">
            <a:avLst/>
          </a:prstGeom>
          <a:ln>
            <a:noFill/>
          </a:ln>
          <a:extLst>
            <a:ext uri="{53640926-AAD7-44d8-BBD7-CCE9431645EC}">
              <a14:shadowObscured xmlns="" xmlns:a14="http://schemas.microsoft.com/office/drawing/2010/main"/>
            </a:ext>
          </a:extLst>
        </p:spPr>
      </p:pic>
      <p:sp>
        <p:nvSpPr>
          <p:cNvPr id="18" name="TextBox 17"/>
          <p:cNvSpPr txBox="1"/>
          <p:nvPr/>
        </p:nvSpPr>
        <p:spPr>
          <a:xfrm>
            <a:off x="526366" y="5791699"/>
            <a:ext cx="912661" cy="461665"/>
          </a:xfrm>
          <a:prstGeom prst="rect">
            <a:avLst/>
          </a:prstGeom>
          <a:solidFill>
            <a:schemeClr val="bg1"/>
          </a:solidFill>
        </p:spPr>
        <p:txBody>
          <a:bodyPr wrap="square" rtlCol="0">
            <a:spAutoFit/>
          </a:bodyPr>
          <a:lstStyle/>
          <a:p>
            <a:r>
              <a:rPr lang="en-US" sz="1200" dirty="0" err="1">
                <a:solidFill>
                  <a:srgbClr val="0070C0"/>
                </a:solidFill>
              </a:rPr>
              <a:t>Retinacular</a:t>
            </a:r>
            <a:r>
              <a:rPr lang="en-US" sz="1200" dirty="0">
                <a:solidFill>
                  <a:srgbClr val="0070C0"/>
                </a:solidFill>
              </a:rPr>
              <a:t> </a:t>
            </a:r>
            <a:r>
              <a:rPr lang="en-US" sz="1200" dirty="0" err="1">
                <a:solidFill>
                  <a:srgbClr val="0070C0"/>
                </a:solidFill>
              </a:rPr>
              <a:t>fibres</a:t>
            </a:r>
            <a:endParaRPr lang="en-US" sz="1200" dirty="0">
              <a:solidFill>
                <a:srgbClr val="0070C0"/>
              </a:solidFill>
            </a:endParaRPr>
          </a:p>
        </p:txBody>
      </p:sp>
      <p:pic>
        <p:nvPicPr>
          <p:cNvPr id="20" name="Picture 19"/>
          <p:cNvPicPr/>
          <p:nvPr/>
        </p:nvPicPr>
        <p:blipFill rotWithShape="1">
          <a:blip r:embed="rId5" cstate="screen">
            <a:extLst>
              <a:ext uri="{28A0092B-C50C-407E-A947-70E740481C1C}">
                <a14:useLocalDpi xmlns:a14="http://schemas.microsoft.com/office/drawing/2010/main"/>
              </a:ext>
            </a:extLst>
          </a:blip>
          <a:srcRect/>
          <a:stretch/>
        </p:blipFill>
        <p:spPr bwMode="auto">
          <a:xfrm>
            <a:off x="2627784" y="1975586"/>
            <a:ext cx="1250644" cy="1980196"/>
          </a:xfrm>
          <a:prstGeom prst="rect">
            <a:avLst/>
          </a:prstGeom>
          <a:ln>
            <a:noFill/>
          </a:ln>
          <a:extLst>
            <a:ext uri="{53640926-AAD7-44d8-BBD7-CCE9431645EC}">
              <a14:shadowObscured xmlns="" xmlns:a14="http://schemas.microsoft.com/office/drawing/2010/main"/>
            </a:ext>
          </a:extLst>
        </p:spPr>
      </p:pic>
      <p:pic>
        <p:nvPicPr>
          <p:cNvPr id="19" name="Picture 18"/>
          <p:cNvPicPr/>
          <p:nvPr/>
        </p:nvPicPr>
        <p:blipFill rotWithShape="1">
          <a:blip r:embed="rId6" cstate="screen">
            <a:extLst>
              <a:ext uri="{28A0092B-C50C-407E-A947-70E740481C1C}">
                <a14:useLocalDpi xmlns:a14="http://schemas.microsoft.com/office/drawing/2010/main"/>
              </a:ext>
            </a:extLst>
          </a:blip>
          <a:srcRect t="-1842"/>
          <a:stretch/>
        </p:blipFill>
        <p:spPr bwMode="auto">
          <a:xfrm>
            <a:off x="1763688" y="1966549"/>
            <a:ext cx="1383134" cy="1989233"/>
          </a:xfrm>
          <a:prstGeom prst="rect">
            <a:avLst/>
          </a:prstGeom>
          <a:ln>
            <a:noFill/>
          </a:ln>
          <a:extLst>
            <a:ext uri="{53640926-AAD7-44d8-BBD7-CCE9431645EC}">
              <a14:shadowObscured xmlns="" xmlns:a14="http://schemas.microsoft.com/office/drawing/2010/main"/>
            </a:ext>
          </a:extLst>
        </p:spPr>
      </p:pic>
      <p:pic>
        <p:nvPicPr>
          <p:cNvPr id="22" name="Picture 21"/>
          <p:cNvPicPr/>
          <p:nvPr/>
        </p:nvPicPr>
        <p:blipFill rotWithShape="1">
          <a:blip r:embed="rId7" cstate="screen">
            <a:extLst>
              <a:ext uri="{28A0092B-C50C-407E-A947-70E740481C1C}">
                <a14:useLocalDpi xmlns:a14="http://schemas.microsoft.com/office/drawing/2010/main"/>
              </a:ext>
            </a:extLst>
          </a:blip>
          <a:srcRect/>
          <a:stretch/>
        </p:blipFill>
        <p:spPr bwMode="auto">
          <a:xfrm>
            <a:off x="7053164" y="1991706"/>
            <a:ext cx="1503354" cy="1872208"/>
          </a:xfrm>
          <a:prstGeom prst="rect">
            <a:avLst/>
          </a:prstGeom>
          <a:ln>
            <a:noFill/>
          </a:ln>
          <a:extLst>
            <a:ext uri="{53640926-AAD7-44d8-BBD7-CCE9431645EC}">
              <a14:shadowObscured xmlns="" xmlns:a14="http://schemas.microsoft.com/office/drawing/2010/main"/>
            </a:ext>
          </a:extLst>
        </p:spPr>
      </p:pic>
      <p:sp>
        <p:nvSpPr>
          <p:cNvPr id="25" name="TextBox 24"/>
          <p:cNvSpPr txBox="1"/>
          <p:nvPr/>
        </p:nvSpPr>
        <p:spPr>
          <a:xfrm>
            <a:off x="4324801" y="5946670"/>
            <a:ext cx="1115616" cy="276999"/>
          </a:xfrm>
          <a:prstGeom prst="rect">
            <a:avLst/>
          </a:prstGeom>
          <a:solidFill>
            <a:schemeClr val="bg1"/>
          </a:solidFill>
        </p:spPr>
        <p:txBody>
          <a:bodyPr wrap="square" rtlCol="0">
            <a:spAutoFit/>
          </a:bodyPr>
          <a:lstStyle/>
          <a:p>
            <a:r>
              <a:rPr lang="en-US" sz="1200" dirty="0">
                <a:solidFill>
                  <a:srgbClr val="0070C0"/>
                </a:solidFill>
              </a:rPr>
              <a:t>Gastrocnemius</a:t>
            </a:r>
          </a:p>
        </p:txBody>
      </p:sp>
      <p:sp>
        <p:nvSpPr>
          <p:cNvPr id="28" name="TextBox 27"/>
          <p:cNvSpPr txBox="1"/>
          <p:nvPr/>
        </p:nvSpPr>
        <p:spPr>
          <a:xfrm>
            <a:off x="2175173" y="5770592"/>
            <a:ext cx="1083701" cy="461665"/>
          </a:xfrm>
          <a:prstGeom prst="rect">
            <a:avLst/>
          </a:prstGeom>
          <a:solidFill>
            <a:schemeClr val="bg1"/>
          </a:solidFill>
        </p:spPr>
        <p:txBody>
          <a:bodyPr wrap="square" rtlCol="0">
            <a:spAutoFit/>
          </a:bodyPr>
          <a:lstStyle/>
          <a:p>
            <a:r>
              <a:rPr lang="en-US" sz="1200" dirty="0">
                <a:solidFill>
                  <a:srgbClr val="0070C0"/>
                </a:solidFill>
              </a:rPr>
              <a:t>Vastus </a:t>
            </a:r>
            <a:r>
              <a:rPr lang="en-US" sz="1200" dirty="0" err="1">
                <a:solidFill>
                  <a:srgbClr val="0070C0"/>
                </a:solidFill>
              </a:rPr>
              <a:t>Medialis</a:t>
            </a:r>
            <a:endParaRPr lang="en-US" sz="1200" dirty="0">
              <a:solidFill>
                <a:srgbClr val="0070C0"/>
              </a:solidFill>
            </a:endParaRPr>
          </a:p>
        </p:txBody>
      </p:sp>
      <p:pic>
        <p:nvPicPr>
          <p:cNvPr id="32" name="Picture 31"/>
          <p:cNvPicPr/>
          <p:nvPr/>
        </p:nvPicPr>
        <p:blipFill rotWithShape="1">
          <a:blip r:embed="rId8" cstate="screen">
            <a:extLst>
              <a:ext uri="{28A0092B-C50C-407E-A947-70E740481C1C}">
                <a14:useLocalDpi xmlns:a14="http://schemas.microsoft.com/office/drawing/2010/main"/>
              </a:ext>
            </a:extLst>
          </a:blip>
          <a:srcRect/>
          <a:stretch/>
        </p:blipFill>
        <p:spPr bwMode="auto">
          <a:xfrm rot="16200000">
            <a:off x="614190" y="3947216"/>
            <a:ext cx="2413006" cy="411583"/>
          </a:xfrm>
          <a:prstGeom prst="rect">
            <a:avLst/>
          </a:prstGeom>
          <a:ln>
            <a:noFill/>
          </a:ln>
          <a:extLst>
            <a:ext uri="{53640926-AAD7-44d8-BBD7-CCE9431645EC}">
              <a14:shadowObscured xmlns="" xmlns:a14="http://schemas.microsoft.com/office/drawing/2010/main"/>
            </a:ext>
          </a:extLst>
        </p:spPr>
      </p:pic>
      <p:pic>
        <p:nvPicPr>
          <p:cNvPr id="34" name="Picture 33"/>
          <p:cNvPicPr/>
          <p:nvPr/>
        </p:nvPicPr>
        <p:blipFill rotWithShape="1">
          <a:blip r:embed="rId8" cstate="screen">
            <a:extLst>
              <a:ext uri="{28A0092B-C50C-407E-A947-70E740481C1C}">
                <a14:useLocalDpi xmlns:a14="http://schemas.microsoft.com/office/drawing/2010/main"/>
              </a:ext>
            </a:extLst>
          </a:blip>
          <a:srcRect/>
          <a:stretch/>
        </p:blipFill>
        <p:spPr bwMode="auto">
          <a:xfrm rot="16200000">
            <a:off x="5627188" y="4069671"/>
            <a:ext cx="2413008" cy="411583"/>
          </a:xfrm>
          <a:prstGeom prst="rect">
            <a:avLst/>
          </a:prstGeom>
          <a:ln>
            <a:noFill/>
          </a:ln>
          <a:extLst>
            <a:ext uri="{53640926-AAD7-44d8-BBD7-CCE9431645EC}">
              <a14:shadowObscured xmlns="" xmlns:a14="http://schemas.microsoft.com/office/drawing/2010/main"/>
            </a:ext>
          </a:extLst>
        </p:spPr>
      </p:pic>
      <p:pic>
        <p:nvPicPr>
          <p:cNvPr id="35" name="Picture 34"/>
          <p:cNvPicPr/>
          <p:nvPr/>
        </p:nvPicPr>
        <p:blipFill rotWithShape="1">
          <a:blip r:embed="rId8" cstate="screen">
            <a:extLst>
              <a:ext uri="{28A0092B-C50C-407E-A947-70E740481C1C}">
                <a14:useLocalDpi xmlns:a14="http://schemas.microsoft.com/office/drawing/2010/main"/>
              </a:ext>
            </a:extLst>
          </a:blip>
          <a:srcRect/>
          <a:stretch/>
        </p:blipFill>
        <p:spPr bwMode="auto">
          <a:xfrm rot="16200000">
            <a:off x="2779200" y="3947216"/>
            <a:ext cx="2413008" cy="411583"/>
          </a:xfrm>
          <a:prstGeom prst="rect">
            <a:avLst/>
          </a:prstGeom>
          <a:ln>
            <a:noFill/>
          </a:ln>
          <a:extLst>
            <a:ext uri="{53640926-AAD7-44d8-BBD7-CCE9431645EC}">
              <a14:shadowObscured xmlns="" xmlns:a14="http://schemas.microsoft.com/office/drawing/2010/main"/>
            </a:ext>
          </a:extLst>
        </p:spPr>
      </p:pic>
      <p:pic>
        <p:nvPicPr>
          <p:cNvPr id="24" name="Picture 23"/>
          <p:cNvPicPr/>
          <p:nvPr/>
        </p:nvPicPr>
        <p:blipFill rotWithShape="1">
          <a:blip r:embed="rId9" cstate="print">
            <a:extLst>
              <a:ext uri="{28A0092B-C50C-407E-A947-70E740481C1C}">
                <a14:useLocalDpi xmlns:a14="http://schemas.microsoft.com/office/drawing/2010/main"/>
              </a:ext>
            </a:extLst>
          </a:blip>
          <a:srcRect/>
          <a:stretch/>
        </p:blipFill>
        <p:spPr bwMode="auto">
          <a:xfrm>
            <a:off x="4224896" y="1961128"/>
            <a:ext cx="1283208" cy="3888064"/>
          </a:xfrm>
          <a:prstGeom prst="rect">
            <a:avLst/>
          </a:prstGeom>
          <a:ln>
            <a:noFill/>
          </a:ln>
          <a:extLst>
            <a:ext uri="{53640926-AAD7-44d8-BBD7-CCE9431645EC}">
              <a14:shadowObscured xmlns="" xmlns:a14="http://schemas.microsoft.com/office/drawing/2010/main"/>
            </a:ext>
          </a:extLst>
        </p:spPr>
      </p:pic>
      <p:pic>
        <p:nvPicPr>
          <p:cNvPr id="21" name="Picture 20"/>
          <p:cNvPicPr/>
          <p:nvPr/>
        </p:nvPicPr>
        <p:blipFill rotWithShape="1">
          <a:blip r:embed="rId10" cstate="screen">
            <a:extLst>
              <a:ext uri="{28A0092B-C50C-407E-A947-70E740481C1C}">
                <a14:useLocalDpi xmlns:a14="http://schemas.microsoft.com/office/drawing/2010/main"/>
              </a:ext>
            </a:extLst>
          </a:blip>
          <a:srcRect/>
          <a:stretch/>
        </p:blipFill>
        <p:spPr bwMode="auto">
          <a:xfrm>
            <a:off x="5297324" y="1987977"/>
            <a:ext cx="1296143" cy="2283286"/>
          </a:xfrm>
          <a:prstGeom prst="rect">
            <a:avLst/>
          </a:prstGeom>
          <a:ln>
            <a:noFill/>
          </a:ln>
          <a:extLst>
            <a:ext uri="{53640926-AAD7-44d8-BBD7-CCE9431645EC}">
              <a14:shadowObscured xmlns="" xmlns:a14="http://schemas.microsoft.com/office/drawing/2010/main"/>
            </a:ext>
          </a:extLst>
        </p:spPr>
      </p:pic>
      <p:pic>
        <p:nvPicPr>
          <p:cNvPr id="26" name="Picture 25"/>
          <p:cNvPicPr/>
          <p:nvPr/>
        </p:nvPicPr>
        <p:blipFill rotWithShape="1">
          <a:blip r:embed="rId11" cstate="screen">
            <a:extLst>
              <a:ext uri="{28A0092B-C50C-407E-A947-70E740481C1C}">
                <a14:useLocalDpi xmlns:a14="http://schemas.microsoft.com/office/drawing/2010/main"/>
              </a:ext>
            </a:extLst>
          </a:blip>
          <a:srcRect/>
          <a:stretch/>
        </p:blipFill>
        <p:spPr bwMode="auto">
          <a:xfrm flipH="1">
            <a:off x="2047698" y="4067227"/>
            <a:ext cx="1038054" cy="1594021"/>
          </a:xfrm>
          <a:prstGeom prst="rect">
            <a:avLst/>
          </a:prstGeom>
          <a:ln>
            <a:noFill/>
          </a:ln>
          <a:extLst>
            <a:ext uri="{53640926-AAD7-44d8-BBD7-CCE9431645EC}">
              <a14:shadowObscured xmlns="" xmlns:a14="http://schemas.microsoft.com/office/drawing/2010/main"/>
            </a:ext>
          </a:extLst>
        </p:spPr>
      </p:pic>
      <p:pic>
        <p:nvPicPr>
          <p:cNvPr id="27" name="Picture 26"/>
          <p:cNvPicPr/>
          <p:nvPr/>
        </p:nvPicPr>
        <p:blipFill rotWithShape="1">
          <a:blip r:embed="rId12" cstate="screen">
            <a:extLst>
              <a:ext uri="{28A0092B-C50C-407E-A947-70E740481C1C}">
                <a14:useLocalDpi xmlns:a14="http://schemas.microsoft.com/office/drawing/2010/main"/>
              </a:ext>
            </a:extLst>
          </a:blip>
          <a:srcRect/>
          <a:stretch/>
        </p:blipFill>
        <p:spPr bwMode="auto">
          <a:xfrm>
            <a:off x="35839" y="4063062"/>
            <a:ext cx="1403188" cy="1662022"/>
          </a:xfrm>
          <a:prstGeom prst="rect">
            <a:avLst/>
          </a:prstGeom>
          <a:ln>
            <a:noFill/>
          </a:ln>
          <a:extLst>
            <a:ext uri="{53640926-AAD7-44d8-BBD7-CCE9431645EC}">
              <a14:shadowObscured xmlns="" xmlns:a14="http://schemas.microsoft.com/office/drawing/2010/main"/>
            </a:ext>
          </a:extLst>
        </p:spPr>
      </p:pic>
      <p:pic>
        <p:nvPicPr>
          <p:cNvPr id="29" name="Picture 28"/>
          <p:cNvPicPr/>
          <p:nvPr/>
        </p:nvPicPr>
        <p:blipFill rotWithShape="1">
          <a:blip r:embed="rId13" cstate="screen">
            <a:extLst>
              <a:ext uri="{28A0092B-C50C-407E-A947-70E740481C1C}">
                <a14:useLocalDpi xmlns:a14="http://schemas.microsoft.com/office/drawing/2010/main"/>
              </a:ext>
            </a:extLst>
          </a:blip>
          <a:srcRect/>
          <a:stretch/>
        </p:blipFill>
        <p:spPr bwMode="auto">
          <a:xfrm rot="16200000" flipH="1">
            <a:off x="7168661" y="4203912"/>
            <a:ext cx="1391169" cy="1465763"/>
          </a:xfrm>
          <a:prstGeom prst="rect">
            <a:avLst/>
          </a:prstGeom>
          <a:ln>
            <a:noFill/>
          </a:ln>
          <a:extLst>
            <a:ext uri="{53640926-AAD7-44d8-BBD7-CCE9431645EC}">
              <a14:shadowObscured xmlns="" xmlns:a14="http://schemas.microsoft.com/office/drawing/2010/main"/>
            </a:ext>
          </a:extLst>
        </p:spPr>
      </p:pic>
      <p:pic>
        <p:nvPicPr>
          <p:cNvPr id="23" name="Picture 22"/>
          <p:cNvPicPr/>
          <p:nvPr/>
        </p:nvPicPr>
        <p:blipFill rotWithShape="1">
          <a:blip r:embed="rId14" cstate="screen">
            <a:extLst>
              <a:ext uri="{28A0092B-C50C-407E-A947-70E740481C1C}">
                <a14:useLocalDpi xmlns:a14="http://schemas.microsoft.com/office/drawing/2010/main"/>
              </a:ext>
            </a:extLst>
          </a:blip>
          <a:srcRect/>
          <a:stretch/>
        </p:blipFill>
        <p:spPr bwMode="auto">
          <a:xfrm>
            <a:off x="7039484" y="3610788"/>
            <a:ext cx="1827926" cy="1196698"/>
          </a:xfrm>
          <a:prstGeom prst="rect">
            <a:avLst/>
          </a:prstGeom>
          <a:ln>
            <a:noFill/>
          </a:ln>
          <a:extLst>
            <a:ext uri="{53640926-AAD7-44d8-BBD7-CCE9431645EC}">
              <a14:shadowObscured xmlns="" xmlns:a14="http://schemas.microsoft.com/office/drawing/2010/main"/>
            </a:ext>
          </a:extLst>
        </p:spPr>
      </p:pic>
      <p:pic>
        <p:nvPicPr>
          <p:cNvPr id="33" name="Picture 32"/>
          <p:cNvPicPr/>
          <p:nvPr/>
        </p:nvPicPr>
        <p:blipFill rotWithShape="1">
          <a:blip r:embed="rId8" cstate="screen">
            <a:extLst>
              <a:ext uri="{28A0092B-C50C-407E-A947-70E740481C1C}">
                <a14:useLocalDpi xmlns:a14="http://schemas.microsoft.com/office/drawing/2010/main"/>
              </a:ext>
            </a:extLst>
          </a:blip>
          <a:srcRect/>
          <a:stretch/>
        </p:blipFill>
        <p:spPr bwMode="auto">
          <a:xfrm rot="16200000">
            <a:off x="7637654" y="4069671"/>
            <a:ext cx="2413008" cy="411583"/>
          </a:xfrm>
          <a:prstGeom prst="rect">
            <a:avLst/>
          </a:prstGeom>
          <a:ln>
            <a:noFill/>
          </a:ln>
          <a:extLst>
            <a:ext uri="{53640926-AAD7-44d8-BBD7-CCE9431645EC}">
              <a14:shadowObscured xmlns="" xmlns:a14="http://schemas.microsoft.com/office/drawing/2010/main"/>
            </a:ext>
          </a:extLst>
        </p:spPr>
      </p:pic>
      <p:sp>
        <p:nvSpPr>
          <p:cNvPr id="30" name="TextBox 29"/>
          <p:cNvSpPr txBox="1"/>
          <p:nvPr/>
        </p:nvSpPr>
        <p:spPr>
          <a:xfrm>
            <a:off x="7131364" y="6053648"/>
            <a:ext cx="1595217" cy="276999"/>
          </a:xfrm>
          <a:prstGeom prst="rect">
            <a:avLst/>
          </a:prstGeom>
          <a:solidFill>
            <a:schemeClr val="bg1"/>
          </a:solidFill>
        </p:spPr>
        <p:txBody>
          <a:bodyPr wrap="square" rtlCol="0">
            <a:spAutoFit/>
          </a:bodyPr>
          <a:lstStyle/>
          <a:p>
            <a:r>
              <a:rPr lang="en-US" sz="1200" dirty="0">
                <a:solidFill>
                  <a:srgbClr val="0070C0"/>
                </a:solidFill>
              </a:rPr>
              <a:t>Flexor </a:t>
            </a:r>
            <a:r>
              <a:rPr lang="en-US" sz="1200" dirty="0" err="1">
                <a:solidFill>
                  <a:srgbClr val="0070C0"/>
                </a:solidFill>
              </a:rPr>
              <a:t>hallucis</a:t>
            </a:r>
            <a:r>
              <a:rPr lang="en-US" sz="1200" dirty="0">
                <a:solidFill>
                  <a:srgbClr val="0070C0"/>
                </a:solidFill>
              </a:rPr>
              <a:t> longus</a:t>
            </a:r>
          </a:p>
        </p:txBody>
      </p:sp>
      <p:sp>
        <p:nvSpPr>
          <p:cNvPr id="31" name="TextBox 30"/>
          <p:cNvSpPr txBox="1"/>
          <p:nvPr/>
        </p:nvSpPr>
        <p:spPr>
          <a:xfrm>
            <a:off x="7131364" y="5609424"/>
            <a:ext cx="1681827" cy="276999"/>
          </a:xfrm>
          <a:prstGeom prst="rect">
            <a:avLst/>
          </a:prstGeom>
          <a:solidFill>
            <a:schemeClr val="bg1"/>
          </a:solidFill>
        </p:spPr>
        <p:txBody>
          <a:bodyPr wrap="square" rtlCol="0">
            <a:spAutoFit/>
          </a:bodyPr>
          <a:lstStyle/>
          <a:p>
            <a:r>
              <a:rPr lang="en-US" sz="1200" dirty="0">
                <a:solidFill>
                  <a:srgbClr val="0070C0"/>
                </a:solidFill>
              </a:rPr>
              <a:t>Tibialis posterior</a:t>
            </a:r>
          </a:p>
        </p:txBody>
      </p:sp>
      <p:sp>
        <p:nvSpPr>
          <p:cNvPr id="36" name="TextBox 35"/>
          <p:cNvSpPr txBox="1"/>
          <p:nvPr/>
        </p:nvSpPr>
        <p:spPr>
          <a:xfrm>
            <a:off x="6647248" y="5850498"/>
            <a:ext cx="2135170" cy="276999"/>
          </a:xfrm>
          <a:prstGeom prst="rect">
            <a:avLst/>
          </a:prstGeom>
          <a:solidFill>
            <a:schemeClr val="bg1"/>
          </a:solidFill>
        </p:spPr>
        <p:txBody>
          <a:bodyPr wrap="square" rtlCol="0">
            <a:spAutoFit/>
          </a:bodyPr>
          <a:lstStyle/>
          <a:p>
            <a:pPr algn="r"/>
            <a:r>
              <a:rPr lang="en-US" sz="1200" dirty="0">
                <a:solidFill>
                  <a:srgbClr val="0070C0"/>
                </a:solidFill>
              </a:rPr>
              <a:t>Flexor </a:t>
            </a:r>
            <a:r>
              <a:rPr lang="en-US" sz="1200" dirty="0" err="1">
                <a:solidFill>
                  <a:srgbClr val="0070C0"/>
                </a:solidFill>
              </a:rPr>
              <a:t>digitorum</a:t>
            </a:r>
            <a:r>
              <a:rPr lang="en-US" sz="1200" dirty="0">
                <a:solidFill>
                  <a:srgbClr val="0070C0"/>
                </a:solidFill>
              </a:rPr>
              <a:t> longus</a:t>
            </a:r>
          </a:p>
        </p:txBody>
      </p:sp>
    </p:spTree>
    <p:extLst>
      <p:ext uri="{BB962C8B-B14F-4D97-AF65-F5344CB8AC3E}">
        <p14:creationId xmlns:p14="http://schemas.microsoft.com/office/powerpoint/2010/main" val="24654507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fontScale="90000"/>
          </a:bodyPr>
          <a:lstStyle/>
          <a:p>
            <a:r>
              <a:rPr lang="en-US" sz="3200" spc="300" dirty="0"/>
              <a:t>Revision</a:t>
            </a:r>
            <a:br>
              <a:rPr lang="en-US" sz="3600" dirty="0"/>
            </a:br>
            <a:r>
              <a:rPr lang="en-US" sz="2700" spc="300" dirty="0">
                <a:solidFill>
                  <a:schemeClr val="tx1"/>
                </a:solidFill>
              </a:rPr>
              <a:t>Washing Soda Pack</a:t>
            </a:r>
            <a:r>
              <a:rPr lang="en-US" sz="3200" dirty="0"/>
              <a:t>	           </a:t>
            </a:r>
            <a:r>
              <a:rPr lang="en-US" sz="2667" spc="0" dirty="0"/>
              <a:t>Page 3.14</a:t>
            </a:r>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3"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5" name="TextBox 4"/>
          <p:cNvSpPr txBox="1"/>
          <p:nvPr/>
        </p:nvSpPr>
        <p:spPr>
          <a:xfrm>
            <a:off x="1219200" y="6457890"/>
            <a:ext cx="4114800" cy="400110"/>
          </a:xfrm>
          <a:prstGeom prst="rect">
            <a:avLst/>
          </a:prstGeom>
          <a:noFill/>
        </p:spPr>
        <p:txBody>
          <a:bodyPr wrap="square" rtlCol="0">
            <a:spAutoFit/>
          </a:bodyPr>
          <a:lstStyle/>
          <a:p>
            <a:r>
              <a:rPr lang="en-US" sz="1000" i="1" dirty="0">
                <a:solidFill>
                  <a:schemeClr val="accent2">
                    <a:lumMod val="60000"/>
                    <a:lumOff val="40000"/>
                  </a:schemeClr>
                </a:solidFill>
              </a:rPr>
              <a:t>Photographs from Ossie &amp; Elaine Rentsch, Bowtech Instruction Manuals      </a:t>
            </a:r>
          </a:p>
          <a:p>
            <a:r>
              <a:rPr lang="en-US" sz="1000" i="1" dirty="0">
                <a:solidFill>
                  <a:schemeClr val="accent2">
                    <a:lumMod val="60000"/>
                    <a:lumOff val="40000"/>
                  </a:schemeClr>
                </a:solidFill>
              </a:rPr>
              <a:t>Muscle Illustrations from Joseph Muscolino, The Muscle System Manual</a:t>
            </a:r>
          </a:p>
        </p:txBody>
      </p:sp>
      <p:pic>
        <p:nvPicPr>
          <p:cNvPr id="8" name="Picture 7"/>
          <p:cNvPicPr/>
          <p:nvPr/>
        </p:nvPicPr>
        <p:blipFill rotWithShape="1">
          <a:blip r:embed="rId4" cstate="print">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a:ext>
            </a:extLst>
          </a:blip>
          <a:srcRect/>
          <a:stretch/>
        </p:blipFill>
        <p:spPr bwMode="auto">
          <a:xfrm>
            <a:off x="827584" y="2636912"/>
            <a:ext cx="3797581" cy="1944216"/>
          </a:xfrm>
          <a:prstGeom prst="rect">
            <a:avLst/>
          </a:prstGeom>
          <a:ln>
            <a:noFill/>
          </a:ln>
          <a:extLst>
            <a:ext uri="{53640926-AAD7-44d8-BBD7-CCE9431645EC}">
              <a14:shadowObscured xmlns="" xmlns:a14="http://schemas.microsoft.com/office/drawing/2010/main"/>
            </a:ext>
          </a:extLst>
        </p:spPr>
      </p:pic>
      <p:pic>
        <p:nvPicPr>
          <p:cNvPr id="10" name="Picture 9"/>
          <p:cNvPicPr/>
          <p:nvPr/>
        </p:nvPicPr>
        <p:blipFill rotWithShape="1">
          <a:blip r:embed="rId6" cstate="screen">
            <a:extLst>
              <a:ext uri="{28A0092B-C50C-407E-A947-70E740481C1C}">
                <a14:useLocalDpi xmlns:a14="http://schemas.microsoft.com/office/drawing/2010/main"/>
              </a:ext>
            </a:extLst>
          </a:blip>
          <a:srcRect/>
          <a:stretch/>
        </p:blipFill>
        <p:spPr bwMode="auto">
          <a:xfrm>
            <a:off x="4860032" y="2254939"/>
            <a:ext cx="3276600" cy="3219450"/>
          </a:xfrm>
          <a:prstGeom prst="rect">
            <a:avLst/>
          </a:prstGeom>
          <a:ln>
            <a:noFill/>
          </a:ln>
          <a:extLst>
            <a:ext uri="{53640926-AAD7-44d8-BBD7-CCE9431645EC}">
              <a14:shadowObscured xmlns="" xmlns:a14="http://schemas.microsoft.com/office/drawing/2010/main"/>
            </a:ext>
          </a:extLst>
        </p:spPr>
      </p:pic>
    </p:spTree>
    <p:extLst>
      <p:ext uri="{BB962C8B-B14F-4D97-AF65-F5344CB8AC3E}">
        <p14:creationId xmlns:p14="http://schemas.microsoft.com/office/powerpoint/2010/main" val="19734522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fontScale="90000"/>
          </a:bodyPr>
          <a:lstStyle/>
          <a:p>
            <a:r>
              <a:rPr lang="en-US" sz="3200" spc="300" dirty="0"/>
              <a:t>Revision</a:t>
            </a:r>
            <a:br>
              <a:rPr lang="en-US" sz="3600" dirty="0"/>
            </a:br>
            <a:r>
              <a:rPr lang="en-US" sz="2700" spc="300" dirty="0">
                <a:solidFill>
                  <a:schemeClr val="tx1"/>
                </a:solidFill>
              </a:rPr>
              <a:t>Knee</a:t>
            </a:r>
            <a:r>
              <a:rPr lang="en-US" sz="2700" dirty="0"/>
              <a:t> Exercise</a:t>
            </a:r>
            <a:r>
              <a:rPr lang="en-US" sz="3200" dirty="0"/>
              <a:t>		            </a:t>
            </a:r>
            <a:r>
              <a:rPr lang="en-US" sz="2667" spc="0" dirty="0"/>
              <a:t>Page 3.10</a:t>
            </a:r>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3"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5" name="TextBox 4"/>
          <p:cNvSpPr txBox="1"/>
          <p:nvPr/>
        </p:nvSpPr>
        <p:spPr>
          <a:xfrm>
            <a:off x="1219200" y="6457890"/>
            <a:ext cx="4114800" cy="400110"/>
          </a:xfrm>
          <a:prstGeom prst="rect">
            <a:avLst/>
          </a:prstGeom>
          <a:noFill/>
        </p:spPr>
        <p:txBody>
          <a:bodyPr wrap="square" rtlCol="0">
            <a:spAutoFit/>
          </a:bodyPr>
          <a:lstStyle/>
          <a:p>
            <a:r>
              <a:rPr lang="en-US" sz="1000" i="1" dirty="0">
                <a:solidFill>
                  <a:schemeClr val="accent2">
                    <a:lumMod val="60000"/>
                    <a:lumOff val="40000"/>
                  </a:schemeClr>
                </a:solidFill>
              </a:rPr>
              <a:t>Photographs from Ossie &amp; Elaine Rentsch, Bowtech Instruction Manuals      </a:t>
            </a:r>
          </a:p>
          <a:p>
            <a:r>
              <a:rPr lang="en-US" sz="1000" i="1" dirty="0">
                <a:solidFill>
                  <a:schemeClr val="accent2">
                    <a:lumMod val="60000"/>
                    <a:lumOff val="40000"/>
                  </a:schemeClr>
                </a:solidFill>
              </a:rPr>
              <a:t>Muscle Illustrations from Joseph Muscolino, The Muscle System Manual</a:t>
            </a:r>
          </a:p>
        </p:txBody>
      </p:sp>
      <p:pic>
        <p:nvPicPr>
          <p:cNvPr id="7" name="Picture 6"/>
          <p:cNvPicPr>
            <a:picLocks noChangeAspect="1"/>
          </p:cNvPicPr>
          <p:nvPr/>
        </p:nvPicPr>
        <p:blipFill rotWithShape="1">
          <a:blip r:embed="rId4" cstate="screen">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a:ext>
            </a:extLst>
          </a:blip>
          <a:srcRect/>
          <a:stretch/>
        </p:blipFill>
        <p:spPr>
          <a:xfrm>
            <a:off x="3563888" y="2442895"/>
            <a:ext cx="5075279" cy="2843869"/>
          </a:xfrm>
          <a:prstGeom prst="rect">
            <a:avLst/>
          </a:prstGeom>
        </p:spPr>
      </p:pic>
      <p:pic>
        <p:nvPicPr>
          <p:cNvPr id="8" name="Picture 7"/>
          <p:cNvPicPr/>
          <p:nvPr/>
        </p:nvPicPr>
        <p:blipFill rotWithShape="1">
          <a:blip r:embed="rId6" cstate="screen">
            <a:extLst>
              <a:ext uri="{28A0092B-C50C-407E-A947-70E740481C1C}">
                <a14:useLocalDpi xmlns:a14="http://schemas.microsoft.com/office/drawing/2010/main"/>
              </a:ext>
            </a:extLst>
          </a:blip>
          <a:srcRect/>
          <a:stretch/>
        </p:blipFill>
        <p:spPr bwMode="auto">
          <a:xfrm>
            <a:off x="827584" y="1988840"/>
            <a:ext cx="2643040" cy="3849908"/>
          </a:xfrm>
          <a:prstGeom prst="rect">
            <a:avLst/>
          </a:prstGeom>
          <a:ln>
            <a:noFill/>
          </a:ln>
          <a:extLst>
            <a:ext uri="{53640926-AAD7-44d8-BBD7-CCE9431645EC}">
              <a14:shadowObscured xmlns="" xmlns:a14="http://schemas.microsoft.com/office/drawing/2010/main"/>
            </a:ext>
          </a:extLst>
        </p:spPr>
      </p:pic>
    </p:spTree>
    <p:extLst>
      <p:ext uri="{BB962C8B-B14F-4D97-AF65-F5344CB8AC3E}">
        <p14:creationId xmlns:p14="http://schemas.microsoft.com/office/powerpoint/2010/main" val="6649562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67744" y="516148"/>
            <a:ext cx="6096000" cy="914400"/>
          </a:xfrm>
        </p:spPr>
        <p:txBody>
          <a:bodyPr>
            <a:normAutofit/>
          </a:bodyPr>
          <a:lstStyle/>
          <a:p>
            <a:r>
              <a:rPr lang="en-US" sz="2800" spc="300" dirty="0"/>
              <a:t>Morning tea</a:t>
            </a:r>
            <a:r>
              <a:rPr lang="en-US" sz="3200" dirty="0"/>
              <a:t>	             </a:t>
            </a:r>
            <a:endParaRPr lang="en-US" sz="2667" spc="0" dirty="0"/>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3"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pic>
        <p:nvPicPr>
          <p:cNvPr id="9" name="Content Placeholder 8"/>
          <p:cNvPicPr>
            <a:picLocks noGrp="1" noChangeAspect="1"/>
          </p:cNvPicPr>
          <p:nvPr>
            <p:ph sz="half" idx="1"/>
          </p:nvPr>
        </p:nvPicPr>
        <p:blipFill>
          <a:blip r:embed="rId4" cstate="screen">
            <a:extLst>
              <a:ext uri="{28A0092B-C50C-407E-A947-70E740481C1C}">
                <a14:useLocalDpi xmlns:a14="http://schemas.microsoft.com/office/drawing/2010/main"/>
              </a:ext>
            </a:extLst>
          </a:blip>
          <a:stretch>
            <a:fillRect/>
          </a:stretch>
        </p:blipFill>
        <p:spPr>
          <a:xfrm>
            <a:off x="2267744" y="2278841"/>
            <a:ext cx="5097314" cy="3398209"/>
          </a:xfrm>
          <a:prstGeom prst="roundRect">
            <a:avLst>
              <a:gd name="adj" fmla="val 8594"/>
            </a:avLst>
          </a:prstGeom>
          <a:solidFill>
            <a:srgbClr val="FFFFFF">
              <a:shade val="85000"/>
            </a:srgbClr>
          </a:solidFill>
          <a:ln w="38100">
            <a:solidFill>
              <a:srgbClr val="36CA02"/>
            </a:solidFill>
          </a:ln>
          <a:effectLst>
            <a:reflection blurRad="12700" stA="38000" endPos="28000" dist="5000" dir="5400000" sy="-100000" algn="bl" rotWithShape="0"/>
          </a:effectLst>
        </p:spPr>
      </p:pic>
    </p:spTree>
    <p:extLst>
      <p:ext uri="{BB962C8B-B14F-4D97-AF65-F5344CB8AC3E}">
        <p14:creationId xmlns:p14="http://schemas.microsoft.com/office/powerpoint/2010/main" val="29287468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1219200" y="6457890"/>
            <a:ext cx="4114800" cy="400110"/>
          </a:xfrm>
          <a:prstGeom prst="rect">
            <a:avLst/>
          </a:prstGeom>
          <a:noFill/>
        </p:spPr>
        <p:txBody>
          <a:bodyPr wrap="square" rtlCol="0">
            <a:spAutoFit/>
          </a:bodyPr>
          <a:lstStyle/>
          <a:p>
            <a:r>
              <a:rPr lang="en-US" sz="1000" i="1" dirty="0">
                <a:solidFill>
                  <a:schemeClr val="accent2">
                    <a:lumMod val="60000"/>
                    <a:lumOff val="40000"/>
                  </a:schemeClr>
                </a:solidFill>
              </a:rPr>
              <a:t>Photographs from Ossie &amp; Elaine Rentsch, Bowtech Instruction Manuals      </a:t>
            </a:r>
          </a:p>
          <a:p>
            <a:r>
              <a:rPr lang="en-US" sz="1000" i="1" dirty="0">
                <a:solidFill>
                  <a:schemeClr val="accent2">
                    <a:lumMod val="60000"/>
                    <a:lumOff val="40000"/>
                  </a:schemeClr>
                </a:solidFill>
              </a:rPr>
              <a:t>Muscle Illustrations from Joseph Muscolino, The Muscle System Manual</a:t>
            </a:r>
          </a:p>
        </p:txBody>
      </p:sp>
      <p:pic>
        <p:nvPicPr>
          <p:cNvPr id="10" name="Picture 9"/>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sp>
        <p:nvSpPr>
          <p:cNvPr id="16" name="Title 1"/>
          <p:cNvSpPr>
            <a:spLocks noGrp="1"/>
          </p:cNvSpPr>
          <p:nvPr>
            <p:ph type="title"/>
          </p:nvPr>
        </p:nvSpPr>
        <p:spPr>
          <a:xfrm>
            <a:off x="2286000" y="457201"/>
            <a:ext cx="6096000" cy="914400"/>
          </a:xfrm>
        </p:spPr>
        <p:txBody>
          <a:bodyPr>
            <a:normAutofit/>
          </a:bodyPr>
          <a:lstStyle/>
          <a:p>
            <a:r>
              <a:rPr lang="en-US" sz="2800" spc="300" dirty="0"/>
              <a:t>New </a:t>
            </a:r>
            <a:r>
              <a:rPr lang="en-US" sz="2800" spc="300" dirty="0">
                <a:solidFill>
                  <a:srgbClr val="000000"/>
                </a:solidFill>
              </a:rPr>
              <a:t>Procedure</a:t>
            </a:r>
            <a:br>
              <a:rPr lang="en-US" sz="2800" dirty="0"/>
            </a:br>
            <a:r>
              <a:rPr lang="en-US" sz="2800" spc="300" dirty="0">
                <a:solidFill>
                  <a:schemeClr val="tx1"/>
                </a:solidFill>
              </a:rPr>
              <a:t>Ankle</a:t>
            </a:r>
            <a:r>
              <a:rPr lang="en-US" sz="3200" dirty="0"/>
              <a:t>		                </a:t>
            </a:r>
            <a:r>
              <a:rPr lang="en-US" sz="2667" spc="0" dirty="0"/>
              <a:t>Page 4.2</a:t>
            </a:r>
          </a:p>
        </p:txBody>
      </p:sp>
      <p:pic>
        <p:nvPicPr>
          <p:cNvPr id="11"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pic>
        <p:nvPicPr>
          <p:cNvPr id="6" name="Picture 5"/>
          <p:cNvPicPr/>
          <p:nvPr/>
        </p:nvPicPr>
        <p:blipFill rotWithShape="1">
          <a:blip r:embed="rId5" cstate="screen">
            <a:extLst>
              <a:ext uri="{28A0092B-C50C-407E-A947-70E740481C1C}">
                <a14:useLocalDpi xmlns:a14="http://schemas.microsoft.com/office/drawing/2010/main"/>
              </a:ext>
            </a:extLst>
          </a:blip>
          <a:srcRect/>
          <a:stretch/>
        </p:blipFill>
        <p:spPr bwMode="auto">
          <a:xfrm>
            <a:off x="5868144" y="2780928"/>
            <a:ext cx="2304256" cy="2304256"/>
          </a:xfrm>
          <a:prstGeom prst="rect">
            <a:avLst/>
          </a:prstGeom>
          <a:ln>
            <a:noFill/>
          </a:ln>
          <a:extLst>
            <a:ext uri="{53640926-AAD7-44d8-BBD7-CCE9431645EC}">
              <a14:shadowObscured xmlns="" xmlns:a14="http://schemas.microsoft.com/office/drawing/2010/main"/>
            </a:ext>
          </a:extLst>
        </p:spPr>
      </p:pic>
      <p:pic>
        <p:nvPicPr>
          <p:cNvPr id="7" name="Picture 6"/>
          <p:cNvPicPr/>
          <p:nvPr/>
        </p:nvPicPr>
        <p:blipFill rotWithShape="1">
          <a:blip r:embed="rId6" cstate="screen">
            <a:extLst>
              <a:ext uri="{28A0092B-C50C-407E-A947-70E740481C1C}">
                <a14:useLocalDpi xmlns:a14="http://schemas.microsoft.com/office/drawing/2010/main"/>
              </a:ext>
            </a:extLst>
          </a:blip>
          <a:srcRect/>
          <a:stretch/>
        </p:blipFill>
        <p:spPr bwMode="auto">
          <a:xfrm>
            <a:off x="1619672" y="1988840"/>
            <a:ext cx="3520130" cy="3903253"/>
          </a:xfrm>
          <a:prstGeom prst="rect">
            <a:avLst/>
          </a:prstGeom>
          <a:ln>
            <a:noFill/>
          </a:ln>
          <a:extLst>
            <a:ext uri="{53640926-AAD7-44d8-BBD7-CCE9431645EC}">
              <a14:shadowObscured xmlns="" xmlns:a14="http://schemas.microsoft.com/office/drawing/2010/main"/>
            </a:ext>
          </a:extLst>
        </p:spPr>
      </p:pic>
    </p:spTree>
    <p:extLst>
      <p:ext uri="{BB962C8B-B14F-4D97-AF65-F5344CB8AC3E}">
        <p14:creationId xmlns:p14="http://schemas.microsoft.com/office/powerpoint/2010/main" val="17817547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1219200" y="6457890"/>
            <a:ext cx="4114800" cy="400110"/>
          </a:xfrm>
          <a:prstGeom prst="rect">
            <a:avLst/>
          </a:prstGeom>
          <a:noFill/>
        </p:spPr>
        <p:txBody>
          <a:bodyPr wrap="square" rtlCol="0">
            <a:spAutoFit/>
          </a:bodyPr>
          <a:lstStyle/>
          <a:p>
            <a:r>
              <a:rPr lang="en-US" sz="1000" i="1" dirty="0">
                <a:solidFill>
                  <a:schemeClr val="accent2">
                    <a:lumMod val="60000"/>
                    <a:lumOff val="40000"/>
                  </a:schemeClr>
                </a:solidFill>
              </a:rPr>
              <a:t>Photographs from Ossie &amp; Elaine Rentsch, Bowtech Instruction Manuals      </a:t>
            </a:r>
          </a:p>
          <a:p>
            <a:r>
              <a:rPr lang="en-US" sz="1000" i="1" dirty="0">
                <a:solidFill>
                  <a:schemeClr val="accent2">
                    <a:lumMod val="60000"/>
                    <a:lumOff val="40000"/>
                  </a:schemeClr>
                </a:solidFill>
              </a:rPr>
              <a:t>Muscle Illustrations from Joseph Muscolino, The Muscle System Manual</a:t>
            </a:r>
          </a:p>
        </p:txBody>
      </p:sp>
      <p:pic>
        <p:nvPicPr>
          <p:cNvPr id="10" name="Picture 9"/>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sp>
        <p:nvSpPr>
          <p:cNvPr id="16" name="Title 1"/>
          <p:cNvSpPr>
            <a:spLocks noGrp="1"/>
          </p:cNvSpPr>
          <p:nvPr>
            <p:ph type="title"/>
          </p:nvPr>
        </p:nvSpPr>
        <p:spPr>
          <a:xfrm>
            <a:off x="2286087" y="436314"/>
            <a:ext cx="6096000" cy="914400"/>
          </a:xfrm>
        </p:spPr>
        <p:txBody>
          <a:bodyPr>
            <a:normAutofit fontScale="90000"/>
          </a:bodyPr>
          <a:lstStyle/>
          <a:p>
            <a:r>
              <a:rPr lang="en-US" sz="3200" spc="300" dirty="0"/>
              <a:t>New </a:t>
            </a:r>
            <a:r>
              <a:rPr lang="en-US" sz="3200" spc="300" dirty="0">
                <a:solidFill>
                  <a:srgbClr val="000000"/>
                </a:solidFill>
              </a:rPr>
              <a:t>Procedure</a:t>
            </a:r>
            <a:br>
              <a:rPr lang="en-US" sz="3600" dirty="0"/>
            </a:br>
            <a:r>
              <a:rPr lang="en-US" sz="3200" spc="300" dirty="0">
                <a:solidFill>
                  <a:schemeClr val="tx1"/>
                </a:solidFill>
              </a:rPr>
              <a:t>Ankle</a:t>
            </a:r>
            <a:r>
              <a:rPr lang="en-US" sz="3200" dirty="0"/>
              <a:t>		                </a:t>
            </a:r>
            <a:r>
              <a:rPr lang="en-US" sz="2667" spc="0" dirty="0"/>
              <a:t>Page 4.2</a:t>
            </a:r>
          </a:p>
        </p:txBody>
      </p:sp>
      <p:pic>
        <p:nvPicPr>
          <p:cNvPr id="11"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pic>
        <p:nvPicPr>
          <p:cNvPr id="8" name="Picture 7"/>
          <p:cNvPicPr/>
          <p:nvPr/>
        </p:nvPicPr>
        <p:blipFill rotWithShape="1">
          <a:blip r:embed="rId5" cstate="screen">
            <a:extLst>
              <a:ext uri="{28A0092B-C50C-407E-A947-70E740481C1C}">
                <a14:useLocalDpi xmlns:a14="http://schemas.microsoft.com/office/drawing/2010/main"/>
              </a:ext>
            </a:extLst>
          </a:blip>
          <a:srcRect/>
          <a:stretch/>
        </p:blipFill>
        <p:spPr bwMode="auto">
          <a:xfrm>
            <a:off x="683568" y="2379134"/>
            <a:ext cx="3731058" cy="2880320"/>
          </a:xfrm>
          <a:prstGeom prst="rect">
            <a:avLst/>
          </a:prstGeom>
          <a:ln>
            <a:noFill/>
          </a:ln>
          <a:extLst>
            <a:ext uri="{53640926-AAD7-44d8-BBD7-CCE9431645EC}">
              <a14:shadowObscured xmlns="" xmlns:a14="http://schemas.microsoft.com/office/drawing/2010/main"/>
            </a:ext>
          </a:extLst>
        </p:spPr>
      </p:pic>
      <p:pic>
        <p:nvPicPr>
          <p:cNvPr id="2" name="Picture 1"/>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5105094" y="2379134"/>
            <a:ext cx="3270448" cy="3003769"/>
          </a:xfrm>
          <a:prstGeom prst="roundRect">
            <a:avLst>
              <a:gd name="adj" fmla="val 8594"/>
            </a:avLst>
          </a:prstGeom>
          <a:solidFill>
            <a:srgbClr val="FFFFFF">
              <a:shade val="85000"/>
            </a:srgbClr>
          </a:solidFill>
          <a:ln w="38100">
            <a:solidFill>
              <a:srgbClr val="36CA02"/>
            </a:solidFill>
          </a:ln>
          <a:effectLst>
            <a:reflection blurRad="12700" stA="38000" endPos="28000" dist="5000" dir="5400000" sy="-100000" algn="bl" rotWithShape="0"/>
          </a:effectLst>
        </p:spPr>
      </p:pic>
    </p:spTree>
    <p:extLst>
      <p:ext uri="{BB962C8B-B14F-4D97-AF65-F5344CB8AC3E}">
        <p14:creationId xmlns:p14="http://schemas.microsoft.com/office/powerpoint/2010/main" val="2405904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1219200" y="6457890"/>
            <a:ext cx="4114800" cy="400110"/>
          </a:xfrm>
          <a:prstGeom prst="rect">
            <a:avLst/>
          </a:prstGeom>
          <a:noFill/>
        </p:spPr>
        <p:txBody>
          <a:bodyPr wrap="square" rtlCol="0">
            <a:spAutoFit/>
          </a:bodyPr>
          <a:lstStyle/>
          <a:p>
            <a:r>
              <a:rPr lang="en-US" sz="1000" i="1" dirty="0">
                <a:solidFill>
                  <a:schemeClr val="accent2">
                    <a:lumMod val="60000"/>
                    <a:lumOff val="40000"/>
                  </a:schemeClr>
                </a:solidFill>
              </a:rPr>
              <a:t>Photographs from Ossie &amp; Elaine Rentsch, Bowtech Instruction Manuals      </a:t>
            </a:r>
          </a:p>
          <a:p>
            <a:r>
              <a:rPr lang="en-US" sz="1000" i="1" dirty="0">
                <a:solidFill>
                  <a:schemeClr val="accent2">
                    <a:lumMod val="60000"/>
                    <a:lumOff val="40000"/>
                  </a:schemeClr>
                </a:solidFill>
              </a:rPr>
              <a:t>Muscle Illustrations from Joseph Muscolino, The Muscle System Manual</a:t>
            </a:r>
          </a:p>
        </p:txBody>
      </p:sp>
      <p:pic>
        <p:nvPicPr>
          <p:cNvPr id="10" name="Picture 9"/>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sp>
        <p:nvSpPr>
          <p:cNvPr id="16" name="Title 1"/>
          <p:cNvSpPr>
            <a:spLocks noGrp="1"/>
          </p:cNvSpPr>
          <p:nvPr>
            <p:ph type="title"/>
          </p:nvPr>
        </p:nvSpPr>
        <p:spPr>
          <a:xfrm>
            <a:off x="2286000" y="457201"/>
            <a:ext cx="6096000" cy="914400"/>
          </a:xfrm>
        </p:spPr>
        <p:txBody>
          <a:bodyPr>
            <a:normAutofit fontScale="90000"/>
          </a:bodyPr>
          <a:lstStyle/>
          <a:p>
            <a:r>
              <a:rPr lang="en-US" sz="3200" spc="300" dirty="0"/>
              <a:t>New </a:t>
            </a:r>
            <a:r>
              <a:rPr lang="en-US" sz="3200" spc="300" dirty="0">
                <a:solidFill>
                  <a:srgbClr val="000000"/>
                </a:solidFill>
              </a:rPr>
              <a:t>Procedure</a:t>
            </a:r>
            <a:br>
              <a:rPr lang="en-US" sz="3600" dirty="0"/>
            </a:br>
            <a:r>
              <a:rPr lang="en-US" sz="3200" spc="300" dirty="0">
                <a:solidFill>
                  <a:schemeClr val="tx1"/>
                </a:solidFill>
              </a:rPr>
              <a:t>Ankle</a:t>
            </a:r>
            <a:r>
              <a:rPr lang="en-US" sz="3200" dirty="0"/>
              <a:t>		                </a:t>
            </a:r>
            <a:r>
              <a:rPr lang="en-US" sz="2667" spc="0" dirty="0"/>
              <a:t>Page 4.2</a:t>
            </a:r>
          </a:p>
        </p:txBody>
      </p:sp>
      <p:pic>
        <p:nvPicPr>
          <p:cNvPr id="11"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pic>
        <p:nvPicPr>
          <p:cNvPr id="7" name="Picture 6" descr="SCS0045.JPG"/>
          <p:cNvPicPr/>
          <p:nvPr/>
        </p:nvPicPr>
        <p:blipFill>
          <a:blip r:embed="rId5" cstate="screen">
            <a:extLst>
              <a:ext uri="{28A0092B-C50C-407E-A947-70E740481C1C}">
                <a14:useLocalDpi xmlns:a14="http://schemas.microsoft.com/office/drawing/2010/main"/>
              </a:ext>
            </a:extLst>
          </a:blip>
          <a:stretch>
            <a:fillRect/>
          </a:stretch>
        </p:blipFill>
        <p:spPr>
          <a:xfrm>
            <a:off x="965250" y="2564904"/>
            <a:ext cx="3344372" cy="2376264"/>
          </a:xfrm>
          <a:prstGeom prst="rect">
            <a:avLst/>
          </a:prstGeom>
        </p:spPr>
      </p:pic>
      <p:sp>
        <p:nvSpPr>
          <p:cNvPr id="8" name="Flowchart: Connector 7"/>
          <p:cNvSpPr/>
          <p:nvPr/>
        </p:nvSpPr>
        <p:spPr>
          <a:xfrm>
            <a:off x="2461417" y="4182105"/>
            <a:ext cx="176019" cy="199782"/>
          </a:xfrm>
          <a:prstGeom prst="flowChartConnector">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2" name="Flowchart: Connector 11"/>
          <p:cNvSpPr/>
          <p:nvPr/>
        </p:nvSpPr>
        <p:spPr>
          <a:xfrm>
            <a:off x="2299846" y="3077709"/>
            <a:ext cx="176019" cy="199782"/>
          </a:xfrm>
          <a:prstGeom prst="flowChartConnector">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dirty="0"/>
              <a:t>1</a:t>
            </a:r>
          </a:p>
        </p:txBody>
      </p:sp>
      <p:sp>
        <p:nvSpPr>
          <p:cNvPr id="13" name="Rectangle 12"/>
          <p:cNvSpPr/>
          <p:nvPr/>
        </p:nvSpPr>
        <p:spPr>
          <a:xfrm>
            <a:off x="2387855" y="4151191"/>
            <a:ext cx="304008" cy="261610"/>
          </a:xfrm>
          <a:prstGeom prst="rect">
            <a:avLst/>
          </a:prstGeom>
        </p:spPr>
        <p:txBody>
          <a:bodyPr wrap="square">
            <a:spAutoFit/>
          </a:bodyPr>
          <a:lstStyle/>
          <a:p>
            <a:pPr algn="ctr"/>
            <a:r>
              <a:rPr lang="en-US" sz="1100" dirty="0">
                <a:solidFill>
                  <a:schemeClr val="bg1"/>
                </a:solidFill>
              </a:rPr>
              <a:t>3</a:t>
            </a:r>
          </a:p>
        </p:txBody>
      </p:sp>
      <p:sp>
        <p:nvSpPr>
          <p:cNvPr id="17" name="Flowchart: Connector 16"/>
          <p:cNvSpPr/>
          <p:nvPr/>
        </p:nvSpPr>
        <p:spPr>
          <a:xfrm>
            <a:off x="1939840" y="3727914"/>
            <a:ext cx="176019" cy="199782"/>
          </a:xfrm>
          <a:prstGeom prst="flowChartConnector">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4" name="Rectangle 13"/>
          <p:cNvSpPr/>
          <p:nvPr/>
        </p:nvSpPr>
        <p:spPr>
          <a:xfrm>
            <a:off x="1917837" y="3697000"/>
            <a:ext cx="220024" cy="261610"/>
          </a:xfrm>
          <a:prstGeom prst="rect">
            <a:avLst/>
          </a:prstGeom>
        </p:spPr>
        <p:txBody>
          <a:bodyPr wrap="square">
            <a:spAutoFit/>
          </a:bodyPr>
          <a:lstStyle/>
          <a:p>
            <a:pPr algn="ctr"/>
            <a:r>
              <a:rPr lang="en-US" sz="1100" dirty="0">
                <a:solidFill>
                  <a:schemeClr val="bg1"/>
                </a:solidFill>
              </a:rPr>
              <a:t>2</a:t>
            </a:r>
          </a:p>
        </p:txBody>
      </p:sp>
      <p:pic>
        <p:nvPicPr>
          <p:cNvPr id="18" name="Picture 17"/>
          <p:cNvPicPr/>
          <p:nvPr/>
        </p:nvPicPr>
        <p:blipFill rotWithShape="1">
          <a:blip r:embed="rId6" cstate="print">
            <a:extLst>
              <a:ext uri="{28A0092B-C50C-407E-A947-70E740481C1C}">
                <a14:useLocalDpi xmlns:a14="http://schemas.microsoft.com/office/drawing/2010/main"/>
              </a:ext>
            </a:extLst>
          </a:blip>
          <a:srcRect/>
          <a:stretch/>
        </p:blipFill>
        <p:spPr bwMode="auto">
          <a:xfrm rot="16982088">
            <a:off x="4675603" y="2326287"/>
            <a:ext cx="3490563" cy="2624794"/>
          </a:xfrm>
          <a:prstGeom prst="rect">
            <a:avLst/>
          </a:prstGeom>
          <a:ln>
            <a:noFill/>
          </a:ln>
          <a:extLst>
            <a:ext uri="{53640926-AAD7-44d8-BBD7-CCE9431645EC}">
              <a14:shadowObscured xmlns="" xmlns:a14="http://schemas.microsoft.com/office/drawing/2010/main"/>
            </a:ext>
          </a:extLst>
        </p:spPr>
      </p:pic>
      <p:sp>
        <p:nvSpPr>
          <p:cNvPr id="2" name="Rectangle 1"/>
          <p:cNvSpPr/>
          <p:nvPr/>
        </p:nvSpPr>
        <p:spPr>
          <a:xfrm>
            <a:off x="4860032" y="2739155"/>
            <a:ext cx="2170787" cy="338554"/>
          </a:xfrm>
          <a:prstGeom prst="rect">
            <a:avLst/>
          </a:prstGeom>
        </p:spPr>
        <p:txBody>
          <a:bodyPr wrap="none">
            <a:spAutoFit/>
          </a:bodyPr>
          <a:lstStyle/>
          <a:p>
            <a:r>
              <a:rPr lang="en-US" sz="1600" dirty="0">
                <a:solidFill>
                  <a:srgbClr val="0070C0"/>
                </a:solidFill>
              </a:rPr>
              <a:t>Extensor </a:t>
            </a:r>
            <a:r>
              <a:rPr lang="en-US" sz="1600" dirty="0" err="1">
                <a:solidFill>
                  <a:srgbClr val="0070C0"/>
                </a:solidFill>
              </a:rPr>
              <a:t>hallucis</a:t>
            </a:r>
            <a:r>
              <a:rPr lang="en-US" sz="1600" dirty="0">
                <a:solidFill>
                  <a:srgbClr val="0070C0"/>
                </a:solidFill>
              </a:rPr>
              <a:t> longus</a:t>
            </a:r>
            <a:endParaRPr lang="en-AU" sz="1600" dirty="0">
              <a:solidFill>
                <a:srgbClr val="0070C0"/>
              </a:solidFill>
            </a:endParaRPr>
          </a:p>
        </p:txBody>
      </p:sp>
      <p:sp>
        <p:nvSpPr>
          <p:cNvPr id="4" name="Rectangle 3"/>
          <p:cNvSpPr/>
          <p:nvPr/>
        </p:nvSpPr>
        <p:spPr>
          <a:xfrm>
            <a:off x="5043063" y="4771891"/>
            <a:ext cx="1997065" cy="338554"/>
          </a:xfrm>
          <a:prstGeom prst="rect">
            <a:avLst/>
          </a:prstGeom>
        </p:spPr>
        <p:txBody>
          <a:bodyPr wrap="square">
            <a:spAutoFit/>
          </a:bodyPr>
          <a:lstStyle/>
          <a:p>
            <a:r>
              <a:rPr lang="en-AU" sz="1600" dirty="0">
                <a:solidFill>
                  <a:srgbClr val="0070C0"/>
                </a:solidFill>
              </a:rPr>
              <a:t>Lateral Malleolus</a:t>
            </a:r>
          </a:p>
        </p:txBody>
      </p:sp>
      <p:cxnSp>
        <p:nvCxnSpPr>
          <p:cNvPr id="5" name="Straight Connector 4"/>
          <p:cNvCxnSpPr/>
          <p:nvPr/>
        </p:nvCxnSpPr>
        <p:spPr>
          <a:xfrm flipH="1">
            <a:off x="6041596" y="4182105"/>
            <a:ext cx="834660" cy="58978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6156176" y="3077709"/>
            <a:ext cx="576064" cy="67411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775110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1219200" y="6457890"/>
            <a:ext cx="4114800" cy="400110"/>
          </a:xfrm>
          <a:prstGeom prst="rect">
            <a:avLst/>
          </a:prstGeom>
          <a:noFill/>
        </p:spPr>
        <p:txBody>
          <a:bodyPr wrap="square" rtlCol="0">
            <a:spAutoFit/>
          </a:bodyPr>
          <a:lstStyle/>
          <a:p>
            <a:r>
              <a:rPr lang="en-US" sz="1000" i="1" dirty="0">
                <a:solidFill>
                  <a:schemeClr val="accent2">
                    <a:lumMod val="60000"/>
                    <a:lumOff val="40000"/>
                  </a:schemeClr>
                </a:solidFill>
              </a:rPr>
              <a:t>Photographs from Ossie &amp; Elaine Rentsch, Bowtech Instruction Manuals      </a:t>
            </a:r>
          </a:p>
          <a:p>
            <a:r>
              <a:rPr lang="en-US" sz="1000" i="1" dirty="0">
                <a:solidFill>
                  <a:schemeClr val="accent2">
                    <a:lumMod val="60000"/>
                    <a:lumOff val="40000"/>
                  </a:schemeClr>
                </a:solidFill>
              </a:rPr>
              <a:t>Muscle Illustrations from Joseph Muscolino, The Muscle System Manual</a:t>
            </a:r>
          </a:p>
        </p:txBody>
      </p:sp>
      <p:pic>
        <p:nvPicPr>
          <p:cNvPr id="10" name="Picture 9"/>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sp>
        <p:nvSpPr>
          <p:cNvPr id="16" name="Title 1"/>
          <p:cNvSpPr>
            <a:spLocks noGrp="1"/>
          </p:cNvSpPr>
          <p:nvPr>
            <p:ph type="title"/>
          </p:nvPr>
        </p:nvSpPr>
        <p:spPr>
          <a:xfrm>
            <a:off x="2286000" y="457201"/>
            <a:ext cx="6096000" cy="914400"/>
          </a:xfrm>
        </p:spPr>
        <p:txBody>
          <a:bodyPr>
            <a:normAutofit fontScale="90000"/>
          </a:bodyPr>
          <a:lstStyle/>
          <a:p>
            <a:r>
              <a:rPr lang="en-US" sz="3200" spc="300" dirty="0"/>
              <a:t>New </a:t>
            </a:r>
            <a:r>
              <a:rPr lang="en-US" sz="3200" spc="300" dirty="0">
                <a:solidFill>
                  <a:srgbClr val="000000"/>
                </a:solidFill>
              </a:rPr>
              <a:t>Procedure</a:t>
            </a:r>
            <a:br>
              <a:rPr lang="en-US" sz="3600" dirty="0"/>
            </a:br>
            <a:r>
              <a:rPr lang="en-US" sz="3200" spc="300" dirty="0">
                <a:solidFill>
                  <a:schemeClr val="tx1"/>
                </a:solidFill>
              </a:rPr>
              <a:t>Ankle</a:t>
            </a:r>
            <a:r>
              <a:rPr lang="en-US" sz="3200" dirty="0"/>
              <a:t>		                </a:t>
            </a:r>
            <a:r>
              <a:rPr lang="en-US" sz="2667" spc="0" dirty="0"/>
              <a:t>Page 4.3</a:t>
            </a:r>
          </a:p>
        </p:txBody>
      </p:sp>
      <p:pic>
        <p:nvPicPr>
          <p:cNvPr id="11"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pic>
        <p:nvPicPr>
          <p:cNvPr id="7" name="Picture 6"/>
          <p:cNvPicPr/>
          <p:nvPr/>
        </p:nvPicPr>
        <p:blipFill rotWithShape="1">
          <a:blip r:embed="rId5" cstate="screen">
            <a:extLst>
              <a:ext uri="{28A0092B-C50C-407E-A947-70E740481C1C}">
                <a14:useLocalDpi xmlns:a14="http://schemas.microsoft.com/office/drawing/2010/main"/>
              </a:ext>
            </a:extLst>
          </a:blip>
          <a:srcRect/>
          <a:stretch/>
        </p:blipFill>
        <p:spPr bwMode="auto">
          <a:xfrm rot="16200000" flipH="1">
            <a:off x="5410404" y="2209627"/>
            <a:ext cx="2525252" cy="2342021"/>
          </a:xfrm>
          <a:prstGeom prst="rect">
            <a:avLst/>
          </a:prstGeom>
          <a:ln>
            <a:noFill/>
          </a:ln>
          <a:extLst>
            <a:ext uri="{53640926-AAD7-44d8-BBD7-CCE9431645EC}">
              <a14:shadowObscured xmlns="" xmlns:a14="http://schemas.microsoft.com/office/drawing/2010/main"/>
            </a:ext>
          </a:extLst>
        </p:spPr>
      </p:pic>
      <p:pic>
        <p:nvPicPr>
          <p:cNvPr id="8" name="Picture 7"/>
          <p:cNvPicPr/>
          <p:nvPr/>
        </p:nvPicPr>
        <p:blipFill rotWithShape="1">
          <a:blip r:embed="rId6" cstate="screen">
            <a:extLst>
              <a:ext uri="{28A0092B-C50C-407E-A947-70E740481C1C}">
                <a14:useLocalDpi xmlns:a14="http://schemas.microsoft.com/office/drawing/2010/main"/>
              </a:ext>
            </a:extLst>
          </a:blip>
          <a:srcRect/>
          <a:stretch/>
        </p:blipFill>
        <p:spPr bwMode="auto">
          <a:xfrm>
            <a:off x="1219200" y="2329084"/>
            <a:ext cx="3227355" cy="3095123"/>
          </a:xfrm>
          <a:prstGeom prst="rect">
            <a:avLst/>
          </a:prstGeom>
          <a:ln>
            <a:noFill/>
          </a:ln>
          <a:extLst>
            <a:ext uri="{53640926-AAD7-44d8-BBD7-CCE9431645EC}">
              <a14:shadowObscured xmlns="" xmlns:a14="http://schemas.microsoft.com/office/drawing/2010/main"/>
            </a:ext>
          </a:extLst>
        </p:spPr>
      </p:pic>
      <p:sp>
        <p:nvSpPr>
          <p:cNvPr id="2" name="TextBox 1"/>
          <p:cNvSpPr txBox="1"/>
          <p:nvPr/>
        </p:nvSpPr>
        <p:spPr>
          <a:xfrm>
            <a:off x="5419391" y="2823374"/>
            <a:ext cx="537327" cy="307777"/>
          </a:xfrm>
          <a:prstGeom prst="rect">
            <a:avLst/>
          </a:prstGeom>
          <a:noFill/>
        </p:spPr>
        <p:txBody>
          <a:bodyPr wrap="none" rtlCol="0">
            <a:spAutoFit/>
          </a:bodyPr>
          <a:lstStyle/>
          <a:p>
            <a:r>
              <a:rPr lang="en-AU" sz="1400" dirty="0">
                <a:solidFill>
                  <a:srgbClr val="0070C0"/>
                </a:solidFill>
              </a:rPr>
              <a:t>Tibia</a:t>
            </a:r>
          </a:p>
        </p:txBody>
      </p:sp>
      <p:sp>
        <p:nvSpPr>
          <p:cNvPr id="13" name="TextBox 12"/>
          <p:cNvSpPr txBox="1"/>
          <p:nvPr/>
        </p:nvSpPr>
        <p:spPr>
          <a:xfrm>
            <a:off x="5652988" y="4452068"/>
            <a:ext cx="625492" cy="307777"/>
          </a:xfrm>
          <a:prstGeom prst="rect">
            <a:avLst/>
          </a:prstGeom>
          <a:noFill/>
        </p:spPr>
        <p:txBody>
          <a:bodyPr wrap="none" rtlCol="0">
            <a:spAutoFit/>
          </a:bodyPr>
          <a:lstStyle/>
          <a:p>
            <a:r>
              <a:rPr lang="en-AU" sz="1400" dirty="0">
                <a:solidFill>
                  <a:srgbClr val="0070C0"/>
                </a:solidFill>
              </a:rPr>
              <a:t>Fibula</a:t>
            </a:r>
          </a:p>
        </p:txBody>
      </p:sp>
      <p:sp>
        <p:nvSpPr>
          <p:cNvPr id="14" name="TextBox 13"/>
          <p:cNvSpPr txBox="1"/>
          <p:nvPr/>
        </p:nvSpPr>
        <p:spPr>
          <a:xfrm>
            <a:off x="6884219" y="4588772"/>
            <a:ext cx="552139" cy="307777"/>
          </a:xfrm>
          <a:prstGeom prst="rect">
            <a:avLst/>
          </a:prstGeom>
          <a:noFill/>
        </p:spPr>
        <p:txBody>
          <a:bodyPr wrap="none" rtlCol="0">
            <a:spAutoFit/>
          </a:bodyPr>
          <a:lstStyle/>
          <a:p>
            <a:r>
              <a:rPr lang="en-AU" sz="1400" dirty="0">
                <a:solidFill>
                  <a:srgbClr val="0070C0"/>
                </a:solidFill>
              </a:rPr>
              <a:t>Talus</a:t>
            </a:r>
          </a:p>
        </p:txBody>
      </p:sp>
      <p:sp>
        <p:nvSpPr>
          <p:cNvPr id="17" name="TextBox 16"/>
          <p:cNvSpPr txBox="1"/>
          <p:nvPr/>
        </p:nvSpPr>
        <p:spPr>
          <a:xfrm>
            <a:off x="8011718" y="3962673"/>
            <a:ext cx="918970" cy="307777"/>
          </a:xfrm>
          <a:prstGeom prst="rect">
            <a:avLst/>
          </a:prstGeom>
          <a:noFill/>
        </p:spPr>
        <p:txBody>
          <a:bodyPr wrap="none" rtlCol="0">
            <a:spAutoFit/>
          </a:bodyPr>
          <a:lstStyle/>
          <a:p>
            <a:r>
              <a:rPr lang="en-AU" sz="1400" dirty="0">
                <a:solidFill>
                  <a:srgbClr val="0070C0"/>
                </a:solidFill>
              </a:rPr>
              <a:t>Calcaneus</a:t>
            </a:r>
          </a:p>
        </p:txBody>
      </p:sp>
      <p:cxnSp>
        <p:nvCxnSpPr>
          <p:cNvPr id="4" name="Straight Connector 3"/>
          <p:cNvCxnSpPr/>
          <p:nvPr/>
        </p:nvCxnSpPr>
        <p:spPr>
          <a:xfrm>
            <a:off x="5688054" y="3131151"/>
            <a:ext cx="0" cy="49906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a:endCxn id="14" idx="0"/>
          </p:cNvCxnSpPr>
          <p:nvPr/>
        </p:nvCxnSpPr>
        <p:spPr>
          <a:xfrm flipH="1">
            <a:off x="7160289" y="3801280"/>
            <a:ext cx="97824" cy="78749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a:endCxn id="17" idx="1"/>
          </p:cNvCxnSpPr>
          <p:nvPr/>
        </p:nvCxnSpPr>
        <p:spPr>
          <a:xfrm>
            <a:off x="7565771" y="4109428"/>
            <a:ext cx="445947" cy="713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5956849" y="3976763"/>
            <a:ext cx="8885" cy="41545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6217885" y="2778995"/>
            <a:ext cx="899605" cy="523220"/>
          </a:xfrm>
          <a:prstGeom prst="rect">
            <a:avLst/>
          </a:prstGeom>
          <a:noFill/>
        </p:spPr>
        <p:txBody>
          <a:bodyPr wrap="none" rtlCol="0">
            <a:spAutoFit/>
          </a:bodyPr>
          <a:lstStyle/>
          <a:p>
            <a:r>
              <a:rPr lang="en-AU" sz="1400" dirty="0">
                <a:solidFill>
                  <a:srgbClr val="0070C0"/>
                </a:solidFill>
              </a:rPr>
              <a:t>Medial </a:t>
            </a:r>
          </a:p>
          <a:p>
            <a:r>
              <a:rPr lang="en-AU" sz="1400" dirty="0">
                <a:solidFill>
                  <a:srgbClr val="0070C0"/>
                </a:solidFill>
              </a:rPr>
              <a:t>Malleolus</a:t>
            </a:r>
          </a:p>
        </p:txBody>
      </p:sp>
      <p:cxnSp>
        <p:nvCxnSpPr>
          <p:cNvPr id="23" name="Straight Connector 22"/>
          <p:cNvCxnSpPr>
            <a:stCxn id="18" idx="2"/>
          </p:cNvCxnSpPr>
          <p:nvPr/>
        </p:nvCxnSpPr>
        <p:spPr>
          <a:xfrm>
            <a:off x="6667688" y="3302215"/>
            <a:ext cx="281411" cy="49906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63410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1219200" y="6457890"/>
            <a:ext cx="4114800" cy="400110"/>
          </a:xfrm>
          <a:prstGeom prst="rect">
            <a:avLst/>
          </a:prstGeom>
          <a:noFill/>
        </p:spPr>
        <p:txBody>
          <a:bodyPr wrap="square" rtlCol="0">
            <a:spAutoFit/>
          </a:bodyPr>
          <a:lstStyle/>
          <a:p>
            <a:r>
              <a:rPr lang="en-US" sz="1000" i="1" dirty="0">
                <a:solidFill>
                  <a:schemeClr val="accent2">
                    <a:lumMod val="60000"/>
                    <a:lumOff val="40000"/>
                  </a:schemeClr>
                </a:solidFill>
              </a:rPr>
              <a:t>Photographs from Ossie &amp; Elaine Rentsch, Bowtech Instruction Manuals      </a:t>
            </a:r>
          </a:p>
          <a:p>
            <a:r>
              <a:rPr lang="en-US" sz="1000" i="1" dirty="0">
                <a:solidFill>
                  <a:schemeClr val="accent2">
                    <a:lumMod val="60000"/>
                    <a:lumOff val="40000"/>
                  </a:schemeClr>
                </a:solidFill>
              </a:rPr>
              <a:t>Muscle Illustrations from Joseph Muscolino, The Muscle System Manual</a:t>
            </a:r>
          </a:p>
        </p:txBody>
      </p:sp>
      <p:pic>
        <p:nvPicPr>
          <p:cNvPr id="10" name="Picture 9"/>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sp>
        <p:nvSpPr>
          <p:cNvPr id="16" name="Title 1"/>
          <p:cNvSpPr>
            <a:spLocks noGrp="1"/>
          </p:cNvSpPr>
          <p:nvPr>
            <p:ph type="title"/>
          </p:nvPr>
        </p:nvSpPr>
        <p:spPr>
          <a:xfrm>
            <a:off x="2286000" y="457201"/>
            <a:ext cx="6096000" cy="914400"/>
          </a:xfrm>
        </p:spPr>
        <p:txBody>
          <a:bodyPr>
            <a:normAutofit fontScale="90000"/>
          </a:bodyPr>
          <a:lstStyle/>
          <a:p>
            <a:r>
              <a:rPr lang="en-US" sz="3200" spc="300" dirty="0"/>
              <a:t>New </a:t>
            </a:r>
            <a:r>
              <a:rPr lang="en-US" sz="3200" spc="300" dirty="0">
                <a:solidFill>
                  <a:srgbClr val="000000"/>
                </a:solidFill>
              </a:rPr>
              <a:t>Procedure</a:t>
            </a:r>
            <a:br>
              <a:rPr lang="en-US" sz="3600" dirty="0"/>
            </a:br>
            <a:r>
              <a:rPr lang="en-US" sz="3200" spc="300" dirty="0">
                <a:solidFill>
                  <a:schemeClr val="tx1"/>
                </a:solidFill>
              </a:rPr>
              <a:t>Ankle</a:t>
            </a:r>
            <a:r>
              <a:rPr lang="en-US" sz="3200" dirty="0"/>
              <a:t>		                </a:t>
            </a:r>
            <a:r>
              <a:rPr lang="en-US" sz="2667" spc="0" dirty="0"/>
              <a:t>Page 4.3</a:t>
            </a:r>
          </a:p>
        </p:txBody>
      </p:sp>
      <p:pic>
        <p:nvPicPr>
          <p:cNvPr id="11"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pic>
        <p:nvPicPr>
          <p:cNvPr id="7" name="Picture 6"/>
          <p:cNvPicPr/>
          <p:nvPr/>
        </p:nvPicPr>
        <p:blipFill rotWithShape="1">
          <a:blip r:embed="rId5" cstate="screen">
            <a:extLst>
              <a:ext uri="{28A0092B-C50C-407E-A947-70E740481C1C}">
                <a14:useLocalDpi xmlns:a14="http://schemas.microsoft.com/office/drawing/2010/main"/>
              </a:ext>
            </a:extLst>
          </a:blip>
          <a:srcRect/>
          <a:stretch/>
        </p:blipFill>
        <p:spPr bwMode="auto">
          <a:xfrm>
            <a:off x="998487" y="2295572"/>
            <a:ext cx="3155504" cy="3206135"/>
          </a:xfrm>
          <a:prstGeom prst="rect">
            <a:avLst/>
          </a:prstGeom>
          <a:ln>
            <a:noFill/>
          </a:ln>
          <a:extLst>
            <a:ext uri="{53640926-AAD7-44d8-BBD7-CCE9431645EC}">
              <a14:shadowObscured xmlns="" xmlns:a14="http://schemas.microsoft.com/office/drawing/2010/main"/>
            </a:ext>
          </a:extLst>
        </p:spPr>
      </p:pic>
      <p:sp>
        <p:nvSpPr>
          <p:cNvPr id="2" name="TextBox 1"/>
          <p:cNvSpPr txBox="1"/>
          <p:nvPr/>
        </p:nvSpPr>
        <p:spPr>
          <a:xfrm>
            <a:off x="6948264" y="3258124"/>
            <a:ext cx="504056" cy="432048"/>
          </a:xfrm>
          <a:prstGeom prst="rect">
            <a:avLst/>
          </a:prstGeom>
          <a:solidFill>
            <a:schemeClr val="bg1"/>
          </a:solidFill>
        </p:spPr>
        <p:txBody>
          <a:bodyPr wrap="square" rtlCol="0">
            <a:spAutoFit/>
          </a:bodyPr>
          <a:lstStyle/>
          <a:p>
            <a:endParaRPr lang="en-AU" dirty="0"/>
          </a:p>
        </p:txBody>
      </p:sp>
      <p:sp>
        <p:nvSpPr>
          <p:cNvPr id="12" name="TextBox 11"/>
          <p:cNvSpPr txBox="1"/>
          <p:nvPr/>
        </p:nvSpPr>
        <p:spPr>
          <a:xfrm>
            <a:off x="7278833" y="3033468"/>
            <a:ext cx="504056" cy="432048"/>
          </a:xfrm>
          <a:prstGeom prst="rect">
            <a:avLst/>
          </a:prstGeom>
          <a:solidFill>
            <a:schemeClr val="bg1"/>
          </a:solidFill>
        </p:spPr>
        <p:txBody>
          <a:bodyPr wrap="square" rtlCol="0">
            <a:spAutoFit/>
          </a:bodyPr>
          <a:lstStyle/>
          <a:p>
            <a:endParaRPr lang="en-AU" dirty="0"/>
          </a:p>
        </p:txBody>
      </p:sp>
      <p:pic>
        <p:nvPicPr>
          <p:cNvPr id="13" name="Picture 12"/>
          <p:cNvPicPr>
            <a:picLocks noChangeAspect="1"/>
          </p:cNvPicPr>
          <p:nvPr/>
        </p:nvPicPr>
        <p:blipFill rotWithShape="1">
          <a:blip r:embed="rId6" cstate="screen">
            <a:extLst>
              <a:ext uri="{28A0092B-C50C-407E-A947-70E740481C1C}">
                <a14:useLocalDpi xmlns:a14="http://schemas.microsoft.com/office/drawing/2010/main"/>
              </a:ext>
            </a:extLst>
          </a:blip>
          <a:srcRect b="-2"/>
          <a:stretch/>
        </p:blipFill>
        <p:spPr>
          <a:xfrm flipH="1">
            <a:off x="4572000" y="2327784"/>
            <a:ext cx="3719865" cy="1997524"/>
          </a:xfrm>
          <a:prstGeom prst="rect">
            <a:avLst/>
          </a:prstGeom>
          <a:ln>
            <a:noFill/>
          </a:ln>
          <a:effectLst>
            <a:softEdge rad="112500"/>
          </a:effectLst>
        </p:spPr>
      </p:pic>
      <p:pic>
        <p:nvPicPr>
          <p:cNvPr id="14" name="Picture 13"/>
          <p:cNvPicPr>
            <a:picLocks noChangeAspect="1"/>
          </p:cNvPicPr>
          <p:nvPr/>
        </p:nvPicPr>
        <p:blipFill rotWithShape="1">
          <a:blip r:embed="rId6" cstate="screen">
            <a:extLst>
              <a:ext uri="{28A0092B-C50C-407E-A947-70E740481C1C}">
                <a14:useLocalDpi xmlns:a14="http://schemas.microsoft.com/office/drawing/2010/main"/>
              </a:ext>
            </a:extLst>
          </a:blip>
          <a:srcRect b="-2"/>
          <a:stretch/>
        </p:blipFill>
        <p:spPr>
          <a:xfrm flipH="1">
            <a:off x="4647406" y="2313396"/>
            <a:ext cx="3719865" cy="1997524"/>
          </a:xfrm>
          <a:prstGeom prst="rect">
            <a:avLst/>
          </a:prstGeom>
          <a:ln>
            <a:noFill/>
          </a:ln>
          <a:effectLst>
            <a:softEdge rad="112500"/>
          </a:effectLst>
        </p:spPr>
      </p:pic>
      <p:sp>
        <p:nvSpPr>
          <p:cNvPr id="3" name="Rectangle 2"/>
          <p:cNvSpPr/>
          <p:nvPr/>
        </p:nvSpPr>
        <p:spPr>
          <a:xfrm>
            <a:off x="4709592" y="4610499"/>
            <a:ext cx="3672408" cy="523220"/>
          </a:xfrm>
          <a:prstGeom prst="rect">
            <a:avLst/>
          </a:prstGeom>
        </p:spPr>
        <p:txBody>
          <a:bodyPr wrap="square">
            <a:spAutoFit/>
          </a:bodyPr>
          <a:lstStyle/>
          <a:p>
            <a:r>
              <a:rPr lang="en-AU" sz="1400" dirty="0">
                <a:solidFill>
                  <a:srgbClr val="0070C0"/>
                </a:solidFill>
              </a:rPr>
              <a:t>If there is injury to the ankle perform the moves very lightly and simulate the thrust only</a:t>
            </a:r>
          </a:p>
        </p:txBody>
      </p:sp>
    </p:spTree>
    <p:extLst>
      <p:ext uri="{BB962C8B-B14F-4D97-AF65-F5344CB8AC3E}">
        <p14:creationId xmlns:p14="http://schemas.microsoft.com/office/powerpoint/2010/main" val="17109279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36"/>
          <p:cNvPicPr/>
          <p:nvPr/>
        </p:nvPicPr>
        <p:blipFill rotWithShape="1">
          <a:blip r:embed="rId2" cstate="screen">
            <a:extLst>
              <a:ext uri="{28A0092B-C50C-407E-A947-70E740481C1C}">
                <a14:useLocalDpi xmlns:a14="http://schemas.microsoft.com/office/drawing/2010/main"/>
              </a:ext>
            </a:extLst>
          </a:blip>
          <a:srcRect/>
          <a:stretch/>
        </p:blipFill>
        <p:spPr bwMode="auto">
          <a:xfrm rot="16982088">
            <a:off x="233791" y="4045639"/>
            <a:ext cx="2378721" cy="1788724"/>
          </a:xfrm>
          <a:prstGeom prst="rect">
            <a:avLst/>
          </a:prstGeom>
          <a:ln>
            <a:noFill/>
          </a:ln>
          <a:extLst>
            <a:ext uri="{53640926-AAD7-44d8-BBD7-CCE9431645EC}">
              <a14:shadowObscured xmlns="" xmlns:a14="http://schemas.microsoft.com/office/drawing/2010/main"/>
            </a:ext>
          </a:extLst>
        </p:spPr>
      </p:pic>
      <p:pic>
        <p:nvPicPr>
          <p:cNvPr id="14" name="Picture 1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sp>
        <p:nvSpPr>
          <p:cNvPr id="17" name="Title 1"/>
          <p:cNvSpPr>
            <a:spLocks noGrp="1"/>
          </p:cNvSpPr>
          <p:nvPr>
            <p:ph type="title"/>
          </p:nvPr>
        </p:nvSpPr>
        <p:spPr>
          <a:xfrm>
            <a:off x="2286000" y="490900"/>
            <a:ext cx="6096000" cy="914400"/>
          </a:xfrm>
        </p:spPr>
        <p:txBody>
          <a:bodyPr>
            <a:normAutofit fontScale="90000"/>
          </a:bodyPr>
          <a:lstStyle/>
          <a:p>
            <a:r>
              <a:rPr lang="en-US" sz="3200" spc="300" dirty="0"/>
              <a:t>Overview</a:t>
            </a:r>
            <a:br>
              <a:rPr lang="en-US" sz="3600" dirty="0"/>
            </a:br>
            <a:r>
              <a:rPr lang="en-US" sz="3200" spc="300" dirty="0">
                <a:solidFill>
                  <a:schemeClr val="tx1"/>
                </a:solidFill>
              </a:rPr>
              <a:t>Ankle</a:t>
            </a:r>
            <a:r>
              <a:rPr lang="en-US" sz="3200" dirty="0"/>
              <a:t> 		                </a:t>
            </a:r>
            <a:r>
              <a:rPr lang="en-US" sz="2667" spc="0" dirty="0"/>
              <a:t>Page 4.2</a:t>
            </a:r>
          </a:p>
        </p:txBody>
      </p:sp>
      <p:pic>
        <p:nvPicPr>
          <p:cNvPr id="15"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16" name="TextBox 15"/>
          <p:cNvSpPr txBox="1"/>
          <p:nvPr/>
        </p:nvSpPr>
        <p:spPr>
          <a:xfrm>
            <a:off x="1219200" y="6457890"/>
            <a:ext cx="4114800" cy="400110"/>
          </a:xfrm>
          <a:prstGeom prst="rect">
            <a:avLst/>
          </a:prstGeom>
          <a:noFill/>
        </p:spPr>
        <p:txBody>
          <a:bodyPr wrap="square" rtlCol="0">
            <a:spAutoFit/>
          </a:bodyPr>
          <a:lstStyle/>
          <a:p>
            <a:r>
              <a:rPr lang="en-US" sz="1000" i="1" dirty="0">
                <a:solidFill>
                  <a:schemeClr val="accent2">
                    <a:lumMod val="60000"/>
                    <a:lumOff val="40000"/>
                  </a:schemeClr>
                </a:solidFill>
              </a:rPr>
              <a:t>Photographs from Ossie &amp; Elaine Rentsch, Bowtech Instruction Manuals      </a:t>
            </a:r>
          </a:p>
          <a:p>
            <a:r>
              <a:rPr lang="en-US" sz="1000" i="1" dirty="0">
                <a:solidFill>
                  <a:schemeClr val="accent2">
                    <a:lumMod val="60000"/>
                    <a:lumOff val="40000"/>
                  </a:schemeClr>
                </a:solidFill>
              </a:rPr>
              <a:t>Muscle Illustrations from Joseph Muscolino, The Muscle System Manual</a:t>
            </a:r>
          </a:p>
        </p:txBody>
      </p:sp>
      <p:pic>
        <p:nvPicPr>
          <p:cNvPr id="19" name="Picture 18"/>
          <p:cNvPicPr/>
          <p:nvPr/>
        </p:nvPicPr>
        <p:blipFill rotWithShape="1">
          <a:blip r:embed="rId5" cstate="screen">
            <a:extLst>
              <a:ext uri="{28A0092B-C50C-407E-A947-70E740481C1C}">
                <a14:useLocalDpi xmlns:a14="http://schemas.microsoft.com/office/drawing/2010/main"/>
              </a:ext>
            </a:extLst>
          </a:blip>
          <a:srcRect/>
          <a:stretch/>
        </p:blipFill>
        <p:spPr bwMode="auto">
          <a:xfrm rot="16200000">
            <a:off x="7380861" y="3436574"/>
            <a:ext cx="2847975" cy="485775"/>
          </a:xfrm>
          <a:prstGeom prst="rect">
            <a:avLst/>
          </a:prstGeom>
          <a:ln>
            <a:noFill/>
          </a:ln>
          <a:extLst>
            <a:ext uri="{53640926-AAD7-44d8-BBD7-CCE9431645EC}">
              <a14:shadowObscured xmlns="" xmlns:a14="http://schemas.microsoft.com/office/drawing/2010/main"/>
            </a:ext>
          </a:extLst>
        </p:spPr>
      </p:pic>
      <p:pic>
        <p:nvPicPr>
          <p:cNvPr id="18" name="Picture 17"/>
          <p:cNvPicPr/>
          <p:nvPr/>
        </p:nvPicPr>
        <p:blipFill rotWithShape="1">
          <a:blip r:embed="rId6" cstate="screen">
            <a:extLst>
              <a:ext uri="{28A0092B-C50C-407E-A947-70E740481C1C}">
                <a14:useLocalDpi xmlns:a14="http://schemas.microsoft.com/office/drawing/2010/main"/>
              </a:ext>
            </a:extLst>
          </a:blip>
          <a:srcRect/>
          <a:stretch/>
        </p:blipFill>
        <p:spPr bwMode="auto">
          <a:xfrm>
            <a:off x="3057435" y="2255475"/>
            <a:ext cx="2751680" cy="1699346"/>
          </a:xfrm>
          <a:prstGeom prst="rect">
            <a:avLst/>
          </a:prstGeom>
          <a:ln>
            <a:noFill/>
          </a:ln>
          <a:extLst>
            <a:ext uri="{53640926-AAD7-44d8-BBD7-CCE9431645EC}">
              <a14:shadowObscured xmlns="" xmlns:a14="http://schemas.microsoft.com/office/drawing/2010/main"/>
            </a:ext>
          </a:extLst>
        </p:spPr>
      </p:pic>
      <p:pic>
        <p:nvPicPr>
          <p:cNvPr id="20" name="Picture 19"/>
          <p:cNvPicPr/>
          <p:nvPr/>
        </p:nvPicPr>
        <p:blipFill rotWithShape="1">
          <a:blip r:embed="rId7" cstate="screen">
            <a:extLst>
              <a:ext uri="{28A0092B-C50C-407E-A947-70E740481C1C}">
                <a14:useLocalDpi xmlns:a14="http://schemas.microsoft.com/office/drawing/2010/main"/>
              </a:ext>
            </a:extLst>
          </a:blip>
          <a:srcRect/>
          <a:stretch/>
        </p:blipFill>
        <p:spPr bwMode="auto">
          <a:xfrm flipH="1">
            <a:off x="5689822" y="2445651"/>
            <a:ext cx="2659557" cy="1663677"/>
          </a:xfrm>
          <a:prstGeom prst="rect">
            <a:avLst/>
          </a:prstGeom>
          <a:ln>
            <a:noFill/>
          </a:ln>
          <a:extLst>
            <a:ext uri="{53640926-AAD7-44d8-BBD7-CCE9431645EC}">
              <a14:shadowObscured xmlns="" xmlns:a14="http://schemas.microsoft.com/office/drawing/2010/main"/>
            </a:ext>
          </a:extLst>
        </p:spPr>
      </p:pic>
      <p:pic>
        <p:nvPicPr>
          <p:cNvPr id="11" name="Picture 10" descr="SCS0045.JPG"/>
          <p:cNvPicPr/>
          <p:nvPr/>
        </p:nvPicPr>
        <p:blipFill>
          <a:blip r:embed="rId8" cstate="screen">
            <a:extLst>
              <a:ext uri="{28A0092B-C50C-407E-A947-70E740481C1C}">
                <a14:useLocalDpi xmlns:a14="http://schemas.microsoft.com/office/drawing/2010/main"/>
              </a:ext>
            </a:extLst>
          </a:blip>
          <a:stretch>
            <a:fillRect/>
          </a:stretch>
        </p:blipFill>
        <p:spPr>
          <a:xfrm>
            <a:off x="539552" y="2445651"/>
            <a:ext cx="2341472" cy="1663677"/>
          </a:xfrm>
          <a:prstGeom prst="rect">
            <a:avLst/>
          </a:prstGeom>
        </p:spPr>
      </p:pic>
      <p:sp>
        <p:nvSpPr>
          <p:cNvPr id="12" name="Flowchart: Connector 11"/>
          <p:cNvSpPr/>
          <p:nvPr/>
        </p:nvSpPr>
        <p:spPr>
          <a:xfrm>
            <a:off x="1534269" y="3579570"/>
            <a:ext cx="176019" cy="199782"/>
          </a:xfrm>
          <a:prstGeom prst="flowChartConnector">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3" name="Flowchart: Connector 12"/>
          <p:cNvSpPr/>
          <p:nvPr/>
        </p:nvSpPr>
        <p:spPr>
          <a:xfrm>
            <a:off x="1442596" y="2753859"/>
            <a:ext cx="176019" cy="199782"/>
          </a:xfrm>
          <a:prstGeom prst="flowChartConnector">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dirty="0"/>
              <a:t>1</a:t>
            </a:r>
          </a:p>
        </p:txBody>
      </p:sp>
      <p:sp>
        <p:nvSpPr>
          <p:cNvPr id="21" name="Rectangle 20"/>
          <p:cNvSpPr/>
          <p:nvPr/>
        </p:nvSpPr>
        <p:spPr>
          <a:xfrm>
            <a:off x="1483328" y="3548656"/>
            <a:ext cx="304008" cy="261610"/>
          </a:xfrm>
          <a:prstGeom prst="rect">
            <a:avLst/>
          </a:prstGeom>
        </p:spPr>
        <p:txBody>
          <a:bodyPr wrap="square">
            <a:spAutoFit/>
          </a:bodyPr>
          <a:lstStyle/>
          <a:p>
            <a:pPr algn="ctr"/>
            <a:r>
              <a:rPr lang="en-US" sz="1100" dirty="0">
                <a:solidFill>
                  <a:schemeClr val="bg1"/>
                </a:solidFill>
              </a:rPr>
              <a:t>3</a:t>
            </a:r>
          </a:p>
        </p:txBody>
      </p:sp>
      <p:sp>
        <p:nvSpPr>
          <p:cNvPr id="22" name="Flowchart: Connector 21"/>
          <p:cNvSpPr/>
          <p:nvPr/>
        </p:nvSpPr>
        <p:spPr>
          <a:xfrm>
            <a:off x="1219200" y="3217722"/>
            <a:ext cx="176019" cy="199782"/>
          </a:xfrm>
          <a:prstGeom prst="flowChartConnector">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3" name="Rectangle 22"/>
          <p:cNvSpPr/>
          <p:nvPr/>
        </p:nvSpPr>
        <p:spPr>
          <a:xfrm>
            <a:off x="1206119" y="3214326"/>
            <a:ext cx="220024" cy="261610"/>
          </a:xfrm>
          <a:prstGeom prst="rect">
            <a:avLst/>
          </a:prstGeom>
        </p:spPr>
        <p:txBody>
          <a:bodyPr wrap="square">
            <a:spAutoFit/>
          </a:bodyPr>
          <a:lstStyle/>
          <a:p>
            <a:pPr algn="ctr"/>
            <a:r>
              <a:rPr lang="en-US" sz="1100" dirty="0">
                <a:solidFill>
                  <a:schemeClr val="bg1"/>
                </a:solidFill>
              </a:rPr>
              <a:t>2</a:t>
            </a:r>
          </a:p>
        </p:txBody>
      </p:sp>
      <p:sp>
        <p:nvSpPr>
          <p:cNvPr id="24" name="Flowchart: Connector 23"/>
          <p:cNvSpPr/>
          <p:nvPr/>
        </p:nvSpPr>
        <p:spPr>
          <a:xfrm>
            <a:off x="7668344" y="2554077"/>
            <a:ext cx="176019" cy="199782"/>
          </a:xfrm>
          <a:prstGeom prst="flowChartConnector">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dirty="0"/>
              <a:t>5</a:t>
            </a:r>
          </a:p>
        </p:txBody>
      </p:sp>
      <p:sp>
        <p:nvSpPr>
          <p:cNvPr id="2" name="TextBox 1"/>
          <p:cNvSpPr txBox="1"/>
          <p:nvPr/>
        </p:nvSpPr>
        <p:spPr>
          <a:xfrm>
            <a:off x="6084168" y="2564904"/>
            <a:ext cx="864096" cy="369332"/>
          </a:xfrm>
          <a:prstGeom prst="rect">
            <a:avLst/>
          </a:prstGeom>
          <a:solidFill>
            <a:schemeClr val="bg1"/>
          </a:solidFill>
        </p:spPr>
        <p:txBody>
          <a:bodyPr wrap="square" rtlCol="0">
            <a:spAutoFit/>
          </a:bodyPr>
          <a:lstStyle/>
          <a:p>
            <a:endParaRPr lang="en-US" dirty="0"/>
          </a:p>
        </p:txBody>
      </p:sp>
      <p:sp>
        <p:nvSpPr>
          <p:cNvPr id="25" name="TextBox 24"/>
          <p:cNvSpPr txBox="1"/>
          <p:nvPr/>
        </p:nvSpPr>
        <p:spPr>
          <a:xfrm>
            <a:off x="5796136" y="3717032"/>
            <a:ext cx="864096" cy="369332"/>
          </a:xfrm>
          <a:prstGeom prst="rect">
            <a:avLst/>
          </a:prstGeom>
          <a:solidFill>
            <a:schemeClr val="bg1"/>
          </a:solidFill>
        </p:spPr>
        <p:txBody>
          <a:bodyPr wrap="square" rtlCol="0">
            <a:spAutoFit/>
          </a:bodyPr>
          <a:lstStyle/>
          <a:p>
            <a:endParaRPr lang="en-US" dirty="0"/>
          </a:p>
        </p:txBody>
      </p:sp>
      <p:pic>
        <p:nvPicPr>
          <p:cNvPr id="27" name="Picture 26"/>
          <p:cNvPicPr/>
          <p:nvPr/>
        </p:nvPicPr>
        <p:blipFill rotWithShape="1">
          <a:blip r:embed="rId9" cstate="screen">
            <a:extLst>
              <a:ext uri="{28A0092B-C50C-407E-A947-70E740481C1C}">
                <a14:useLocalDpi xmlns:a14="http://schemas.microsoft.com/office/drawing/2010/main"/>
              </a:ext>
            </a:extLst>
          </a:blip>
          <a:srcRect/>
          <a:stretch/>
        </p:blipFill>
        <p:spPr bwMode="auto">
          <a:xfrm rot="16200000" flipH="1">
            <a:off x="3173216" y="4067472"/>
            <a:ext cx="2017952" cy="1871531"/>
          </a:xfrm>
          <a:prstGeom prst="rect">
            <a:avLst/>
          </a:prstGeom>
          <a:ln>
            <a:noFill/>
          </a:ln>
          <a:extLst>
            <a:ext uri="{53640926-AAD7-44d8-BBD7-CCE9431645EC}">
              <a14:shadowObscured xmlns="" xmlns:a14="http://schemas.microsoft.com/office/drawing/2010/main"/>
            </a:ext>
          </a:extLst>
        </p:spPr>
      </p:pic>
      <p:sp>
        <p:nvSpPr>
          <p:cNvPr id="28" name="TextBox 27"/>
          <p:cNvSpPr txBox="1"/>
          <p:nvPr/>
        </p:nvSpPr>
        <p:spPr>
          <a:xfrm>
            <a:off x="3550981" y="4506995"/>
            <a:ext cx="594642" cy="307777"/>
          </a:xfrm>
          <a:prstGeom prst="rect">
            <a:avLst/>
          </a:prstGeom>
          <a:noFill/>
        </p:spPr>
        <p:txBody>
          <a:bodyPr wrap="square" rtlCol="0">
            <a:spAutoFit/>
          </a:bodyPr>
          <a:lstStyle/>
          <a:p>
            <a:r>
              <a:rPr lang="en-AU" sz="1400" dirty="0">
                <a:solidFill>
                  <a:srgbClr val="0070C0"/>
                </a:solidFill>
              </a:rPr>
              <a:t>Tibia</a:t>
            </a:r>
          </a:p>
        </p:txBody>
      </p:sp>
      <p:sp>
        <p:nvSpPr>
          <p:cNvPr id="29" name="TextBox 28"/>
          <p:cNvSpPr txBox="1"/>
          <p:nvPr/>
        </p:nvSpPr>
        <p:spPr>
          <a:xfrm>
            <a:off x="3260032" y="5897765"/>
            <a:ext cx="826662" cy="307777"/>
          </a:xfrm>
          <a:prstGeom prst="rect">
            <a:avLst/>
          </a:prstGeom>
          <a:noFill/>
        </p:spPr>
        <p:txBody>
          <a:bodyPr wrap="square" rtlCol="0">
            <a:spAutoFit/>
          </a:bodyPr>
          <a:lstStyle/>
          <a:p>
            <a:r>
              <a:rPr lang="en-AU" sz="1400" dirty="0">
                <a:solidFill>
                  <a:srgbClr val="0070C0"/>
                </a:solidFill>
              </a:rPr>
              <a:t>Fibula</a:t>
            </a:r>
          </a:p>
        </p:txBody>
      </p:sp>
      <p:sp>
        <p:nvSpPr>
          <p:cNvPr id="30" name="TextBox 29"/>
          <p:cNvSpPr txBox="1"/>
          <p:nvPr/>
        </p:nvSpPr>
        <p:spPr>
          <a:xfrm>
            <a:off x="4067944" y="5949280"/>
            <a:ext cx="888992" cy="307777"/>
          </a:xfrm>
          <a:prstGeom prst="rect">
            <a:avLst/>
          </a:prstGeom>
          <a:noFill/>
        </p:spPr>
        <p:txBody>
          <a:bodyPr wrap="square" rtlCol="0">
            <a:spAutoFit/>
          </a:bodyPr>
          <a:lstStyle/>
          <a:p>
            <a:r>
              <a:rPr lang="en-AU" sz="1400" dirty="0"/>
              <a:t>  </a:t>
            </a:r>
            <a:r>
              <a:rPr lang="en-AU" sz="1400" dirty="0">
                <a:solidFill>
                  <a:srgbClr val="0070C0"/>
                </a:solidFill>
              </a:rPr>
              <a:t>Talus</a:t>
            </a:r>
          </a:p>
        </p:txBody>
      </p:sp>
      <p:sp>
        <p:nvSpPr>
          <p:cNvPr id="31" name="TextBox 30"/>
          <p:cNvSpPr txBox="1"/>
          <p:nvPr/>
        </p:nvSpPr>
        <p:spPr>
          <a:xfrm>
            <a:off x="5152062" y="5006675"/>
            <a:ext cx="1165775" cy="307777"/>
          </a:xfrm>
          <a:prstGeom prst="rect">
            <a:avLst/>
          </a:prstGeom>
          <a:noFill/>
        </p:spPr>
        <p:txBody>
          <a:bodyPr wrap="square" rtlCol="0">
            <a:spAutoFit/>
          </a:bodyPr>
          <a:lstStyle/>
          <a:p>
            <a:r>
              <a:rPr lang="en-AU" sz="1400" dirty="0">
                <a:solidFill>
                  <a:srgbClr val="0070C0"/>
                </a:solidFill>
              </a:rPr>
              <a:t>Calcaneus</a:t>
            </a:r>
          </a:p>
        </p:txBody>
      </p:sp>
      <p:cxnSp>
        <p:nvCxnSpPr>
          <p:cNvPr id="32" name="Straight Connector 31"/>
          <p:cNvCxnSpPr/>
          <p:nvPr/>
        </p:nvCxnSpPr>
        <p:spPr>
          <a:xfrm>
            <a:off x="3865669" y="4762282"/>
            <a:ext cx="286549" cy="41827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4521797" y="5430346"/>
            <a:ext cx="50203" cy="46741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a:endCxn id="31" idx="1"/>
          </p:cNvCxnSpPr>
          <p:nvPr/>
        </p:nvCxnSpPr>
        <p:spPr>
          <a:xfrm flipV="1">
            <a:off x="4884183" y="5160564"/>
            <a:ext cx="267879" cy="38635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3446809" y="5469552"/>
            <a:ext cx="104172" cy="47972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36" name="Picture 35"/>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6151976" y="3972658"/>
            <a:ext cx="2160240" cy="1997524"/>
          </a:xfrm>
          <a:prstGeom prst="rect">
            <a:avLst/>
          </a:prstGeom>
          <a:ln>
            <a:noFill/>
          </a:ln>
          <a:effectLst>
            <a:softEdge rad="112500"/>
          </a:effectLst>
        </p:spPr>
      </p:pic>
      <p:sp>
        <p:nvSpPr>
          <p:cNvPr id="3" name="Rectangle 2"/>
          <p:cNvSpPr/>
          <p:nvPr/>
        </p:nvSpPr>
        <p:spPr>
          <a:xfrm>
            <a:off x="15585" y="4375602"/>
            <a:ext cx="1930528" cy="307777"/>
          </a:xfrm>
          <a:prstGeom prst="rect">
            <a:avLst/>
          </a:prstGeom>
        </p:spPr>
        <p:txBody>
          <a:bodyPr wrap="none">
            <a:spAutoFit/>
          </a:bodyPr>
          <a:lstStyle/>
          <a:p>
            <a:r>
              <a:rPr lang="en-US" sz="1400" dirty="0">
                <a:solidFill>
                  <a:srgbClr val="0070C0"/>
                </a:solidFill>
              </a:rPr>
              <a:t>Extensor </a:t>
            </a:r>
            <a:r>
              <a:rPr lang="en-US" sz="1400" dirty="0" err="1">
                <a:solidFill>
                  <a:srgbClr val="0070C0"/>
                </a:solidFill>
              </a:rPr>
              <a:t>hallucis</a:t>
            </a:r>
            <a:r>
              <a:rPr lang="en-US" sz="1400" dirty="0">
                <a:solidFill>
                  <a:srgbClr val="0070C0"/>
                </a:solidFill>
              </a:rPr>
              <a:t> longus</a:t>
            </a:r>
            <a:endParaRPr lang="en-AU" sz="1400" dirty="0">
              <a:solidFill>
                <a:srgbClr val="0070C0"/>
              </a:solidFill>
            </a:endParaRPr>
          </a:p>
        </p:txBody>
      </p:sp>
    </p:spTree>
    <p:extLst>
      <p:ext uri="{BB962C8B-B14F-4D97-AF65-F5344CB8AC3E}">
        <p14:creationId xmlns:p14="http://schemas.microsoft.com/office/powerpoint/2010/main" val="12089617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1219200" y="6457890"/>
            <a:ext cx="4114800" cy="400110"/>
          </a:xfrm>
          <a:prstGeom prst="rect">
            <a:avLst/>
          </a:prstGeom>
          <a:noFill/>
        </p:spPr>
        <p:txBody>
          <a:bodyPr wrap="square" rtlCol="0">
            <a:spAutoFit/>
          </a:bodyPr>
          <a:lstStyle/>
          <a:p>
            <a:r>
              <a:rPr lang="en-US" sz="1000" i="1" dirty="0">
                <a:solidFill>
                  <a:schemeClr val="accent2">
                    <a:lumMod val="60000"/>
                    <a:lumOff val="40000"/>
                  </a:schemeClr>
                </a:solidFill>
              </a:rPr>
              <a:t>Photographs from Ossie &amp; Elaine Rentsch, Bowtech Instruction Manuals      </a:t>
            </a:r>
          </a:p>
          <a:p>
            <a:r>
              <a:rPr lang="en-US" sz="1000" i="1" dirty="0">
                <a:solidFill>
                  <a:schemeClr val="accent2">
                    <a:lumMod val="60000"/>
                    <a:lumOff val="40000"/>
                  </a:schemeClr>
                </a:solidFill>
              </a:rPr>
              <a:t>Muscle Illustrations from Joseph Muscolino, The Muscle System Manual</a:t>
            </a:r>
          </a:p>
        </p:txBody>
      </p:sp>
      <p:pic>
        <p:nvPicPr>
          <p:cNvPr id="10" name="Picture 9"/>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sp>
        <p:nvSpPr>
          <p:cNvPr id="16" name="Title 1"/>
          <p:cNvSpPr>
            <a:spLocks noGrp="1"/>
          </p:cNvSpPr>
          <p:nvPr>
            <p:ph type="title"/>
          </p:nvPr>
        </p:nvSpPr>
        <p:spPr>
          <a:xfrm>
            <a:off x="2286000" y="457201"/>
            <a:ext cx="6096000" cy="914400"/>
          </a:xfrm>
        </p:spPr>
        <p:txBody>
          <a:bodyPr>
            <a:normAutofit fontScale="90000"/>
          </a:bodyPr>
          <a:lstStyle/>
          <a:p>
            <a:r>
              <a:rPr lang="en-US" sz="3200" spc="300" dirty="0"/>
              <a:t>New </a:t>
            </a:r>
            <a:br>
              <a:rPr lang="en-US" sz="3600" dirty="0"/>
            </a:br>
            <a:r>
              <a:rPr lang="en-US" sz="3200" spc="300" dirty="0">
                <a:solidFill>
                  <a:schemeClr val="tx1"/>
                </a:solidFill>
              </a:rPr>
              <a:t>Ankle Strapping</a:t>
            </a:r>
            <a:r>
              <a:rPr lang="en-US" sz="3200" dirty="0"/>
              <a:t>	                </a:t>
            </a:r>
            <a:r>
              <a:rPr lang="en-US" sz="2667" spc="0" dirty="0"/>
              <a:t>Page 4.4</a:t>
            </a:r>
          </a:p>
        </p:txBody>
      </p:sp>
      <p:pic>
        <p:nvPicPr>
          <p:cNvPr id="11"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2" name="TextBox 1"/>
          <p:cNvSpPr txBox="1"/>
          <p:nvPr/>
        </p:nvSpPr>
        <p:spPr>
          <a:xfrm>
            <a:off x="6948264" y="3258124"/>
            <a:ext cx="504056" cy="432048"/>
          </a:xfrm>
          <a:prstGeom prst="rect">
            <a:avLst/>
          </a:prstGeom>
          <a:solidFill>
            <a:schemeClr val="bg1"/>
          </a:solidFill>
        </p:spPr>
        <p:txBody>
          <a:bodyPr wrap="square" rtlCol="0">
            <a:spAutoFit/>
          </a:bodyPr>
          <a:lstStyle/>
          <a:p>
            <a:endParaRPr lang="en-AU" dirty="0"/>
          </a:p>
        </p:txBody>
      </p:sp>
      <p:sp>
        <p:nvSpPr>
          <p:cNvPr id="12" name="TextBox 11"/>
          <p:cNvSpPr txBox="1"/>
          <p:nvPr/>
        </p:nvSpPr>
        <p:spPr>
          <a:xfrm>
            <a:off x="7278833" y="3033468"/>
            <a:ext cx="504056" cy="432048"/>
          </a:xfrm>
          <a:prstGeom prst="rect">
            <a:avLst/>
          </a:prstGeom>
          <a:solidFill>
            <a:schemeClr val="bg1"/>
          </a:solidFill>
        </p:spPr>
        <p:txBody>
          <a:bodyPr wrap="square" rtlCol="0">
            <a:spAutoFit/>
          </a:bodyPr>
          <a:lstStyle/>
          <a:p>
            <a:endParaRPr lang="en-AU" dirty="0"/>
          </a:p>
        </p:txBody>
      </p:sp>
      <p:pic>
        <p:nvPicPr>
          <p:cNvPr id="14" name="Picture 13"/>
          <p:cNvPicPr/>
          <p:nvPr/>
        </p:nvPicPr>
        <p:blipFill rotWithShape="1">
          <a:blip r:embed="rId5" cstate="screen">
            <a:extLst>
              <a:ext uri="{28A0092B-C50C-407E-A947-70E740481C1C}">
                <a14:useLocalDpi xmlns:a14="http://schemas.microsoft.com/office/drawing/2010/main"/>
              </a:ext>
            </a:extLst>
          </a:blip>
          <a:srcRect/>
          <a:stretch/>
        </p:blipFill>
        <p:spPr bwMode="auto">
          <a:xfrm>
            <a:off x="2483768" y="2144794"/>
            <a:ext cx="3718916" cy="3539903"/>
          </a:xfrm>
          <a:prstGeom prst="rect">
            <a:avLst/>
          </a:prstGeom>
          <a:ln>
            <a:noFill/>
          </a:ln>
          <a:extLst>
            <a:ext uri="{53640926-AAD7-44d8-BBD7-CCE9431645EC}">
              <a14:shadowObscured xmlns="" xmlns:a14="http://schemas.microsoft.com/office/drawing/2010/main"/>
            </a:ext>
          </a:extLst>
        </p:spPr>
      </p:pic>
      <p:sp>
        <p:nvSpPr>
          <p:cNvPr id="3" name="Rectangle 2"/>
          <p:cNvSpPr/>
          <p:nvPr/>
        </p:nvSpPr>
        <p:spPr>
          <a:xfrm>
            <a:off x="2051720" y="5886627"/>
            <a:ext cx="5598368" cy="369332"/>
          </a:xfrm>
          <a:prstGeom prst="rect">
            <a:avLst/>
          </a:prstGeom>
        </p:spPr>
        <p:txBody>
          <a:bodyPr wrap="square">
            <a:spAutoFit/>
          </a:bodyPr>
          <a:lstStyle/>
          <a:p>
            <a:r>
              <a:rPr lang="en-AU" dirty="0">
                <a:solidFill>
                  <a:srgbClr val="05670A"/>
                </a:solidFill>
              </a:rPr>
              <a:t>Tape 7.5cm </a:t>
            </a:r>
            <a:r>
              <a:rPr lang="en-AU" dirty="0" err="1">
                <a:solidFill>
                  <a:srgbClr val="05670A"/>
                </a:solidFill>
              </a:rPr>
              <a:t>Cincotta</a:t>
            </a:r>
            <a:r>
              <a:rPr lang="en-AU" dirty="0">
                <a:solidFill>
                  <a:srgbClr val="05670A"/>
                </a:solidFill>
              </a:rPr>
              <a:t> Chemist online – </a:t>
            </a:r>
            <a:r>
              <a:rPr lang="en-AU" dirty="0" err="1">
                <a:solidFill>
                  <a:srgbClr val="05670A"/>
                </a:solidFill>
              </a:rPr>
              <a:t>Leuko</a:t>
            </a:r>
            <a:r>
              <a:rPr lang="en-AU" dirty="0">
                <a:solidFill>
                  <a:srgbClr val="05670A"/>
                </a:solidFill>
              </a:rPr>
              <a:t> 1078</a:t>
            </a:r>
          </a:p>
        </p:txBody>
      </p:sp>
    </p:spTree>
    <p:extLst>
      <p:ext uri="{BB962C8B-B14F-4D97-AF65-F5344CB8AC3E}">
        <p14:creationId xmlns:p14="http://schemas.microsoft.com/office/powerpoint/2010/main" val="11884695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sp>
        <p:nvSpPr>
          <p:cNvPr id="16" name="Title 1"/>
          <p:cNvSpPr>
            <a:spLocks noGrp="1"/>
          </p:cNvSpPr>
          <p:nvPr>
            <p:ph type="title"/>
          </p:nvPr>
        </p:nvSpPr>
        <p:spPr>
          <a:xfrm>
            <a:off x="2286000" y="457201"/>
            <a:ext cx="6096000" cy="914400"/>
          </a:xfrm>
        </p:spPr>
        <p:txBody>
          <a:bodyPr>
            <a:normAutofit fontScale="90000"/>
          </a:bodyPr>
          <a:lstStyle/>
          <a:p>
            <a:br>
              <a:rPr lang="en-US" sz="3600" dirty="0"/>
            </a:br>
            <a:r>
              <a:rPr lang="en-US" sz="3200" spc="300" dirty="0">
                <a:solidFill>
                  <a:schemeClr val="tx1"/>
                </a:solidFill>
              </a:rPr>
              <a:t>Ankle Strapping</a:t>
            </a:r>
            <a:r>
              <a:rPr lang="en-US" sz="3200" dirty="0"/>
              <a:t>	                </a:t>
            </a:r>
            <a:r>
              <a:rPr lang="en-US" sz="2667" spc="0" dirty="0"/>
              <a:t>Page 4.4</a:t>
            </a:r>
          </a:p>
        </p:txBody>
      </p:sp>
      <p:pic>
        <p:nvPicPr>
          <p:cNvPr id="11"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2" name="TextBox 1"/>
          <p:cNvSpPr txBox="1"/>
          <p:nvPr/>
        </p:nvSpPr>
        <p:spPr>
          <a:xfrm>
            <a:off x="6948264" y="3258124"/>
            <a:ext cx="504056" cy="432048"/>
          </a:xfrm>
          <a:prstGeom prst="rect">
            <a:avLst/>
          </a:prstGeom>
          <a:solidFill>
            <a:schemeClr val="bg1"/>
          </a:solidFill>
        </p:spPr>
        <p:txBody>
          <a:bodyPr wrap="square" rtlCol="0">
            <a:spAutoFit/>
          </a:bodyPr>
          <a:lstStyle/>
          <a:p>
            <a:endParaRPr lang="en-AU" dirty="0"/>
          </a:p>
        </p:txBody>
      </p:sp>
      <p:sp>
        <p:nvSpPr>
          <p:cNvPr id="12" name="TextBox 11"/>
          <p:cNvSpPr txBox="1"/>
          <p:nvPr/>
        </p:nvSpPr>
        <p:spPr>
          <a:xfrm>
            <a:off x="7278833" y="3033468"/>
            <a:ext cx="504056" cy="432048"/>
          </a:xfrm>
          <a:prstGeom prst="rect">
            <a:avLst/>
          </a:prstGeom>
          <a:solidFill>
            <a:schemeClr val="bg1"/>
          </a:solidFill>
        </p:spPr>
        <p:txBody>
          <a:bodyPr wrap="square" rtlCol="0">
            <a:spAutoFit/>
          </a:bodyPr>
          <a:lstStyle/>
          <a:p>
            <a:endParaRPr lang="en-AU" dirty="0"/>
          </a:p>
        </p:txBody>
      </p:sp>
      <p:pic>
        <p:nvPicPr>
          <p:cNvPr id="17" name="Picture 16"/>
          <p:cNvPicPr/>
          <p:nvPr/>
        </p:nvPicPr>
        <p:blipFill rotWithShape="1">
          <a:blip r:embed="rId5" cstate="screen">
            <a:extLst>
              <a:ext uri="{28A0092B-C50C-407E-A947-70E740481C1C}">
                <a14:useLocalDpi xmlns:a14="http://schemas.microsoft.com/office/drawing/2010/main"/>
              </a:ext>
            </a:extLst>
          </a:blip>
          <a:srcRect/>
          <a:stretch/>
        </p:blipFill>
        <p:spPr bwMode="auto">
          <a:xfrm>
            <a:off x="107504" y="3429000"/>
            <a:ext cx="2226847" cy="2176929"/>
          </a:xfrm>
          <a:prstGeom prst="rect">
            <a:avLst/>
          </a:prstGeom>
          <a:ln>
            <a:noFill/>
          </a:ln>
          <a:extLst>
            <a:ext uri="{53640926-AAD7-44d8-BBD7-CCE9431645EC}">
              <a14:shadowObscured xmlns="" xmlns:a14="http://schemas.microsoft.com/office/drawing/2010/main"/>
            </a:ext>
          </a:extLst>
        </p:spPr>
      </p:pic>
      <p:pic>
        <p:nvPicPr>
          <p:cNvPr id="18" name="Picture 17"/>
          <p:cNvPicPr/>
          <p:nvPr/>
        </p:nvPicPr>
        <p:blipFill rotWithShape="1">
          <a:blip r:embed="rId6" cstate="screen">
            <a:extLst>
              <a:ext uri="{28A0092B-C50C-407E-A947-70E740481C1C}">
                <a14:useLocalDpi xmlns:a14="http://schemas.microsoft.com/office/drawing/2010/main"/>
              </a:ext>
            </a:extLst>
          </a:blip>
          <a:srcRect/>
          <a:stretch/>
        </p:blipFill>
        <p:spPr bwMode="auto">
          <a:xfrm>
            <a:off x="2339752" y="3429000"/>
            <a:ext cx="2348225" cy="2069738"/>
          </a:xfrm>
          <a:prstGeom prst="rect">
            <a:avLst/>
          </a:prstGeom>
          <a:ln>
            <a:noFill/>
          </a:ln>
          <a:extLst>
            <a:ext uri="{53640926-AAD7-44d8-BBD7-CCE9431645EC}">
              <a14:shadowObscured xmlns="" xmlns:a14="http://schemas.microsoft.com/office/drawing/2010/main"/>
            </a:ext>
          </a:extLst>
        </p:spPr>
      </p:pic>
      <p:pic>
        <p:nvPicPr>
          <p:cNvPr id="19" name="Picture 18"/>
          <p:cNvPicPr/>
          <p:nvPr/>
        </p:nvPicPr>
        <p:blipFill rotWithShape="1">
          <a:blip r:embed="rId7" cstate="screen">
            <a:extLst>
              <a:ext uri="{28A0092B-C50C-407E-A947-70E740481C1C}">
                <a14:useLocalDpi xmlns:a14="http://schemas.microsoft.com/office/drawing/2010/main"/>
              </a:ext>
            </a:extLst>
          </a:blip>
          <a:srcRect/>
          <a:stretch/>
        </p:blipFill>
        <p:spPr bwMode="auto">
          <a:xfrm>
            <a:off x="4572000" y="3429000"/>
            <a:ext cx="2241034" cy="1534307"/>
          </a:xfrm>
          <a:prstGeom prst="rect">
            <a:avLst/>
          </a:prstGeom>
          <a:ln>
            <a:noFill/>
          </a:ln>
          <a:extLst>
            <a:ext uri="{53640926-AAD7-44d8-BBD7-CCE9431645EC}">
              <a14:shadowObscured xmlns="" xmlns:a14="http://schemas.microsoft.com/office/drawing/2010/main"/>
            </a:ext>
          </a:extLst>
        </p:spPr>
      </p:pic>
      <p:pic>
        <p:nvPicPr>
          <p:cNvPr id="20" name="Picture 19"/>
          <p:cNvPicPr/>
          <p:nvPr/>
        </p:nvPicPr>
        <p:blipFill rotWithShape="1">
          <a:blip r:embed="rId8" cstate="screen">
            <a:extLst>
              <a:ext uri="{28A0092B-C50C-407E-A947-70E740481C1C}">
                <a14:useLocalDpi xmlns:a14="http://schemas.microsoft.com/office/drawing/2010/main"/>
              </a:ext>
            </a:extLst>
          </a:blip>
          <a:srcRect/>
          <a:stretch/>
        </p:blipFill>
        <p:spPr bwMode="auto">
          <a:xfrm>
            <a:off x="6804248" y="3429000"/>
            <a:ext cx="2191117" cy="1777064"/>
          </a:xfrm>
          <a:prstGeom prst="rect">
            <a:avLst/>
          </a:prstGeom>
          <a:ln>
            <a:noFill/>
          </a:ln>
          <a:extLst>
            <a:ext uri="{53640926-AAD7-44d8-BBD7-CCE9431645EC}">
              <a14:shadowObscured xmlns="" xmlns:a14="http://schemas.microsoft.com/office/drawing/2010/main"/>
            </a:ext>
          </a:extLst>
        </p:spPr>
      </p:pic>
      <p:sp>
        <p:nvSpPr>
          <p:cNvPr id="3" name="TextBox 2"/>
          <p:cNvSpPr txBox="1"/>
          <p:nvPr/>
        </p:nvSpPr>
        <p:spPr>
          <a:xfrm>
            <a:off x="205136" y="2751980"/>
            <a:ext cx="1980157" cy="646331"/>
          </a:xfrm>
          <a:prstGeom prst="rect">
            <a:avLst/>
          </a:prstGeom>
          <a:noFill/>
        </p:spPr>
        <p:txBody>
          <a:bodyPr wrap="none" rtlCol="0">
            <a:spAutoFit/>
          </a:bodyPr>
          <a:lstStyle/>
          <a:p>
            <a:r>
              <a:rPr lang="en-AU" dirty="0"/>
              <a:t>STIRRUP</a:t>
            </a:r>
          </a:p>
          <a:p>
            <a:r>
              <a:rPr lang="en-AU" dirty="0"/>
              <a:t>Maximum eversion</a:t>
            </a:r>
          </a:p>
        </p:txBody>
      </p:sp>
      <p:sp>
        <p:nvSpPr>
          <p:cNvPr id="21" name="TextBox 20"/>
          <p:cNvSpPr txBox="1"/>
          <p:nvPr/>
        </p:nvSpPr>
        <p:spPr>
          <a:xfrm>
            <a:off x="2334351" y="2757717"/>
            <a:ext cx="2120389" cy="646331"/>
          </a:xfrm>
          <a:prstGeom prst="rect">
            <a:avLst/>
          </a:prstGeom>
          <a:noFill/>
        </p:spPr>
        <p:txBody>
          <a:bodyPr wrap="none" rtlCol="0">
            <a:spAutoFit/>
          </a:bodyPr>
          <a:lstStyle/>
          <a:p>
            <a:r>
              <a:rPr lang="en-AU" dirty="0"/>
              <a:t>Medial malleolus</a:t>
            </a:r>
          </a:p>
          <a:p>
            <a:r>
              <a:rPr lang="en-AU" dirty="0"/>
              <a:t>Anterior to posterior</a:t>
            </a:r>
          </a:p>
        </p:txBody>
      </p:sp>
      <p:sp>
        <p:nvSpPr>
          <p:cNvPr id="22" name="TextBox 21"/>
          <p:cNvSpPr txBox="1"/>
          <p:nvPr/>
        </p:nvSpPr>
        <p:spPr>
          <a:xfrm>
            <a:off x="4662590" y="2757717"/>
            <a:ext cx="1843262" cy="646331"/>
          </a:xfrm>
          <a:prstGeom prst="rect">
            <a:avLst/>
          </a:prstGeom>
          <a:noFill/>
        </p:spPr>
        <p:txBody>
          <a:bodyPr wrap="none" rtlCol="0">
            <a:spAutoFit/>
          </a:bodyPr>
          <a:lstStyle/>
          <a:p>
            <a:r>
              <a:rPr lang="en-AU" dirty="0"/>
              <a:t>Modified 8</a:t>
            </a:r>
          </a:p>
          <a:p>
            <a:r>
              <a:rPr lang="en-AU" dirty="0"/>
              <a:t>Firm but not tight</a:t>
            </a:r>
          </a:p>
        </p:txBody>
      </p:sp>
      <p:sp>
        <p:nvSpPr>
          <p:cNvPr id="23" name="TextBox 22"/>
          <p:cNvSpPr txBox="1"/>
          <p:nvPr/>
        </p:nvSpPr>
        <p:spPr>
          <a:xfrm>
            <a:off x="6660232" y="2751979"/>
            <a:ext cx="2389372" cy="646331"/>
          </a:xfrm>
          <a:prstGeom prst="rect">
            <a:avLst/>
          </a:prstGeom>
          <a:noFill/>
        </p:spPr>
        <p:txBody>
          <a:bodyPr wrap="none" rtlCol="0">
            <a:spAutoFit/>
          </a:bodyPr>
          <a:lstStyle/>
          <a:p>
            <a:r>
              <a:rPr lang="en-AU" dirty="0"/>
              <a:t>Cut tape</a:t>
            </a:r>
          </a:p>
          <a:p>
            <a:r>
              <a:rPr lang="en-AU" dirty="0"/>
              <a:t>Secure with 1.2cm tape</a:t>
            </a:r>
          </a:p>
        </p:txBody>
      </p:sp>
      <p:sp>
        <p:nvSpPr>
          <p:cNvPr id="4" name="TextBox 3"/>
          <p:cNvSpPr txBox="1"/>
          <p:nvPr/>
        </p:nvSpPr>
        <p:spPr>
          <a:xfrm>
            <a:off x="1453522" y="1792827"/>
            <a:ext cx="5984523" cy="646331"/>
          </a:xfrm>
          <a:prstGeom prst="rect">
            <a:avLst/>
          </a:prstGeom>
          <a:noFill/>
        </p:spPr>
        <p:txBody>
          <a:bodyPr wrap="none" rtlCol="0">
            <a:spAutoFit/>
          </a:bodyPr>
          <a:lstStyle/>
          <a:p>
            <a:r>
              <a:rPr lang="en-AU" dirty="0">
                <a:solidFill>
                  <a:srgbClr val="05670A"/>
                </a:solidFill>
              </a:rPr>
              <a:t>Why strap?  - To reduce movement and support ankle.</a:t>
            </a:r>
          </a:p>
          <a:p>
            <a:r>
              <a:rPr lang="en-AU" dirty="0">
                <a:solidFill>
                  <a:srgbClr val="05670A"/>
                </a:solidFill>
              </a:rPr>
              <a:t>When? – After Bowen treatment and before sporting activities</a:t>
            </a:r>
          </a:p>
        </p:txBody>
      </p:sp>
      <p:sp>
        <p:nvSpPr>
          <p:cNvPr id="5" name="TextBox 4"/>
          <p:cNvSpPr txBox="1"/>
          <p:nvPr/>
        </p:nvSpPr>
        <p:spPr>
          <a:xfrm>
            <a:off x="2136109" y="5896237"/>
            <a:ext cx="4830681" cy="369332"/>
          </a:xfrm>
          <a:prstGeom prst="rect">
            <a:avLst/>
          </a:prstGeom>
          <a:noFill/>
        </p:spPr>
        <p:txBody>
          <a:bodyPr wrap="none" rtlCol="0">
            <a:spAutoFit/>
          </a:bodyPr>
          <a:lstStyle/>
          <a:p>
            <a:r>
              <a:rPr lang="en-AU" dirty="0">
                <a:solidFill>
                  <a:srgbClr val="05670A"/>
                </a:solidFill>
              </a:rPr>
              <a:t>Tape 7.5cm </a:t>
            </a:r>
            <a:r>
              <a:rPr lang="en-AU" dirty="0" err="1">
                <a:solidFill>
                  <a:srgbClr val="05670A"/>
                </a:solidFill>
              </a:rPr>
              <a:t>Cincotta</a:t>
            </a:r>
            <a:r>
              <a:rPr lang="en-AU" dirty="0">
                <a:solidFill>
                  <a:srgbClr val="05670A"/>
                </a:solidFill>
              </a:rPr>
              <a:t> Chemist online – </a:t>
            </a:r>
            <a:r>
              <a:rPr lang="en-AU" dirty="0" err="1">
                <a:solidFill>
                  <a:srgbClr val="05670A"/>
                </a:solidFill>
              </a:rPr>
              <a:t>Leuko</a:t>
            </a:r>
            <a:r>
              <a:rPr lang="en-AU" dirty="0">
                <a:solidFill>
                  <a:srgbClr val="05670A"/>
                </a:solidFill>
              </a:rPr>
              <a:t> 1078</a:t>
            </a:r>
          </a:p>
        </p:txBody>
      </p:sp>
    </p:spTree>
    <p:extLst>
      <p:ext uri="{BB962C8B-B14F-4D97-AF65-F5344CB8AC3E}">
        <p14:creationId xmlns:p14="http://schemas.microsoft.com/office/powerpoint/2010/main" val="10478733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sp>
        <p:nvSpPr>
          <p:cNvPr id="16" name="Title 1"/>
          <p:cNvSpPr>
            <a:spLocks noGrp="1"/>
          </p:cNvSpPr>
          <p:nvPr>
            <p:ph type="title"/>
          </p:nvPr>
        </p:nvSpPr>
        <p:spPr>
          <a:xfrm>
            <a:off x="2286000" y="457201"/>
            <a:ext cx="6096000" cy="914400"/>
          </a:xfrm>
        </p:spPr>
        <p:txBody>
          <a:bodyPr>
            <a:normAutofit fontScale="90000"/>
          </a:bodyPr>
          <a:lstStyle/>
          <a:p>
            <a:r>
              <a:rPr lang="en-US" sz="3200" spc="300" dirty="0"/>
              <a:t> </a:t>
            </a:r>
            <a:br>
              <a:rPr lang="en-US" sz="3600" dirty="0"/>
            </a:br>
            <a:r>
              <a:rPr lang="en-US" sz="3200" spc="300" dirty="0">
                <a:solidFill>
                  <a:schemeClr val="tx1"/>
                </a:solidFill>
              </a:rPr>
              <a:t>Apple Cider Vinegar</a:t>
            </a:r>
            <a:r>
              <a:rPr lang="en-US" sz="3200" dirty="0"/>
              <a:t>	             </a:t>
            </a:r>
            <a:r>
              <a:rPr lang="en-US" sz="2667" spc="0" dirty="0"/>
              <a:t>Page 4.23</a:t>
            </a:r>
          </a:p>
        </p:txBody>
      </p:sp>
      <p:pic>
        <p:nvPicPr>
          <p:cNvPr id="11"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2" name="TextBox 1"/>
          <p:cNvSpPr txBox="1"/>
          <p:nvPr/>
        </p:nvSpPr>
        <p:spPr>
          <a:xfrm>
            <a:off x="6948264" y="3258124"/>
            <a:ext cx="504056" cy="432048"/>
          </a:xfrm>
          <a:prstGeom prst="rect">
            <a:avLst/>
          </a:prstGeom>
          <a:solidFill>
            <a:schemeClr val="bg1"/>
          </a:solidFill>
        </p:spPr>
        <p:txBody>
          <a:bodyPr wrap="square" rtlCol="0">
            <a:spAutoFit/>
          </a:bodyPr>
          <a:lstStyle/>
          <a:p>
            <a:endParaRPr lang="en-AU" dirty="0"/>
          </a:p>
        </p:txBody>
      </p:sp>
      <p:sp>
        <p:nvSpPr>
          <p:cNvPr id="12" name="TextBox 11"/>
          <p:cNvSpPr txBox="1"/>
          <p:nvPr/>
        </p:nvSpPr>
        <p:spPr>
          <a:xfrm>
            <a:off x="7278833" y="3033468"/>
            <a:ext cx="504056" cy="432048"/>
          </a:xfrm>
          <a:prstGeom prst="rect">
            <a:avLst/>
          </a:prstGeom>
          <a:solidFill>
            <a:schemeClr val="bg1"/>
          </a:solidFill>
        </p:spPr>
        <p:txBody>
          <a:bodyPr wrap="square" rtlCol="0">
            <a:spAutoFit/>
          </a:bodyPr>
          <a:lstStyle/>
          <a:p>
            <a:endParaRPr lang="en-AU" dirty="0"/>
          </a:p>
        </p:txBody>
      </p:sp>
      <p:pic>
        <p:nvPicPr>
          <p:cNvPr id="13" name="Picture 12"/>
          <p:cNvPicPr/>
          <p:nvPr/>
        </p:nvPicPr>
        <p:blipFill rotWithShape="1">
          <a:blip r:embed="rId5" cstate="print">
            <a:extLst>
              <a:ext uri="{28A0092B-C50C-407E-A947-70E740481C1C}">
                <a14:useLocalDpi xmlns:a14="http://schemas.microsoft.com/office/drawing/2010/main"/>
              </a:ext>
            </a:extLst>
          </a:blip>
          <a:srcRect/>
          <a:stretch/>
        </p:blipFill>
        <p:spPr bwMode="auto">
          <a:xfrm>
            <a:off x="2286000" y="2564904"/>
            <a:ext cx="4795732" cy="2592288"/>
          </a:xfrm>
          <a:prstGeom prst="rect">
            <a:avLst/>
          </a:prstGeom>
          <a:ln>
            <a:noFill/>
          </a:ln>
          <a:extLst>
            <a:ext uri="{53640926-AAD7-44d8-BBD7-CCE9431645EC}">
              <a14:shadowObscured xmlns="" xmlns:a14="http://schemas.microsoft.com/office/drawing/2010/main"/>
            </a:ext>
          </a:extLst>
        </p:spPr>
      </p:pic>
    </p:spTree>
    <p:extLst>
      <p:ext uri="{BB962C8B-B14F-4D97-AF65-F5344CB8AC3E}">
        <p14:creationId xmlns:p14="http://schemas.microsoft.com/office/powerpoint/2010/main" val="10618145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54783" y="459090"/>
            <a:ext cx="7331679" cy="914400"/>
          </a:xfrm>
        </p:spPr>
        <p:txBody>
          <a:bodyPr>
            <a:normAutofit fontScale="90000"/>
          </a:bodyPr>
          <a:lstStyle/>
          <a:p>
            <a:r>
              <a:rPr lang="en-US" sz="3200" spc="300" dirty="0"/>
              <a:t>New </a:t>
            </a:r>
            <a:r>
              <a:rPr lang="en-US" sz="3200" spc="300" dirty="0">
                <a:solidFill>
                  <a:srgbClr val="000000"/>
                </a:solidFill>
              </a:rPr>
              <a:t>Procedure</a:t>
            </a:r>
            <a:br>
              <a:rPr lang="en-US" sz="3600" dirty="0"/>
            </a:br>
            <a:r>
              <a:rPr lang="en-US" sz="3200" spc="300" dirty="0">
                <a:solidFill>
                  <a:schemeClr val="tx1"/>
                </a:solidFill>
              </a:rPr>
              <a:t>Upper Respiratory \ TMJ</a:t>
            </a:r>
            <a:r>
              <a:rPr lang="en-US" sz="3200" dirty="0"/>
              <a:t>		      </a:t>
            </a:r>
            <a:r>
              <a:rPr lang="en-US" sz="2667" spc="0" dirty="0"/>
              <a:t>Page 4.6</a:t>
            </a:r>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11560" y="476672"/>
            <a:ext cx="949241" cy="838200"/>
          </a:xfrm>
          <a:prstGeom prst="rect">
            <a:avLst/>
          </a:prstGeom>
        </p:spPr>
      </p:pic>
      <p:pic>
        <p:nvPicPr>
          <p:cNvPr id="6" name="officeArt object" descr="BowenLogo"/>
          <p:cNvPicPr/>
          <p:nvPr/>
        </p:nvPicPr>
        <p:blipFill>
          <a:blip r:embed="rId3"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8" name="TextBox 7"/>
          <p:cNvSpPr txBox="1"/>
          <p:nvPr/>
        </p:nvSpPr>
        <p:spPr>
          <a:xfrm>
            <a:off x="1219200" y="6457890"/>
            <a:ext cx="4114800" cy="400110"/>
          </a:xfrm>
          <a:prstGeom prst="rect">
            <a:avLst/>
          </a:prstGeom>
          <a:noFill/>
        </p:spPr>
        <p:txBody>
          <a:bodyPr wrap="square" rtlCol="0">
            <a:spAutoFit/>
          </a:bodyPr>
          <a:lstStyle/>
          <a:p>
            <a:r>
              <a:rPr lang="en-US" sz="1000" i="1" dirty="0">
                <a:solidFill>
                  <a:schemeClr val="accent2">
                    <a:lumMod val="60000"/>
                    <a:lumOff val="40000"/>
                  </a:schemeClr>
                </a:solidFill>
              </a:rPr>
              <a:t>Photographs from Ossie &amp; Elaine Rentsch, Bowtech Instruction Manuals      </a:t>
            </a:r>
          </a:p>
          <a:p>
            <a:r>
              <a:rPr lang="en-US" sz="1000" i="1" dirty="0">
                <a:solidFill>
                  <a:schemeClr val="accent2">
                    <a:lumMod val="60000"/>
                    <a:lumOff val="40000"/>
                  </a:schemeClr>
                </a:solidFill>
              </a:rPr>
              <a:t>Muscle Illustrations from Joseph Muscolino, The Muscle System Manual</a:t>
            </a:r>
          </a:p>
        </p:txBody>
      </p:sp>
      <p:pic>
        <p:nvPicPr>
          <p:cNvPr id="9" name="Picture 8"/>
          <p:cNvPicPr/>
          <p:nvPr/>
        </p:nvPicPr>
        <p:blipFill rotWithShape="1">
          <a:blip r:embed="rId4" cstate="print">
            <a:extLst>
              <a:ext uri="{28A0092B-C50C-407E-A947-70E740481C1C}">
                <a14:useLocalDpi xmlns:a14="http://schemas.microsoft.com/office/drawing/2010/main"/>
              </a:ext>
            </a:extLst>
          </a:blip>
          <a:srcRect/>
          <a:stretch/>
        </p:blipFill>
        <p:spPr bwMode="auto">
          <a:xfrm>
            <a:off x="827584" y="1628800"/>
            <a:ext cx="2938965" cy="4712370"/>
          </a:xfrm>
          <a:prstGeom prst="rect">
            <a:avLst/>
          </a:prstGeom>
          <a:ln>
            <a:noFill/>
          </a:ln>
          <a:extLst>
            <a:ext uri="{53640926-AAD7-44d8-BBD7-CCE9431645EC}">
              <a14:shadowObscured xmlns="" xmlns:a14="http://schemas.microsoft.com/office/drawing/2010/main"/>
            </a:ext>
          </a:extLst>
        </p:spPr>
      </p:pic>
      <p:pic>
        <p:nvPicPr>
          <p:cNvPr id="11" name="Picture 10"/>
          <p:cNvPicPr/>
          <p:nvPr/>
        </p:nvPicPr>
        <p:blipFill rotWithShape="1">
          <a:blip r:embed="rId5" cstate="screen">
            <a:extLst>
              <a:ext uri="{28A0092B-C50C-407E-A947-70E740481C1C}">
                <a14:useLocalDpi xmlns:a14="http://schemas.microsoft.com/office/drawing/2010/main"/>
              </a:ext>
            </a:extLst>
          </a:blip>
          <a:srcRect/>
          <a:stretch/>
        </p:blipFill>
        <p:spPr bwMode="auto">
          <a:xfrm>
            <a:off x="5185390" y="2392480"/>
            <a:ext cx="2151336" cy="2376264"/>
          </a:xfrm>
          <a:prstGeom prst="rect">
            <a:avLst/>
          </a:prstGeom>
          <a:ln>
            <a:noFill/>
          </a:ln>
          <a:extLst>
            <a:ext uri="{53640926-AAD7-44d8-BBD7-CCE9431645EC}">
              <a14:shadowObscured xmlns="" xmlns:a14="http://schemas.microsoft.com/office/drawing/2010/main"/>
            </a:ext>
          </a:extLst>
        </p:spPr>
      </p:pic>
      <p:sp>
        <p:nvSpPr>
          <p:cNvPr id="4" name="TextBox 3"/>
          <p:cNvSpPr txBox="1"/>
          <p:nvPr/>
        </p:nvSpPr>
        <p:spPr>
          <a:xfrm>
            <a:off x="6964810" y="2918157"/>
            <a:ext cx="1282339" cy="307777"/>
          </a:xfrm>
          <a:prstGeom prst="rect">
            <a:avLst/>
          </a:prstGeom>
          <a:noFill/>
        </p:spPr>
        <p:txBody>
          <a:bodyPr wrap="none" rtlCol="0">
            <a:spAutoFit/>
          </a:bodyPr>
          <a:lstStyle/>
          <a:p>
            <a:r>
              <a:rPr lang="en-AU" sz="1400" dirty="0">
                <a:solidFill>
                  <a:srgbClr val="0070C0"/>
                </a:solidFill>
              </a:rPr>
              <a:t>Temporal Bone</a:t>
            </a:r>
          </a:p>
        </p:txBody>
      </p:sp>
      <p:sp>
        <p:nvSpPr>
          <p:cNvPr id="12" name="TextBox 11"/>
          <p:cNvSpPr txBox="1"/>
          <p:nvPr/>
        </p:nvSpPr>
        <p:spPr>
          <a:xfrm>
            <a:off x="6993259" y="3751610"/>
            <a:ext cx="881973" cy="523220"/>
          </a:xfrm>
          <a:prstGeom prst="rect">
            <a:avLst/>
          </a:prstGeom>
          <a:noFill/>
        </p:spPr>
        <p:txBody>
          <a:bodyPr wrap="none" rtlCol="0">
            <a:spAutoFit/>
          </a:bodyPr>
          <a:lstStyle/>
          <a:p>
            <a:r>
              <a:rPr lang="en-AU" sz="1400" dirty="0">
                <a:solidFill>
                  <a:srgbClr val="0070C0"/>
                </a:solidFill>
              </a:rPr>
              <a:t>Mandible</a:t>
            </a:r>
          </a:p>
          <a:p>
            <a:r>
              <a:rPr lang="en-AU" sz="1400" dirty="0">
                <a:solidFill>
                  <a:srgbClr val="0070C0"/>
                </a:solidFill>
              </a:rPr>
              <a:t>(Jaw)</a:t>
            </a:r>
          </a:p>
        </p:txBody>
      </p:sp>
      <p:cxnSp>
        <p:nvCxnSpPr>
          <p:cNvPr id="14" name="Straight Connector 13"/>
          <p:cNvCxnSpPr/>
          <p:nvPr/>
        </p:nvCxnSpPr>
        <p:spPr>
          <a:xfrm>
            <a:off x="6444208" y="3751610"/>
            <a:ext cx="549051" cy="26791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a:cxnSpLocks/>
          </p:cNvCxnSpPr>
          <p:nvPr/>
        </p:nvCxnSpPr>
        <p:spPr>
          <a:xfrm flipV="1">
            <a:off x="6291808" y="3079229"/>
            <a:ext cx="701451" cy="19933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40178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54783" y="459090"/>
            <a:ext cx="7331679" cy="914400"/>
          </a:xfrm>
        </p:spPr>
        <p:txBody>
          <a:bodyPr>
            <a:normAutofit fontScale="90000"/>
          </a:bodyPr>
          <a:lstStyle/>
          <a:p>
            <a:r>
              <a:rPr lang="en-US" sz="3200" spc="300" dirty="0"/>
              <a:t>Assessment</a:t>
            </a:r>
            <a:br>
              <a:rPr lang="en-US" sz="3600" dirty="0"/>
            </a:br>
            <a:r>
              <a:rPr lang="en-US" sz="3200" spc="300" dirty="0">
                <a:solidFill>
                  <a:schemeClr val="tx1"/>
                </a:solidFill>
              </a:rPr>
              <a:t>Upper Respiratory \ TMJ</a:t>
            </a:r>
            <a:r>
              <a:rPr lang="en-US" sz="3200" dirty="0"/>
              <a:t>		      </a:t>
            </a:r>
            <a:r>
              <a:rPr lang="en-US" sz="2667" spc="0" dirty="0"/>
              <a:t>Page 4.6</a:t>
            </a:r>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11560" y="476672"/>
            <a:ext cx="949241" cy="838200"/>
          </a:xfrm>
          <a:prstGeom prst="rect">
            <a:avLst/>
          </a:prstGeom>
        </p:spPr>
      </p:pic>
      <p:pic>
        <p:nvPicPr>
          <p:cNvPr id="6" name="officeArt object" descr="BowenLogo"/>
          <p:cNvPicPr/>
          <p:nvPr/>
        </p:nvPicPr>
        <p:blipFill>
          <a:blip r:embed="rId3"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8" name="TextBox 7"/>
          <p:cNvSpPr txBox="1"/>
          <p:nvPr/>
        </p:nvSpPr>
        <p:spPr>
          <a:xfrm>
            <a:off x="1219200" y="6457890"/>
            <a:ext cx="4114800" cy="400110"/>
          </a:xfrm>
          <a:prstGeom prst="rect">
            <a:avLst/>
          </a:prstGeom>
          <a:noFill/>
        </p:spPr>
        <p:txBody>
          <a:bodyPr wrap="square" rtlCol="0">
            <a:spAutoFit/>
          </a:bodyPr>
          <a:lstStyle/>
          <a:p>
            <a:r>
              <a:rPr lang="en-US" sz="1000" i="1" dirty="0">
                <a:solidFill>
                  <a:schemeClr val="accent2">
                    <a:lumMod val="60000"/>
                    <a:lumOff val="40000"/>
                  </a:schemeClr>
                </a:solidFill>
              </a:rPr>
              <a:t>Photographs from Ossie &amp; Elaine Rentsch, Bowtech Instruction Manuals      </a:t>
            </a:r>
          </a:p>
          <a:p>
            <a:r>
              <a:rPr lang="en-US" sz="1000" i="1" dirty="0">
                <a:solidFill>
                  <a:schemeClr val="accent2">
                    <a:lumMod val="60000"/>
                    <a:lumOff val="40000"/>
                  </a:schemeClr>
                </a:solidFill>
              </a:rPr>
              <a:t>Muscle Illustrations from Joseph Muscolino, The Muscle System Manual</a:t>
            </a:r>
          </a:p>
        </p:txBody>
      </p:sp>
      <p:pic>
        <p:nvPicPr>
          <p:cNvPr id="11" name="Picture 10"/>
          <p:cNvPicPr/>
          <p:nvPr/>
        </p:nvPicPr>
        <p:blipFill rotWithShape="1">
          <a:blip r:embed="rId4" cstate="screen">
            <a:extLst>
              <a:ext uri="{28A0092B-C50C-407E-A947-70E740481C1C}">
                <a14:useLocalDpi xmlns:a14="http://schemas.microsoft.com/office/drawing/2010/main"/>
              </a:ext>
            </a:extLst>
          </a:blip>
          <a:srcRect/>
          <a:stretch/>
        </p:blipFill>
        <p:spPr bwMode="auto">
          <a:xfrm>
            <a:off x="5185390" y="2392480"/>
            <a:ext cx="2151336" cy="2376264"/>
          </a:xfrm>
          <a:prstGeom prst="rect">
            <a:avLst/>
          </a:prstGeom>
          <a:ln>
            <a:noFill/>
          </a:ln>
          <a:extLst>
            <a:ext uri="{53640926-AAD7-44d8-BBD7-CCE9431645EC}">
              <a14:shadowObscured xmlns="" xmlns:a14="http://schemas.microsoft.com/office/drawing/2010/main"/>
            </a:ext>
          </a:extLst>
        </p:spPr>
      </p:pic>
      <p:sp>
        <p:nvSpPr>
          <p:cNvPr id="4" name="TextBox 3"/>
          <p:cNvSpPr txBox="1"/>
          <p:nvPr/>
        </p:nvSpPr>
        <p:spPr>
          <a:xfrm>
            <a:off x="7131401" y="2845584"/>
            <a:ext cx="1282339" cy="307777"/>
          </a:xfrm>
          <a:prstGeom prst="rect">
            <a:avLst/>
          </a:prstGeom>
          <a:noFill/>
        </p:spPr>
        <p:txBody>
          <a:bodyPr wrap="none" rtlCol="0">
            <a:spAutoFit/>
          </a:bodyPr>
          <a:lstStyle/>
          <a:p>
            <a:r>
              <a:rPr lang="en-AU" sz="1400" dirty="0">
                <a:solidFill>
                  <a:srgbClr val="0070C0"/>
                </a:solidFill>
              </a:rPr>
              <a:t>Temporal Bone</a:t>
            </a:r>
          </a:p>
        </p:txBody>
      </p:sp>
      <p:sp>
        <p:nvSpPr>
          <p:cNvPr id="12" name="TextBox 11"/>
          <p:cNvSpPr txBox="1"/>
          <p:nvPr/>
        </p:nvSpPr>
        <p:spPr>
          <a:xfrm>
            <a:off x="6993259" y="3751610"/>
            <a:ext cx="881973" cy="523220"/>
          </a:xfrm>
          <a:prstGeom prst="rect">
            <a:avLst/>
          </a:prstGeom>
          <a:noFill/>
        </p:spPr>
        <p:txBody>
          <a:bodyPr wrap="none" rtlCol="0">
            <a:spAutoFit/>
          </a:bodyPr>
          <a:lstStyle/>
          <a:p>
            <a:r>
              <a:rPr lang="en-AU" sz="1400" dirty="0">
                <a:solidFill>
                  <a:srgbClr val="0070C0"/>
                </a:solidFill>
              </a:rPr>
              <a:t>Mandible</a:t>
            </a:r>
          </a:p>
          <a:p>
            <a:r>
              <a:rPr lang="en-AU" sz="1400" dirty="0">
                <a:solidFill>
                  <a:srgbClr val="0070C0"/>
                </a:solidFill>
              </a:rPr>
              <a:t>(Jaw)</a:t>
            </a:r>
          </a:p>
        </p:txBody>
      </p:sp>
      <p:sp>
        <p:nvSpPr>
          <p:cNvPr id="13" name="TextBox 12"/>
          <p:cNvSpPr txBox="1"/>
          <p:nvPr/>
        </p:nvSpPr>
        <p:spPr>
          <a:xfrm>
            <a:off x="5257415" y="1910285"/>
            <a:ext cx="2515155" cy="307777"/>
          </a:xfrm>
          <a:prstGeom prst="rect">
            <a:avLst/>
          </a:prstGeom>
          <a:noFill/>
        </p:spPr>
        <p:txBody>
          <a:bodyPr wrap="square" rtlCol="0">
            <a:spAutoFit/>
          </a:bodyPr>
          <a:lstStyle/>
          <a:p>
            <a:r>
              <a:rPr lang="en-AU" sz="1400" dirty="0">
                <a:solidFill>
                  <a:srgbClr val="0070C0"/>
                </a:solidFill>
              </a:rPr>
              <a:t>Temporal Mandibular Joint</a:t>
            </a:r>
          </a:p>
        </p:txBody>
      </p:sp>
      <p:cxnSp>
        <p:nvCxnSpPr>
          <p:cNvPr id="14" name="Straight Connector 13"/>
          <p:cNvCxnSpPr/>
          <p:nvPr/>
        </p:nvCxnSpPr>
        <p:spPr>
          <a:xfrm>
            <a:off x="6444208" y="3751610"/>
            <a:ext cx="549051" cy="26791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5412380" y="3422791"/>
            <a:ext cx="831399" cy="13203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V="1">
            <a:off x="6368007" y="2996025"/>
            <a:ext cx="701451" cy="27873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17" name="Picture 16"/>
          <p:cNvPicPr/>
          <p:nvPr/>
        </p:nvPicPr>
        <p:blipFill rotWithShape="1">
          <a:blip r:embed="rId5" cstate="screen">
            <a:extLst>
              <a:ext uri="{28A0092B-C50C-407E-A947-70E740481C1C}">
                <a14:useLocalDpi xmlns:a14="http://schemas.microsoft.com/office/drawing/2010/main"/>
              </a:ext>
            </a:extLst>
          </a:blip>
          <a:srcRect/>
          <a:stretch/>
        </p:blipFill>
        <p:spPr bwMode="auto">
          <a:xfrm>
            <a:off x="1219200" y="2158971"/>
            <a:ext cx="2633024" cy="2542867"/>
          </a:xfrm>
          <a:prstGeom prst="rect">
            <a:avLst/>
          </a:prstGeom>
          <a:ln>
            <a:noFill/>
          </a:ln>
          <a:extLst>
            <a:ext uri="{53640926-AAD7-44d8-BBD7-CCE9431645EC}">
              <a14:shadowObscured xmlns="" xmlns:a14="http://schemas.microsoft.com/office/drawing/2010/main"/>
            </a:ext>
          </a:extLst>
        </p:spPr>
      </p:pic>
      <p:sp>
        <p:nvSpPr>
          <p:cNvPr id="5" name="TextBox 4"/>
          <p:cNvSpPr txBox="1"/>
          <p:nvPr/>
        </p:nvSpPr>
        <p:spPr>
          <a:xfrm>
            <a:off x="846882" y="4770631"/>
            <a:ext cx="3956852" cy="1200329"/>
          </a:xfrm>
          <a:prstGeom prst="rect">
            <a:avLst/>
          </a:prstGeom>
          <a:noFill/>
        </p:spPr>
        <p:txBody>
          <a:bodyPr wrap="none" rtlCol="0">
            <a:spAutoFit/>
          </a:bodyPr>
          <a:lstStyle/>
          <a:p>
            <a:pPr marL="171450" indent="-171450">
              <a:buFont typeface="Arial" panose="020B0604020202020204" pitchFamily="34" charset="0"/>
              <a:buChar char="•"/>
            </a:pPr>
            <a:r>
              <a:rPr lang="en-AU" sz="1200" dirty="0"/>
              <a:t>Index fingers on condylar processes of mandible</a:t>
            </a:r>
          </a:p>
          <a:p>
            <a:pPr marL="171450" indent="-171450">
              <a:buFont typeface="Arial" panose="020B0604020202020204" pitchFamily="34" charset="0"/>
              <a:buChar char="•"/>
            </a:pPr>
            <a:r>
              <a:rPr lang="en-AU" sz="1200" dirty="0"/>
              <a:t>Anterior to tragus</a:t>
            </a:r>
          </a:p>
          <a:p>
            <a:pPr marL="171450" indent="-171450">
              <a:buFont typeface="Arial" panose="020B0604020202020204" pitchFamily="34" charset="0"/>
              <a:buChar char="•"/>
            </a:pPr>
            <a:r>
              <a:rPr lang="en-AU" sz="1200" dirty="0"/>
              <a:t>Ask client to open and close mouth</a:t>
            </a:r>
          </a:p>
          <a:p>
            <a:pPr marL="171450" indent="-171450">
              <a:buFont typeface="Arial" panose="020B0604020202020204" pitchFamily="34" charset="0"/>
              <a:buChar char="•"/>
            </a:pPr>
            <a:r>
              <a:rPr lang="en-AU" sz="1200" dirty="0"/>
              <a:t>Assess tenderness and symmetry</a:t>
            </a:r>
          </a:p>
          <a:p>
            <a:pPr marL="171450" indent="-171450">
              <a:buFont typeface="Arial" panose="020B0604020202020204" pitchFamily="34" charset="0"/>
              <a:buChar char="•"/>
            </a:pPr>
            <a:r>
              <a:rPr lang="en-AU" sz="1200" dirty="0"/>
              <a:t>Observe path of mandible</a:t>
            </a:r>
          </a:p>
          <a:p>
            <a:pPr marL="171450" indent="-171450">
              <a:buFont typeface="Arial" panose="020B0604020202020204" pitchFamily="34" charset="0"/>
              <a:buChar char="•"/>
            </a:pPr>
            <a:r>
              <a:rPr lang="en-AU" sz="1200" dirty="0"/>
              <a:t>Assessment is done </a:t>
            </a:r>
            <a:r>
              <a:rPr lang="en-AU" sz="1200" i="1" dirty="0">
                <a:solidFill>
                  <a:srgbClr val="05670A"/>
                </a:solidFill>
              </a:rPr>
              <a:t>before</a:t>
            </a:r>
            <a:r>
              <a:rPr lang="en-AU" sz="1200" dirty="0"/>
              <a:t> starting the Upper respiratory </a:t>
            </a:r>
          </a:p>
        </p:txBody>
      </p:sp>
      <p:sp>
        <p:nvSpPr>
          <p:cNvPr id="18" name="TextBox 17"/>
          <p:cNvSpPr txBox="1"/>
          <p:nvPr/>
        </p:nvSpPr>
        <p:spPr>
          <a:xfrm>
            <a:off x="4486907" y="3210753"/>
            <a:ext cx="956982" cy="738664"/>
          </a:xfrm>
          <a:prstGeom prst="rect">
            <a:avLst/>
          </a:prstGeom>
          <a:noFill/>
        </p:spPr>
        <p:txBody>
          <a:bodyPr wrap="square" rtlCol="0">
            <a:spAutoFit/>
          </a:bodyPr>
          <a:lstStyle/>
          <a:p>
            <a:r>
              <a:rPr lang="en-AU" sz="1400" dirty="0">
                <a:solidFill>
                  <a:srgbClr val="0070C0"/>
                </a:solidFill>
              </a:rPr>
              <a:t>Condylar process of mandible</a:t>
            </a:r>
          </a:p>
        </p:txBody>
      </p:sp>
      <p:sp>
        <p:nvSpPr>
          <p:cNvPr id="19" name="TextBox 18"/>
          <p:cNvSpPr txBox="1"/>
          <p:nvPr/>
        </p:nvSpPr>
        <p:spPr>
          <a:xfrm>
            <a:off x="5199079" y="4949792"/>
            <a:ext cx="3379465" cy="1569660"/>
          </a:xfrm>
          <a:prstGeom prst="rect">
            <a:avLst/>
          </a:prstGeom>
          <a:noFill/>
        </p:spPr>
        <p:txBody>
          <a:bodyPr wrap="square" rtlCol="0">
            <a:spAutoFit/>
          </a:bodyPr>
          <a:lstStyle/>
          <a:p>
            <a:r>
              <a:rPr lang="en-AU" sz="1200" dirty="0">
                <a:solidFill>
                  <a:srgbClr val="05670A"/>
                </a:solidFill>
              </a:rPr>
              <a:t>WHY DO WE ASSESS THE TMJ BEFORE STARTING?</a:t>
            </a:r>
          </a:p>
          <a:p>
            <a:pPr marL="228600" indent="-228600">
              <a:buFont typeface="+mj-lt"/>
              <a:buAutoNum type="arabicPeriod"/>
            </a:pPr>
            <a:r>
              <a:rPr lang="en-AU" sz="1200" dirty="0"/>
              <a:t>To observe function of the joint. Is there abnormal tension? Does the jaw click or catch? Does the mandible deviate to one side on opening? </a:t>
            </a:r>
          </a:p>
          <a:p>
            <a:pPr marL="228600" indent="-228600">
              <a:buFont typeface="+mj-lt"/>
              <a:buAutoNum type="arabicPeriod"/>
            </a:pPr>
            <a:r>
              <a:rPr lang="en-AU" sz="1200" dirty="0"/>
              <a:t>To inform the body we are going to work in this area.</a:t>
            </a:r>
          </a:p>
          <a:p>
            <a:pPr marL="171450" indent="-171450">
              <a:buFont typeface="Arial" panose="020B0604020202020204" pitchFamily="34" charset="0"/>
              <a:buChar char="•"/>
            </a:pPr>
            <a:endParaRPr lang="en-AU" sz="1200" dirty="0"/>
          </a:p>
        </p:txBody>
      </p:sp>
    </p:spTree>
    <p:extLst>
      <p:ext uri="{BB962C8B-B14F-4D97-AF65-F5344CB8AC3E}">
        <p14:creationId xmlns:p14="http://schemas.microsoft.com/office/powerpoint/2010/main" val="13028847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10373" y="500336"/>
            <a:ext cx="6758957" cy="914400"/>
          </a:xfrm>
        </p:spPr>
        <p:txBody>
          <a:bodyPr>
            <a:normAutofit fontScale="90000"/>
          </a:bodyPr>
          <a:lstStyle/>
          <a:p>
            <a:r>
              <a:rPr lang="en-US" sz="3200" spc="300" dirty="0"/>
              <a:t>New </a:t>
            </a:r>
            <a:r>
              <a:rPr lang="en-US" sz="3200" spc="300" dirty="0">
                <a:solidFill>
                  <a:srgbClr val="000000"/>
                </a:solidFill>
              </a:rPr>
              <a:t>Procedure</a:t>
            </a:r>
            <a:br>
              <a:rPr lang="en-US" sz="3600" dirty="0"/>
            </a:br>
            <a:r>
              <a:rPr lang="en-US" sz="3200" spc="300" dirty="0">
                <a:solidFill>
                  <a:schemeClr val="tx1"/>
                </a:solidFill>
              </a:rPr>
              <a:t>Upper Respiratory</a:t>
            </a:r>
            <a:r>
              <a:rPr lang="en-US" sz="3200" dirty="0"/>
              <a:t>		      </a:t>
            </a:r>
            <a:r>
              <a:rPr lang="en-US" sz="2667" spc="0" dirty="0"/>
              <a:t>Page 4.7</a:t>
            </a:r>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27584" y="500336"/>
            <a:ext cx="949241" cy="838200"/>
          </a:xfrm>
          <a:prstGeom prst="rect">
            <a:avLst/>
          </a:prstGeom>
        </p:spPr>
      </p:pic>
      <p:pic>
        <p:nvPicPr>
          <p:cNvPr id="6" name="officeArt object" descr="BowenLogo"/>
          <p:cNvPicPr/>
          <p:nvPr/>
        </p:nvPicPr>
        <p:blipFill>
          <a:blip r:embed="rId3"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8" name="TextBox 7"/>
          <p:cNvSpPr txBox="1"/>
          <p:nvPr/>
        </p:nvSpPr>
        <p:spPr>
          <a:xfrm>
            <a:off x="1219200" y="6457890"/>
            <a:ext cx="4114800" cy="400110"/>
          </a:xfrm>
          <a:prstGeom prst="rect">
            <a:avLst/>
          </a:prstGeom>
          <a:noFill/>
        </p:spPr>
        <p:txBody>
          <a:bodyPr wrap="square" rtlCol="0">
            <a:spAutoFit/>
          </a:bodyPr>
          <a:lstStyle/>
          <a:p>
            <a:r>
              <a:rPr lang="en-US" sz="1000" i="1" dirty="0">
                <a:solidFill>
                  <a:schemeClr val="accent2">
                    <a:lumMod val="60000"/>
                    <a:lumOff val="40000"/>
                  </a:schemeClr>
                </a:solidFill>
              </a:rPr>
              <a:t>Photographs from Ossie &amp; Elaine Rentsch, Bowtech Instruction Manuals      </a:t>
            </a:r>
          </a:p>
          <a:p>
            <a:r>
              <a:rPr lang="en-US" sz="1000" i="1" dirty="0">
                <a:solidFill>
                  <a:schemeClr val="accent2">
                    <a:lumMod val="60000"/>
                    <a:lumOff val="40000"/>
                  </a:schemeClr>
                </a:solidFill>
              </a:rPr>
              <a:t>Muscle Illustrations from Joseph Muscolino, The Muscle System Manual</a:t>
            </a:r>
          </a:p>
        </p:txBody>
      </p:sp>
      <p:pic>
        <p:nvPicPr>
          <p:cNvPr id="18" name="Picture 17"/>
          <p:cNvPicPr/>
          <p:nvPr/>
        </p:nvPicPr>
        <p:blipFill rotWithShape="1">
          <a:blip r:embed="rId4" cstate="screen">
            <a:extLst>
              <a:ext uri="{28A0092B-C50C-407E-A947-70E740481C1C}">
                <a14:useLocalDpi xmlns:a14="http://schemas.microsoft.com/office/drawing/2010/main"/>
              </a:ext>
            </a:extLst>
          </a:blip>
          <a:srcRect/>
          <a:stretch/>
        </p:blipFill>
        <p:spPr bwMode="auto">
          <a:xfrm>
            <a:off x="5897063" y="2348880"/>
            <a:ext cx="2603836" cy="3491408"/>
          </a:xfrm>
          <a:prstGeom prst="rect">
            <a:avLst/>
          </a:prstGeom>
          <a:ln>
            <a:noFill/>
          </a:ln>
          <a:extLst>
            <a:ext uri="{53640926-AAD7-44d8-BBD7-CCE9431645EC}">
              <a14:shadowObscured xmlns="" xmlns:a14="http://schemas.microsoft.com/office/drawing/2010/main"/>
            </a:ext>
          </a:extLst>
        </p:spPr>
      </p:pic>
      <p:pic>
        <p:nvPicPr>
          <p:cNvPr id="19" name="Picture 18"/>
          <p:cNvPicPr/>
          <p:nvPr/>
        </p:nvPicPr>
        <p:blipFill rotWithShape="1">
          <a:blip r:embed="rId5" cstate="screen">
            <a:extLst>
              <a:ext uri="{28A0092B-C50C-407E-A947-70E740481C1C}">
                <a14:useLocalDpi xmlns:a14="http://schemas.microsoft.com/office/drawing/2010/main"/>
              </a:ext>
            </a:extLst>
          </a:blip>
          <a:srcRect/>
          <a:stretch/>
        </p:blipFill>
        <p:spPr bwMode="auto">
          <a:xfrm>
            <a:off x="456479" y="2752970"/>
            <a:ext cx="2608487" cy="3416380"/>
          </a:xfrm>
          <a:prstGeom prst="rect">
            <a:avLst/>
          </a:prstGeom>
          <a:ln>
            <a:noFill/>
          </a:ln>
          <a:extLst>
            <a:ext uri="{53640926-AAD7-44d8-BBD7-CCE9431645EC}">
              <a14:shadowObscured xmlns="" xmlns:a14="http://schemas.microsoft.com/office/drawing/2010/main"/>
            </a:ext>
          </a:extLst>
        </p:spPr>
      </p:pic>
      <p:pic>
        <p:nvPicPr>
          <p:cNvPr id="9" name="Picture 8"/>
          <p:cNvPicPr/>
          <p:nvPr/>
        </p:nvPicPr>
        <p:blipFill rotWithShape="1">
          <a:blip r:embed="rId6" cstate="screen">
            <a:extLst>
              <a:ext uri="{28A0092B-C50C-407E-A947-70E740481C1C}">
                <a14:useLocalDpi xmlns:a14="http://schemas.microsoft.com/office/drawing/2010/main"/>
              </a:ext>
            </a:extLst>
          </a:blip>
          <a:srcRect/>
          <a:stretch/>
        </p:blipFill>
        <p:spPr bwMode="auto">
          <a:xfrm>
            <a:off x="2990320" y="2752970"/>
            <a:ext cx="2981390" cy="1943227"/>
          </a:xfrm>
          <a:prstGeom prst="rect">
            <a:avLst/>
          </a:prstGeom>
          <a:ln>
            <a:noFill/>
          </a:ln>
          <a:extLst>
            <a:ext uri="{53640926-AAD7-44d8-BBD7-CCE9431645EC}">
              <a14:shadowObscured xmlns="" xmlns:a14="http://schemas.microsoft.com/office/drawing/2010/main"/>
            </a:ext>
          </a:extLst>
        </p:spPr>
      </p:pic>
    </p:spTree>
    <p:extLst>
      <p:ext uri="{BB962C8B-B14F-4D97-AF65-F5344CB8AC3E}">
        <p14:creationId xmlns:p14="http://schemas.microsoft.com/office/powerpoint/2010/main" val="16924495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10373" y="500336"/>
            <a:ext cx="6758957" cy="914400"/>
          </a:xfrm>
        </p:spPr>
        <p:txBody>
          <a:bodyPr>
            <a:normAutofit fontScale="90000"/>
          </a:bodyPr>
          <a:lstStyle/>
          <a:p>
            <a:r>
              <a:rPr lang="en-US" sz="3200" spc="300" dirty="0"/>
              <a:t>New </a:t>
            </a:r>
            <a:r>
              <a:rPr lang="en-US" sz="3200" spc="300" dirty="0">
                <a:solidFill>
                  <a:srgbClr val="000000"/>
                </a:solidFill>
              </a:rPr>
              <a:t>Procedure</a:t>
            </a:r>
            <a:br>
              <a:rPr lang="en-US" sz="3600" dirty="0"/>
            </a:br>
            <a:r>
              <a:rPr lang="en-US" sz="3200" spc="300" dirty="0">
                <a:solidFill>
                  <a:schemeClr val="tx1"/>
                </a:solidFill>
              </a:rPr>
              <a:t>Upper Respiratory</a:t>
            </a:r>
            <a:r>
              <a:rPr lang="en-US" sz="3200" dirty="0"/>
              <a:t>		      </a:t>
            </a:r>
            <a:r>
              <a:rPr lang="en-US" sz="2667" spc="0" dirty="0"/>
              <a:t>Page 4.7</a:t>
            </a:r>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27584" y="500336"/>
            <a:ext cx="949241" cy="838200"/>
          </a:xfrm>
          <a:prstGeom prst="rect">
            <a:avLst/>
          </a:prstGeom>
        </p:spPr>
      </p:pic>
      <p:pic>
        <p:nvPicPr>
          <p:cNvPr id="6" name="officeArt object" descr="BowenLogo"/>
          <p:cNvPicPr/>
          <p:nvPr/>
        </p:nvPicPr>
        <p:blipFill>
          <a:blip r:embed="rId3"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8" name="TextBox 7"/>
          <p:cNvSpPr txBox="1"/>
          <p:nvPr/>
        </p:nvSpPr>
        <p:spPr>
          <a:xfrm>
            <a:off x="1219200" y="6457890"/>
            <a:ext cx="4114800" cy="400110"/>
          </a:xfrm>
          <a:prstGeom prst="rect">
            <a:avLst/>
          </a:prstGeom>
          <a:noFill/>
        </p:spPr>
        <p:txBody>
          <a:bodyPr wrap="square" rtlCol="0">
            <a:spAutoFit/>
          </a:bodyPr>
          <a:lstStyle/>
          <a:p>
            <a:r>
              <a:rPr lang="en-US" sz="1000" i="1" dirty="0">
                <a:solidFill>
                  <a:schemeClr val="accent2">
                    <a:lumMod val="60000"/>
                    <a:lumOff val="40000"/>
                  </a:schemeClr>
                </a:solidFill>
              </a:rPr>
              <a:t>Photographs from Ossie &amp; Elaine Rentsch, Bowtech Instruction Manuals      </a:t>
            </a:r>
          </a:p>
          <a:p>
            <a:r>
              <a:rPr lang="en-US" sz="1000" i="1" dirty="0">
                <a:solidFill>
                  <a:schemeClr val="accent2">
                    <a:lumMod val="60000"/>
                    <a:lumOff val="40000"/>
                  </a:schemeClr>
                </a:solidFill>
              </a:rPr>
              <a:t>Muscle Illustrations from Joseph Muscolino, The Muscle System Manual</a:t>
            </a:r>
          </a:p>
        </p:txBody>
      </p:sp>
      <p:pic>
        <p:nvPicPr>
          <p:cNvPr id="9" name="Picture 8"/>
          <p:cNvPicPr/>
          <p:nvPr/>
        </p:nvPicPr>
        <p:blipFill rotWithShape="1">
          <a:blip r:embed="rId4" cstate="screen">
            <a:extLst>
              <a:ext uri="{28A0092B-C50C-407E-A947-70E740481C1C}">
                <a14:useLocalDpi xmlns:a14="http://schemas.microsoft.com/office/drawing/2010/main"/>
              </a:ext>
            </a:extLst>
          </a:blip>
          <a:srcRect/>
          <a:stretch/>
        </p:blipFill>
        <p:spPr bwMode="auto">
          <a:xfrm>
            <a:off x="539552" y="2204864"/>
            <a:ext cx="2736304" cy="2657114"/>
          </a:xfrm>
          <a:prstGeom prst="rect">
            <a:avLst/>
          </a:prstGeom>
          <a:ln>
            <a:noFill/>
          </a:ln>
          <a:extLst>
            <a:ext uri="{53640926-AAD7-44d8-BBD7-CCE9431645EC}">
              <a14:shadowObscured xmlns="" xmlns:a14="http://schemas.microsoft.com/office/drawing/2010/main"/>
            </a:ext>
          </a:extLst>
        </p:spPr>
      </p:pic>
      <p:pic>
        <p:nvPicPr>
          <p:cNvPr id="10" name="Picture 9"/>
          <p:cNvPicPr/>
          <p:nvPr/>
        </p:nvPicPr>
        <p:blipFill rotWithShape="1">
          <a:blip r:embed="rId5" cstate="screen">
            <a:extLst>
              <a:ext uri="{28A0092B-C50C-407E-A947-70E740481C1C}">
                <a14:useLocalDpi xmlns:a14="http://schemas.microsoft.com/office/drawing/2010/main"/>
              </a:ext>
            </a:extLst>
          </a:blip>
          <a:srcRect/>
          <a:stretch/>
        </p:blipFill>
        <p:spPr bwMode="auto">
          <a:xfrm>
            <a:off x="5882510" y="2132856"/>
            <a:ext cx="2721938" cy="3312368"/>
          </a:xfrm>
          <a:prstGeom prst="rect">
            <a:avLst/>
          </a:prstGeom>
          <a:ln>
            <a:noFill/>
          </a:ln>
          <a:extLst>
            <a:ext uri="{53640926-AAD7-44d8-BBD7-CCE9431645EC}">
              <a14:shadowObscured xmlns="" xmlns:a14="http://schemas.microsoft.com/office/drawing/2010/main"/>
            </a:ext>
          </a:extLst>
        </p:spPr>
      </p:pic>
      <p:pic>
        <p:nvPicPr>
          <p:cNvPr id="11" name="Picture 10"/>
          <p:cNvPicPr/>
          <p:nvPr/>
        </p:nvPicPr>
        <p:blipFill rotWithShape="1">
          <a:blip r:embed="rId6" cstate="screen">
            <a:extLst>
              <a:ext uri="{28A0092B-C50C-407E-A947-70E740481C1C}">
                <a14:useLocalDpi xmlns:a14="http://schemas.microsoft.com/office/drawing/2010/main"/>
              </a:ext>
            </a:extLst>
          </a:blip>
          <a:srcRect/>
          <a:stretch/>
        </p:blipFill>
        <p:spPr bwMode="auto">
          <a:xfrm>
            <a:off x="467544" y="4797152"/>
            <a:ext cx="2884564" cy="1436277"/>
          </a:xfrm>
          <a:prstGeom prst="rect">
            <a:avLst/>
          </a:prstGeom>
          <a:ln>
            <a:noFill/>
          </a:ln>
          <a:extLst>
            <a:ext uri="{53640926-AAD7-44d8-BBD7-CCE9431645EC}">
              <a14:shadowObscured xmlns="" xmlns:a14="http://schemas.microsoft.com/office/drawing/2010/main"/>
            </a:ext>
          </a:extLst>
        </p:spPr>
      </p:pic>
      <p:pic>
        <p:nvPicPr>
          <p:cNvPr id="12" name="Picture 11"/>
          <p:cNvPicPr/>
          <p:nvPr/>
        </p:nvPicPr>
        <p:blipFill rotWithShape="1">
          <a:blip r:embed="rId7" cstate="screen">
            <a:extLst>
              <a:ext uri="{28A0092B-C50C-407E-A947-70E740481C1C}">
                <a14:useLocalDpi xmlns:a14="http://schemas.microsoft.com/office/drawing/2010/main"/>
              </a:ext>
            </a:extLst>
          </a:blip>
          <a:srcRect/>
          <a:stretch/>
        </p:blipFill>
        <p:spPr bwMode="auto">
          <a:xfrm>
            <a:off x="3077001" y="2817426"/>
            <a:ext cx="2981390" cy="1943227"/>
          </a:xfrm>
          <a:prstGeom prst="rect">
            <a:avLst/>
          </a:prstGeom>
          <a:ln>
            <a:noFill/>
          </a:ln>
          <a:extLst>
            <a:ext uri="{53640926-AAD7-44d8-BBD7-CCE9431645EC}">
              <a14:shadowObscured xmlns="" xmlns:a14="http://schemas.microsoft.com/office/drawing/2010/main"/>
            </a:ext>
          </a:extLst>
        </p:spPr>
      </p:pic>
    </p:spTree>
    <p:extLst>
      <p:ext uri="{BB962C8B-B14F-4D97-AF65-F5344CB8AC3E}">
        <p14:creationId xmlns:p14="http://schemas.microsoft.com/office/powerpoint/2010/main" val="9459745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10373" y="500336"/>
            <a:ext cx="6758957" cy="914400"/>
          </a:xfrm>
        </p:spPr>
        <p:txBody>
          <a:bodyPr>
            <a:normAutofit fontScale="90000"/>
          </a:bodyPr>
          <a:lstStyle/>
          <a:p>
            <a:r>
              <a:rPr lang="en-US" sz="3200" spc="300" dirty="0"/>
              <a:t>New </a:t>
            </a:r>
            <a:r>
              <a:rPr lang="en-US" sz="3200" spc="300" dirty="0">
                <a:solidFill>
                  <a:srgbClr val="000000"/>
                </a:solidFill>
              </a:rPr>
              <a:t>Procedure</a:t>
            </a:r>
            <a:br>
              <a:rPr lang="en-US" sz="3600" dirty="0"/>
            </a:br>
            <a:r>
              <a:rPr lang="en-US" sz="3200" spc="300" dirty="0">
                <a:solidFill>
                  <a:schemeClr val="tx1"/>
                </a:solidFill>
              </a:rPr>
              <a:t>Upper Respiratory</a:t>
            </a:r>
            <a:r>
              <a:rPr lang="en-US" sz="3200" dirty="0"/>
              <a:t>		      </a:t>
            </a:r>
            <a:r>
              <a:rPr lang="en-US" sz="2667" spc="0" dirty="0"/>
              <a:t>Page 4.8</a:t>
            </a:r>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27584" y="500336"/>
            <a:ext cx="949241" cy="838200"/>
          </a:xfrm>
          <a:prstGeom prst="rect">
            <a:avLst/>
          </a:prstGeom>
        </p:spPr>
      </p:pic>
      <p:pic>
        <p:nvPicPr>
          <p:cNvPr id="6" name="officeArt object" descr="BowenLogo"/>
          <p:cNvPicPr/>
          <p:nvPr/>
        </p:nvPicPr>
        <p:blipFill>
          <a:blip r:embed="rId3"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8" name="TextBox 7"/>
          <p:cNvSpPr txBox="1"/>
          <p:nvPr/>
        </p:nvSpPr>
        <p:spPr>
          <a:xfrm>
            <a:off x="1219200" y="6457890"/>
            <a:ext cx="4114800" cy="400110"/>
          </a:xfrm>
          <a:prstGeom prst="rect">
            <a:avLst/>
          </a:prstGeom>
          <a:noFill/>
        </p:spPr>
        <p:txBody>
          <a:bodyPr wrap="square" rtlCol="0">
            <a:spAutoFit/>
          </a:bodyPr>
          <a:lstStyle/>
          <a:p>
            <a:r>
              <a:rPr lang="en-US" sz="1000" i="1" dirty="0">
                <a:solidFill>
                  <a:schemeClr val="accent2">
                    <a:lumMod val="60000"/>
                    <a:lumOff val="40000"/>
                  </a:schemeClr>
                </a:solidFill>
              </a:rPr>
              <a:t>Photographs from Ossie &amp; Elaine Rentsch, Bowtech Instruction Manuals      </a:t>
            </a:r>
          </a:p>
          <a:p>
            <a:r>
              <a:rPr lang="en-US" sz="1000" i="1" dirty="0">
                <a:solidFill>
                  <a:schemeClr val="accent2">
                    <a:lumMod val="60000"/>
                    <a:lumOff val="40000"/>
                  </a:schemeClr>
                </a:solidFill>
              </a:rPr>
              <a:t>Muscle Illustrations from Joseph Muscolino, The Muscle System Manual</a:t>
            </a:r>
          </a:p>
        </p:txBody>
      </p:sp>
      <p:pic>
        <p:nvPicPr>
          <p:cNvPr id="12" name="Picture 11"/>
          <p:cNvPicPr/>
          <p:nvPr/>
        </p:nvPicPr>
        <p:blipFill rotWithShape="1">
          <a:blip r:embed="rId4" cstate="screen">
            <a:extLst>
              <a:ext uri="{28A0092B-C50C-407E-A947-70E740481C1C}">
                <a14:useLocalDpi xmlns:a14="http://schemas.microsoft.com/office/drawing/2010/main"/>
              </a:ext>
            </a:extLst>
          </a:blip>
          <a:srcRect/>
          <a:stretch/>
        </p:blipFill>
        <p:spPr bwMode="auto">
          <a:xfrm>
            <a:off x="1835696" y="2133836"/>
            <a:ext cx="2644019" cy="3672408"/>
          </a:xfrm>
          <a:prstGeom prst="rect">
            <a:avLst/>
          </a:prstGeom>
          <a:ln>
            <a:noFill/>
          </a:ln>
          <a:extLst>
            <a:ext uri="{53640926-AAD7-44d8-BBD7-CCE9431645EC}">
              <a14:shadowObscured xmlns="" xmlns:a14="http://schemas.microsoft.com/office/drawing/2010/main"/>
            </a:ext>
          </a:extLst>
        </p:spPr>
      </p:pic>
      <p:pic>
        <p:nvPicPr>
          <p:cNvPr id="7" name="Picture 6"/>
          <p:cNvPicPr/>
          <p:nvPr/>
        </p:nvPicPr>
        <p:blipFill rotWithShape="1">
          <a:blip r:embed="rId5" cstate="print">
            <a:extLst>
              <a:ext uri="{28A0092B-C50C-407E-A947-70E740481C1C}">
                <a14:useLocalDpi xmlns:a14="http://schemas.microsoft.com/office/drawing/2010/main"/>
              </a:ext>
            </a:extLst>
          </a:blip>
          <a:srcRect/>
          <a:stretch/>
        </p:blipFill>
        <p:spPr bwMode="auto">
          <a:xfrm flipH="1">
            <a:off x="4856239" y="1916405"/>
            <a:ext cx="2236243" cy="2481509"/>
          </a:xfrm>
          <a:prstGeom prst="rect">
            <a:avLst/>
          </a:prstGeom>
          <a:ln>
            <a:noFill/>
          </a:ln>
          <a:extLst>
            <a:ext uri="{53640926-AAD7-44d8-BBD7-CCE9431645EC}">
              <a14:shadowObscured xmlns="" xmlns:a14="http://schemas.microsoft.com/office/drawing/2010/main"/>
            </a:ext>
          </a:extLst>
        </p:spPr>
      </p:pic>
      <p:sp>
        <p:nvSpPr>
          <p:cNvPr id="4" name="Rectangle 3"/>
          <p:cNvSpPr/>
          <p:nvPr/>
        </p:nvSpPr>
        <p:spPr>
          <a:xfrm>
            <a:off x="5076056" y="4397914"/>
            <a:ext cx="2122441" cy="369332"/>
          </a:xfrm>
          <a:prstGeom prst="rect">
            <a:avLst/>
          </a:prstGeom>
        </p:spPr>
        <p:txBody>
          <a:bodyPr wrap="none">
            <a:spAutoFit/>
          </a:bodyPr>
          <a:lstStyle/>
          <a:p>
            <a:r>
              <a:rPr lang="en-AU" dirty="0" err="1">
                <a:solidFill>
                  <a:srgbClr val="0070C0"/>
                </a:solidFill>
              </a:rPr>
              <a:t>Sternocleidomastiod</a:t>
            </a:r>
            <a:endParaRPr lang="en-AU" dirty="0">
              <a:solidFill>
                <a:srgbClr val="0070C0"/>
              </a:solidFill>
            </a:endParaRPr>
          </a:p>
        </p:txBody>
      </p:sp>
    </p:spTree>
    <p:extLst>
      <p:ext uri="{BB962C8B-B14F-4D97-AF65-F5344CB8AC3E}">
        <p14:creationId xmlns:p14="http://schemas.microsoft.com/office/powerpoint/2010/main" val="12825474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54783" y="459090"/>
            <a:ext cx="7331679" cy="914400"/>
          </a:xfrm>
        </p:spPr>
        <p:txBody>
          <a:bodyPr>
            <a:normAutofit fontScale="90000"/>
          </a:bodyPr>
          <a:lstStyle/>
          <a:p>
            <a:r>
              <a:rPr lang="en-US" sz="3200" spc="300" dirty="0"/>
              <a:t>New </a:t>
            </a:r>
            <a:r>
              <a:rPr lang="en-US" sz="3200" spc="300" dirty="0">
                <a:solidFill>
                  <a:srgbClr val="000000"/>
                </a:solidFill>
              </a:rPr>
              <a:t>Procedure</a:t>
            </a:r>
            <a:br>
              <a:rPr lang="en-US" sz="3600" dirty="0"/>
            </a:br>
            <a:r>
              <a:rPr lang="en-US" sz="3200" spc="300" dirty="0">
                <a:solidFill>
                  <a:schemeClr val="tx1"/>
                </a:solidFill>
              </a:rPr>
              <a:t>TMJ</a:t>
            </a:r>
            <a:r>
              <a:rPr lang="en-US" sz="3200" dirty="0"/>
              <a:t>		                                       </a:t>
            </a:r>
            <a:r>
              <a:rPr lang="en-US" sz="2667" spc="0" dirty="0"/>
              <a:t>Page 4.8</a:t>
            </a:r>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11560" y="476672"/>
            <a:ext cx="949241" cy="838200"/>
          </a:xfrm>
          <a:prstGeom prst="rect">
            <a:avLst/>
          </a:prstGeom>
        </p:spPr>
      </p:pic>
      <p:pic>
        <p:nvPicPr>
          <p:cNvPr id="6" name="officeArt object" descr="BowenLogo"/>
          <p:cNvPicPr/>
          <p:nvPr/>
        </p:nvPicPr>
        <p:blipFill>
          <a:blip r:embed="rId3"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8" name="TextBox 7"/>
          <p:cNvSpPr txBox="1"/>
          <p:nvPr/>
        </p:nvSpPr>
        <p:spPr>
          <a:xfrm>
            <a:off x="1219200" y="6457890"/>
            <a:ext cx="4114800" cy="400110"/>
          </a:xfrm>
          <a:prstGeom prst="rect">
            <a:avLst/>
          </a:prstGeom>
          <a:noFill/>
        </p:spPr>
        <p:txBody>
          <a:bodyPr wrap="square" rtlCol="0">
            <a:spAutoFit/>
          </a:bodyPr>
          <a:lstStyle/>
          <a:p>
            <a:r>
              <a:rPr lang="en-US" sz="1000" i="1" dirty="0">
                <a:solidFill>
                  <a:schemeClr val="accent2">
                    <a:lumMod val="60000"/>
                    <a:lumOff val="40000"/>
                  </a:schemeClr>
                </a:solidFill>
              </a:rPr>
              <a:t>Photographs from Ossie &amp; Elaine Rentsch, Bowtech Instruction Manuals      </a:t>
            </a:r>
          </a:p>
          <a:p>
            <a:r>
              <a:rPr lang="en-US" sz="1000" i="1" dirty="0">
                <a:solidFill>
                  <a:schemeClr val="accent2">
                    <a:lumMod val="60000"/>
                    <a:lumOff val="40000"/>
                  </a:schemeClr>
                </a:solidFill>
              </a:rPr>
              <a:t>Muscle Illustrations from Joseph Muscolino, The Muscle System Manual</a:t>
            </a:r>
          </a:p>
        </p:txBody>
      </p:sp>
      <p:pic>
        <p:nvPicPr>
          <p:cNvPr id="11" name="Picture 10"/>
          <p:cNvPicPr/>
          <p:nvPr/>
        </p:nvPicPr>
        <p:blipFill rotWithShape="1">
          <a:blip r:embed="rId4" cstate="screen">
            <a:extLst>
              <a:ext uri="{28A0092B-C50C-407E-A947-70E740481C1C}">
                <a14:useLocalDpi xmlns:a14="http://schemas.microsoft.com/office/drawing/2010/main"/>
              </a:ext>
            </a:extLst>
          </a:blip>
          <a:srcRect/>
          <a:stretch/>
        </p:blipFill>
        <p:spPr bwMode="auto">
          <a:xfrm flipH="1">
            <a:off x="6406490" y="1988840"/>
            <a:ext cx="2151336" cy="2376264"/>
          </a:xfrm>
          <a:prstGeom prst="rect">
            <a:avLst/>
          </a:prstGeom>
          <a:ln>
            <a:noFill/>
          </a:ln>
          <a:extLst>
            <a:ext uri="{53640926-AAD7-44d8-BBD7-CCE9431645EC}">
              <a14:shadowObscured xmlns="" xmlns:a14="http://schemas.microsoft.com/office/drawing/2010/main"/>
            </a:ext>
          </a:extLst>
        </p:spPr>
      </p:pic>
      <p:pic>
        <p:nvPicPr>
          <p:cNvPr id="17" name="Picture 16"/>
          <p:cNvPicPr/>
          <p:nvPr/>
        </p:nvPicPr>
        <p:blipFill rotWithShape="1">
          <a:blip r:embed="rId5" cstate="screen">
            <a:extLst>
              <a:ext uri="{28A0092B-C50C-407E-A947-70E740481C1C}">
                <a14:useLocalDpi xmlns:a14="http://schemas.microsoft.com/office/drawing/2010/main"/>
              </a:ext>
            </a:extLst>
          </a:blip>
          <a:srcRect/>
          <a:stretch/>
        </p:blipFill>
        <p:spPr bwMode="auto">
          <a:xfrm>
            <a:off x="3563888" y="2132856"/>
            <a:ext cx="2764021" cy="4007403"/>
          </a:xfrm>
          <a:prstGeom prst="rect">
            <a:avLst/>
          </a:prstGeom>
          <a:ln>
            <a:noFill/>
          </a:ln>
          <a:extLst>
            <a:ext uri="{53640926-AAD7-44d8-BBD7-CCE9431645EC}">
              <a14:shadowObscured xmlns="" xmlns:a14="http://schemas.microsoft.com/office/drawing/2010/main"/>
            </a:ext>
          </a:extLst>
        </p:spPr>
      </p:pic>
      <p:pic>
        <p:nvPicPr>
          <p:cNvPr id="4" name="Picture 3"/>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367913" y="1916832"/>
            <a:ext cx="2884889" cy="2723876"/>
          </a:xfrm>
          <a:prstGeom prst="rect">
            <a:avLst/>
          </a:prstGeom>
          <a:ln>
            <a:noFill/>
          </a:ln>
          <a:effectLst>
            <a:softEdge rad="112500"/>
          </a:effectLst>
        </p:spPr>
      </p:pic>
    </p:spTree>
    <p:extLst>
      <p:ext uri="{BB962C8B-B14F-4D97-AF65-F5344CB8AC3E}">
        <p14:creationId xmlns:p14="http://schemas.microsoft.com/office/powerpoint/2010/main" val="5987689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54783" y="459090"/>
            <a:ext cx="7331679" cy="914400"/>
          </a:xfrm>
        </p:spPr>
        <p:txBody>
          <a:bodyPr>
            <a:normAutofit fontScale="90000"/>
          </a:bodyPr>
          <a:lstStyle/>
          <a:p>
            <a:r>
              <a:rPr lang="en-US" sz="3200" spc="300" dirty="0"/>
              <a:t>New </a:t>
            </a:r>
            <a:r>
              <a:rPr lang="en-US" sz="3200" spc="300" dirty="0">
                <a:solidFill>
                  <a:srgbClr val="000000"/>
                </a:solidFill>
              </a:rPr>
              <a:t>Procedure</a:t>
            </a:r>
            <a:br>
              <a:rPr lang="en-US" sz="3600" dirty="0"/>
            </a:br>
            <a:r>
              <a:rPr lang="en-US" sz="3200" spc="300" dirty="0">
                <a:solidFill>
                  <a:schemeClr val="tx1"/>
                </a:solidFill>
              </a:rPr>
              <a:t>TMJ</a:t>
            </a:r>
            <a:r>
              <a:rPr lang="en-US" sz="3200" dirty="0"/>
              <a:t>		                                       </a:t>
            </a:r>
            <a:r>
              <a:rPr lang="en-US" sz="2667" spc="0" dirty="0"/>
              <a:t>Page 4.8</a:t>
            </a:r>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11560" y="476672"/>
            <a:ext cx="949241" cy="838200"/>
          </a:xfrm>
          <a:prstGeom prst="rect">
            <a:avLst/>
          </a:prstGeom>
        </p:spPr>
      </p:pic>
      <p:pic>
        <p:nvPicPr>
          <p:cNvPr id="6" name="officeArt object" descr="BowenLogo"/>
          <p:cNvPicPr/>
          <p:nvPr/>
        </p:nvPicPr>
        <p:blipFill>
          <a:blip r:embed="rId3"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8" name="TextBox 7"/>
          <p:cNvSpPr txBox="1"/>
          <p:nvPr/>
        </p:nvSpPr>
        <p:spPr>
          <a:xfrm>
            <a:off x="1219200" y="6457890"/>
            <a:ext cx="4114800" cy="400110"/>
          </a:xfrm>
          <a:prstGeom prst="rect">
            <a:avLst/>
          </a:prstGeom>
          <a:noFill/>
        </p:spPr>
        <p:txBody>
          <a:bodyPr wrap="square" rtlCol="0">
            <a:spAutoFit/>
          </a:bodyPr>
          <a:lstStyle/>
          <a:p>
            <a:r>
              <a:rPr lang="en-US" sz="1000" i="1" dirty="0">
                <a:solidFill>
                  <a:schemeClr val="accent2">
                    <a:lumMod val="60000"/>
                    <a:lumOff val="40000"/>
                  </a:schemeClr>
                </a:solidFill>
              </a:rPr>
              <a:t>Photographs from Ossie &amp; Elaine Rentsch, Bowtech Instruction Manuals      </a:t>
            </a:r>
          </a:p>
          <a:p>
            <a:r>
              <a:rPr lang="en-US" sz="1000" i="1" dirty="0">
                <a:solidFill>
                  <a:schemeClr val="accent2">
                    <a:lumMod val="60000"/>
                    <a:lumOff val="40000"/>
                  </a:schemeClr>
                </a:solidFill>
              </a:rPr>
              <a:t>Muscle Illustrations from Joseph Muscolino, The Muscle System Manual</a:t>
            </a:r>
          </a:p>
        </p:txBody>
      </p:sp>
      <p:pic>
        <p:nvPicPr>
          <p:cNvPr id="11" name="Picture 10"/>
          <p:cNvPicPr/>
          <p:nvPr/>
        </p:nvPicPr>
        <p:blipFill rotWithShape="1">
          <a:blip r:embed="rId4" cstate="screen">
            <a:extLst>
              <a:ext uri="{28A0092B-C50C-407E-A947-70E740481C1C}">
                <a14:useLocalDpi xmlns:a14="http://schemas.microsoft.com/office/drawing/2010/main"/>
              </a:ext>
            </a:extLst>
          </a:blip>
          <a:srcRect/>
          <a:stretch/>
        </p:blipFill>
        <p:spPr bwMode="auto">
          <a:xfrm flipH="1">
            <a:off x="5220072" y="2138670"/>
            <a:ext cx="2151336" cy="2376264"/>
          </a:xfrm>
          <a:prstGeom prst="rect">
            <a:avLst/>
          </a:prstGeom>
          <a:ln>
            <a:noFill/>
          </a:ln>
          <a:extLst>
            <a:ext uri="{53640926-AAD7-44d8-BBD7-CCE9431645EC}">
              <a14:shadowObscured xmlns="" xmlns:a14="http://schemas.microsoft.com/office/drawing/2010/main"/>
            </a:ext>
          </a:extLst>
        </p:spPr>
      </p:pic>
      <p:pic>
        <p:nvPicPr>
          <p:cNvPr id="9" name="Picture 8"/>
          <p:cNvPicPr/>
          <p:nvPr/>
        </p:nvPicPr>
        <p:blipFill rotWithShape="1">
          <a:blip r:embed="rId5" cstate="screen">
            <a:extLst>
              <a:ext uri="{28A0092B-C50C-407E-A947-70E740481C1C}">
                <a14:useLocalDpi xmlns:a14="http://schemas.microsoft.com/office/drawing/2010/main"/>
              </a:ext>
            </a:extLst>
          </a:blip>
          <a:srcRect/>
          <a:stretch/>
        </p:blipFill>
        <p:spPr bwMode="auto">
          <a:xfrm>
            <a:off x="2081234" y="1989410"/>
            <a:ext cx="2793231" cy="3891153"/>
          </a:xfrm>
          <a:prstGeom prst="rect">
            <a:avLst/>
          </a:prstGeom>
          <a:ln>
            <a:noFill/>
          </a:ln>
          <a:extLst>
            <a:ext uri="{53640926-AAD7-44d8-BBD7-CCE9431645EC}">
              <a14:shadowObscured xmlns="" xmlns:a14="http://schemas.microsoft.com/office/drawing/2010/main"/>
            </a:ext>
          </a:extLst>
        </p:spPr>
      </p:pic>
      <p:sp>
        <p:nvSpPr>
          <p:cNvPr id="4" name="TextBox 3"/>
          <p:cNvSpPr txBox="1"/>
          <p:nvPr/>
        </p:nvSpPr>
        <p:spPr>
          <a:xfrm>
            <a:off x="2459237" y="5895164"/>
            <a:ext cx="2037224" cy="307777"/>
          </a:xfrm>
          <a:prstGeom prst="rect">
            <a:avLst/>
          </a:prstGeom>
          <a:noFill/>
        </p:spPr>
        <p:txBody>
          <a:bodyPr wrap="none" rtlCol="0">
            <a:spAutoFit/>
          </a:bodyPr>
          <a:lstStyle/>
          <a:p>
            <a:r>
              <a:rPr lang="en-AU" sz="1400" dirty="0">
                <a:solidFill>
                  <a:srgbClr val="FF0000"/>
                </a:solidFill>
              </a:rPr>
              <a:t>Still finger between teeth</a:t>
            </a:r>
          </a:p>
        </p:txBody>
      </p:sp>
    </p:spTree>
    <p:extLst>
      <p:ext uri="{BB962C8B-B14F-4D97-AF65-F5344CB8AC3E}">
        <p14:creationId xmlns:p14="http://schemas.microsoft.com/office/powerpoint/2010/main" val="17414173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54783" y="459090"/>
            <a:ext cx="7331679" cy="914400"/>
          </a:xfrm>
        </p:spPr>
        <p:txBody>
          <a:bodyPr>
            <a:normAutofit fontScale="90000"/>
          </a:bodyPr>
          <a:lstStyle/>
          <a:p>
            <a:r>
              <a:rPr lang="en-US" sz="3200" spc="300" dirty="0"/>
              <a:t>New </a:t>
            </a:r>
            <a:r>
              <a:rPr lang="en-US" sz="3200" spc="300" dirty="0">
                <a:solidFill>
                  <a:srgbClr val="000000"/>
                </a:solidFill>
              </a:rPr>
              <a:t>Procedure</a:t>
            </a:r>
            <a:br>
              <a:rPr lang="en-US" sz="3600" dirty="0"/>
            </a:br>
            <a:r>
              <a:rPr lang="en-US" sz="3200" spc="300" dirty="0">
                <a:solidFill>
                  <a:schemeClr val="tx1"/>
                </a:solidFill>
              </a:rPr>
              <a:t>TMJ</a:t>
            </a:r>
            <a:r>
              <a:rPr lang="en-US" sz="3200" dirty="0"/>
              <a:t>		                                       </a:t>
            </a:r>
            <a:r>
              <a:rPr lang="en-US" sz="2667" spc="0" dirty="0"/>
              <a:t>Page 4.8</a:t>
            </a:r>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11560" y="476672"/>
            <a:ext cx="949241" cy="838200"/>
          </a:xfrm>
          <a:prstGeom prst="rect">
            <a:avLst/>
          </a:prstGeom>
        </p:spPr>
      </p:pic>
      <p:pic>
        <p:nvPicPr>
          <p:cNvPr id="6" name="officeArt object" descr="BowenLogo"/>
          <p:cNvPicPr/>
          <p:nvPr/>
        </p:nvPicPr>
        <p:blipFill>
          <a:blip r:embed="rId3"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8" name="TextBox 7"/>
          <p:cNvSpPr txBox="1"/>
          <p:nvPr/>
        </p:nvSpPr>
        <p:spPr>
          <a:xfrm>
            <a:off x="1219200" y="6457890"/>
            <a:ext cx="4114800" cy="400110"/>
          </a:xfrm>
          <a:prstGeom prst="rect">
            <a:avLst/>
          </a:prstGeom>
          <a:noFill/>
        </p:spPr>
        <p:txBody>
          <a:bodyPr wrap="square" rtlCol="0">
            <a:spAutoFit/>
          </a:bodyPr>
          <a:lstStyle/>
          <a:p>
            <a:r>
              <a:rPr lang="en-US" sz="1000" i="1" dirty="0">
                <a:solidFill>
                  <a:schemeClr val="accent2">
                    <a:lumMod val="60000"/>
                    <a:lumOff val="40000"/>
                  </a:schemeClr>
                </a:solidFill>
              </a:rPr>
              <a:t>Photographs from Ossie &amp; Elaine Rentsch, Bowtech Instruction Manuals      </a:t>
            </a:r>
          </a:p>
          <a:p>
            <a:r>
              <a:rPr lang="en-US" sz="1000" i="1" dirty="0">
                <a:solidFill>
                  <a:schemeClr val="accent2">
                    <a:lumMod val="60000"/>
                    <a:lumOff val="40000"/>
                  </a:schemeClr>
                </a:solidFill>
              </a:rPr>
              <a:t>Muscle Illustrations from Joseph Muscolino, The Muscle System Manual</a:t>
            </a:r>
          </a:p>
        </p:txBody>
      </p:sp>
      <p:pic>
        <p:nvPicPr>
          <p:cNvPr id="11" name="Picture 10"/>
          <p:cNvPicPr/>
          <p:nvPr/>
        </p:nvPicPr>
        <p:blipFill rotWithShape="1">
          <a:blip r:embed="rId4" cstate="screen">
            <a:extLst>
              <a:ext uri="{28A0092B-C50C-407E-A947-70E740481C1C}">
                <a14:useLocalDpi xmlns:a14="http://schemas.microsoft.com/office/drawing/2010/main"/>
              </a:ext>
            </a:extLst>
          </a:blip>
          <a:srcRect/>
          <a:stretch/>
        </p:blipFill>
        <p:spPr bwMode="auto">
          <a:xfrm flipH="1">
            <a:off x="5220072" y="2138670"/>
            <a:ext cx="2151336" cy="2376264"/>
          </a:xfrm>
          <a:prstGeom prst="rect">
            <a:avLst/>
          </a:prstGeom>
          <a:ln>
            <a:noFill/>
          </a:ln>
          <a:extLst>
            <a:ext uri="{53640926-AAD7-44d8-BBD7-CCE9431645EC}">
              <a14:shadowObscured xmlns="" xmlns:a14="http://schemas.microsoft.com/office/drawing/2010/main"/>
            </a:ext>
          </a:extLst>
        </p:spPr>
      </p:pic>
      <p:pic>
        <p:nvPicPr>
          <p:cNvPr id="9" name="Picture 8"/>
          <p:cNvPicPr/>
          <p:nvPr/>
        </p:nvPicPr>
        <p:blipFill rotWithShape="1">
          <a:blip r:embed="rId5" cstate="screen">
            <a:extLst>
              <a:ext uri="{28A0092B-C50C-407E-A947-70E740481C1C}">
                <a14:useLocalDpi xmlns:a14="http://schemas.microsoft.com/office/drawing/2010/main"/>
              </a:ext>
            </a:extLst>
          </a:blip>
          <a:srcRect/>
          <a:stretch/>
        </p:blipFill>
        <p:spPr bwMode="auto">
          <a:xfrm>
            <a:off x="2051720" y="2015814"/>
            <a:ext cx="2624208" cy="2615683"/>
          </a:xfrm>
          <a:prstGeom prst="rect">
            <a:avLst/>
          </a:prstGeom>
          <a:ln>
            <a:noFill/>
          </a:ln>
          <a:extLst>
            <a:ext uri="{53640926-AAD7-44d8-BBD7-CCE9431645EC}">
              <a14:shadowObscured xmlns="" xmlns:a14="http://schemas.microsoft.com/office/drawing/2010/main"/>
            </a:ext>
          </a:extLst>
        </p:spPr>
      </p:pic>
      <p:pic>
        <p:nvPicPr>
          <p:cNvPr id="10" name="Picture 9"/>
          <p:cNvPicPr/>
          <p:nvPr/>
        </p:nvPicPr>
        <p:blipFill rotWithShape="1">
          <a:blip r:embed="rId6" cstate="screen">
            <a:extLst>
              <a:ext uri="{28A0092B-C50C-407E-A947-70E740481C1C}">
                <a14:useLocalDpi xmlns:a14="http://schemas.microsoft.com/office/drawing/2010/main"/>
              </a:ext>
            </a:extLst>
          </a:blip>
          <a:srcRect/>
          <a:stretch/>
        </p:blipFill>
        <p:spPr bwMode="auto">
          <a:xfrm>
            <a:off x="1875423" y="4588755"/>
            <a:ext cx="2976802" cy="1349152"/>
          </a:xfrm>
          <a:prstGeom prst="rect">
            <a:avLst/>
          </a:prstGeom>
          <a:ln>
            <a:noFill/>
          </a:ln>
          <a:extLst>
            <a:ext uri="{53640926-AAD7-44d8-BBD7-CCE9431645EC}">
              <a14:shadowObscured xmlns="" xmlns:a14="http://schemas.microsoft.com/office/drawing/2010/main"/>
            </a:ext>
          </a:extLst>
        </p:spPr>
      </p:pic>
      <p:sp>
        <p:nvSpPr>
          <p:cNvPr id="12" name="TextBox 11"/>
          <p:cNvSpPr txBox="1"/>
          <p:nvPr/>
        </p:nvSpPr>
        <p:spPr>
          <a:xfrm>
            <a:off x="2459237" y="5895164"/>
            <a:ext cx="2037224" cy="307777"/>
          </a:xfrm>
          <a:prstGeom prst="rect">
            <a:avLst/>
          </a:prstGeom>
          <a:noFill/>
        </p:spPr>
        <p:txBody>
          <a:bodyPr wrap="none" rtlCol="0">
            <a:spAutoFit/>
          </a:bodyPr>
          <a:lstStyle/>
          <a:p>
            <a:r>
              <a:rPr lang="en-AU" sz="1400" dirty="0">
                <a:solidFill>
                  <a:srgbClr val="FF0000"/>
                </a:solidFill>
              </a:rPr>
              <a:t>Still finger between teeth</a:t>
            </a:r>
          </a:p>
        </p:txBody>
      </p:sp>
    </p:spTree>
    <p:extLst>
      <p:ext uri="{BB962C8B-B14F-4D97-AF65-F5344CB8AC3E}">
        <p14:creationId xmlns:p14="http://schemas.microsoft.com/office/powerpoint/2010/main" val="13747297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4232" y="171901"/>
            <a:ext cx="7331679" cy="914400"/>
          </a:xfrm>
        </p:spPr>
        <p:txBody>
          <a:bodyPr>
            <a:normAutofit fontScale="90000"/>
          </a:bodyPr>
          <a:lstStyle/>
          <a:p>
            <a:r>
              <a:rPr lang="en-US" sz="3200" spc="300" dirty="0"/>
              <a:t>Overview</a:t>
            </a:r>
            <a:br>
              <a:rPr lang="en-US" sz="3600" dirty="0"/>
            </a:br>
            <a:r>
              <a:rPr lang="en-US" sz="3200" spc="300" dirty="0">
                <a:solidFill>
                  <a:schemeClr val="tx1"/>
                </a:solidFill>
              </a:rPr>
              <a:t>Upper Respiratory \ TMJ</a:t>
            </a:r>
            <a:r>
              <a:rPr lang="en-US" sz="3200" dirty="0"/>
              <a:t>		      </a:t>
            </a:r>
            <a:r>
              <a:rPr lang="en-US" sz="2667" spc="0" dirty="0"/>
              <a:t>Page 4.6</a:t>
            </a:r>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71080" y="286544"/>
            <a:ext cx="949241" cy="838200"/>
          </a:xfrm>
          <a:prstGeom prst="rect">
            <a:avLst/>
          </a:prstGeom>
        </p:spPr>
      </p:pic>
      <p:pic>
        <p:nvPicPr>
          <p:cNvPr id="6" name="officeArt object" descr="BowenLogo"/>
          <p:cNvPicPr/>
          <p:nvPr/>
        </p:nvPicPr>
        <p:blipFill>
          <a:blip r:embed="rId3"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pic>
        <p:nvPicPr>
          <p:cNvPr id="18" name="Picture 17"/>
          <p:cNvPicPr/>
          <p:nvPr/>
        </p:nvPicPr>
        <p:blipFill rotWithShape="1">
          <a:blip r:embed="rId4" cstate="screen">
            <a:extLst>
              <a:ext uri="{28A0092B-C50C-407E-A947-70E740481C1C}">
                <a14:useLocalDpi xmlns:a14="http://schemas.microsoft.com/office/drawing/2010/main"/>
              </a:ext>
            </a:extLst>
          </a:blip>
          <a:srcRect/>
          <a:stretch/>
        </p:blipFill>
        <p:spPr bwMode="auto">
          <a:xfrm>
            <a:off x="1907116" y="1988840"/>
            <a:ext cx="1667712" cy="1568076"/>
          </a:xfrm>
          <a:prstGeom prst="rect">
            <a:avLst/>
          </a:prstGeom>
          <a:ln>
            <a:noFill/>
          </a:ln>
          <a:extLst>
            <a:ext uri="{53640926-AAD7-44d8-BBD7-CCE9431645EC}">
              <a14:shadowObscured xmlns="" xmlns:a14="http://schemas.microsoft.com/office/drawing/2010/main"/>
            </a:ext>
          </a:extLst>
        </p:spPr>
      </p:pic>
      <p:pic>
        <p:nvPicPr>
          <p:cNvPr id="19" name="Picture 18"/>
          <p:cNvPicPr/>
          <p:nvPr/>
        </p:nvPicPr>
        <p:blipFill rotWithShape="1">
          <a:blip r:embed="rId5" cstate="screen">
            <a:extLst>
              <a:ext uri="{28A0092B-C50C-407E-A947-70E740481C1C}">
                <a14:useLocalDpi xmlns:a14="http://schemas.microsoft.com/office/drawing/2010/main"/>
              </a:ext>
            </a:extLst>
          </a:blip>
          <a:srcRect/>
          <a:stretch/>
        </p:blipFill>
        <p:spPr bwMode="auto">
          <a:xfrm>
            <a:off x="178372" y="2135634"/>
            <a:ext cx="1834177" cy="1437382"/>
          </a:xfrm>
          <a:prstGeom prst="rect">
            <a:avLst/>
          </a:prstGeom>
          <a:ln>
            <a:noFill/>
          </a:ln>
          <a:extLst>
            <a:ext uri="{53640926-AAD7-44d8-BBD7-CCE9431645EC}">
              <a14:shadowObscured xmlns="" xmlns:a14="http://schemas.microsoft.com/office/drawing/2010/main"/>
            </a:ext>
          </a:extLst>
        </p:spPr>
      </p:pic>
      <p:pic>
        <p:nvPicPr>
          <p:cNvPr id="20" name="Picture 19"/>
          <p:cNvPicPr/>
          <p:nvPr/>
        </p:nvPicPr>
        <p:blipFill rotWithShape="1">
          <a:blip r:embed="rId6" cstate="screen">
            <a:extLst>
              <a:ext uri="{28A0092B-C50C-407E-A947-70E740481C1C}">
                <a14:useLocalDpi xmlns:a14="http://schemas.microsoft.com/office/drawing/2010/main"/>
              </a:ext>
            </a:extLst>
          </a:blip>
          <a:srcRect/>
          <a:stretch/>
        </p:blipFill>
        <p:spPr bwMode="auto">
          <a:xfrm>
            <a:off x="3563888" y="1960698"/>
            <a:ext cx="1660370" cy="1612318"/>
          </a:xfrm>
          <a:prstGeom prst="rect">
            <a:avLst/>
          </a:prstGeom>
          <a:ln>
            <a:noFill/>
          </a:ln>
          <a:extLst>
            <a:ext uri="{53640926-AAD7-44d8-BBD7-CCE9431645EC}">
              <a14:shadowObscured xmlns="" xmlns:a14="http://schemas.microsoft.com/office/drawing/2010/main"/>
            </a:ext>
          </a:extLst>
        </p:spPr>
      </p:pic>
      <p:pic>
        <p:nvPicPr>
          <p:cNvPr id="21" name="Picture 20"/>
          <p:cNvPicPr/>
          <p:nvPr/>
        </p:nvPicPr>
        <p:blipFill rotWithShape="1">
          <a:blip r:embed="rId7" cstate="screen">
            <a:extLst>
              <a:ext uri="{28A0092B-C50C-407E-A947-70E740481C1C}">
                <a14:useLocalDpi xmlns:a14="http://schemas.microsoft.com/office/drawing/2010/main"/>
              </a:ext>
            </a:extLst>
          </a:blip>
          <a:srcRect/>
          <a:stretch/>
        </p:blipFill>
        <p:spPr bwMode="auto">
          <a:xfrm>
            <a:off x="5220072" y="1883698"/>
            <a:ext cx="1702335" cy="1689318"/>
          </a:xfrm>
          <a:prstGeom prst="rect">
            <a:avLst/>
          </a:prstGeom>
          <a:ln>
            <a:noFill/>
          </a:ln>
          <a:extLst>
            <a:ext uri="{53640926-AAD7-44d8-BBD7-CCE9431645EC}">
              <a14:shadowObscured xmlns="" xmlns:a14="http://schemas.microsoft.com/office/drawing/2010/main"/>
            </a:ext>
          </a:extLst>
        </p:spPr>
      </p:pic>
      <p:pic>
        <p:nvPicPr>
          <p:cNvPr id="22" name="Picture 21"/>
          <p:cNvPicPr/>
          <p:nvPr/>
        </p:nvPicPr>
        <p:blipFill rotWithShape="1">
          <a:blip r:embed="rId8" cstate="screen">
            <a:extLst>
              <a:ext uri="{28A0092B-C50C-407E-A947-70E740481C1C}">
                <a14:useLocalDpi xmlns:a14="http://schemas.microsoft.com/office/drawing/2010/main"/>
              </a:ext>
            </a:extLst>
          </a:blip>
          <a:srcRect/>
          <a:stretch/>
        </p:blipFill>
        <p:spPr bwMode="auto">
          <a:xfrm>
            <a:off x="6974567" y="2060848"/>
            <a:ext cx="1845905" cy="1457886"/>
          </a:xfrm>
          <a:prstGeom prst="rect">
            <a:avLst/>
          </a:prstGeom>
          <a:ln>
            <a:noFill/>
          </a:ln>
          <a:extLst>
            <a:ext uri="{53640926-AAD7-44d8-BBD7-CCE9431645EC}">
              <a14:shadowObscured xmlns="" xmlns:a14="http://schemas.microsoft.com/office/drawing/2010/main"/>
            </a:ext>
          </a:extLst>
        </p:spPr>
      </p:pic>
      <p:pic>
        <p:nvPicPr>
          <p:cNvPr id="23" name="Picture 22"/>
          <p:cNvPicPr/>
          <p:nvPr/>
        </p:nvPicPr>
        <p:blipFill rotWithShape="1">
          <a:blip r:embed="rId9" cstate="screen">
            <a:extLst>
              <a:ext uri="{28A0092B-C50C-407E-A947-70E740481C1C}">
                <a14:useLocalDpi xmlns:a14="http://schemas.microsoft.com/office/drawing/2010/main"/>
              </a:ext>
            </a:extLst>
          </a:blip>
          <a:srcRect/>
          <a:stretch/>
        </p:blipFill>
        <p:spPr bwMode="auto">
          <a:xfrm>
            <a:off x="2299701" y="4445897"/>
            <a:ext cx="1664760" cy="1474586"/>
          </a:xfrm>
          <a:prstGeom prst="rect">
            <a:avLst/>
          </a:prstGeom>
          <a:ln>
            <a:noFill/>
          </a:ln>
          <a:extLst>
            <a:ext uri="{53640926-AAD7-44d8-BBD7-CCE9431645EC}">
              <a14:shadowObscured xmlns="" xmlns:a14="http://schemas.microsoft.com/office/drawing/2010/main"/>
            </a:ext>
          </a:extLst>
        </p:spPr>
      </p:pic>
      <p:pic>
        <p:nvPicPr>
          <p:cNvPr id="25" name="Picture 24"/>
          <p:cNvPicPr/>
          <p:nvPr/>
        </p:nvPicPr>
        <p:blipFill rotWithShape="1">
          <a:blip r:embed="rId10" cstate="screen">
            <a:extLst>
              <a:ext uri="{28A0092B-C50C-407E-A947-70E740481C1C}">
                <a14:useLocalDpi xmlns:a14="http://schemas.microsoft.com/office/drawing/2010/main"/>
              </a:ext>
            </a:extLst>
          </a:blip>
          <a:srcRect/>
          <a:stretch/>
        </p:blipFill>
        <p:spPr bwMode="auto">
          <a:xfrm>
            <a:off x="4023093" y="4332234"/>
            <a:ext cx="1696648" cy="1565968"/>
          </a:xfrm>
          <a:prstGeom prst="rect">
            <a:avLst/>
          </a:prstGeom>
          <a:ln>
            <a:noFill/>
          </a:ln>
          <a:extLst>
            <a:ext uri="{53640926-AAD7-44d8-BBD7-CCE9431645EC}">
              <a14:shadowObscured xmlns="" xmlns:a14="http://schemas.microsoft.com/office/drawing/2010/main"/>
            </a:ext>
          </a:extLst>
        </p:spPr>
      </p:pic>
      <p:pic>
        <p:nvPicPr>
          <p:cNvPr id="26" name="Picture 25"/>
          <p:cNvPicPr/>
          <p:nvPr/>
        </p:nvPicPr>
        <p:blipFill rotWithShape="1">
          <a:blip r:embed="rId11" cstate="screen">
            <a:extLst>
              <a:ext uri="{28A0092B-C50C-407E-A947-70E740481C1C}">
                <a14:useLocalDpi xmlns:a14="http://schemas.microsoft.com/office/drawing/2010/main"/>
              </a:ext>
            </a:extLst>
          </a:blip>
          <a:srcRect/>
          <a:stretch/>
        </p:blipFill>
        <p:spPr bwMode="auto">
          <a:xfrm>
            <a:off x="5792261" y="4287651"/>
            <a:ext cx="1571315" cy="1566211"/>
          </a:xfrm>
          <a:prstGeom prst="rect">
            <a:avLst/>
          </a:prstGeom>
          <a:ln>
            <a:noFill/>
          </a:ln>
          <a:extLst>
            <a:ext uri="{53640926-AAD7-44d8-BBD7-CCE9431645EC}">
              <a14:shadowObscured xmlns="" xmlns:a14="http://schemas.microsoft.com/office/drawing/2010/main"/>
            </a:ext>
          </a:extLst>
        </p:spPr>
      </p:pic>
      <p:sp>
        <p:nvSpPr>
          <p:cNvPr id="27" name="TextBox 26"/>
          <p:cNvSpPr txBox="1"/>
          <p:nvPr/>
        </p:nvSpPr>
        <p:spPr>
          <a:xfrm>
            <a:off x="1591332" y="1061752"/>
            <a:ext cx="6696744" cy="646331"/>
          </a:xfrm>
          <a:prstGeom prst="rect">
            <a:avLst/>
          </a:prstGeom>
          <a:noFill/>
        </p:spPr>
        <p:txBody>
          <a:bodyPr wrap="square" rtlCol="0">
            <a:spAutoFit/>
          </a:bodyPr>
          <a:lstStyle/>
          <a:p>
            <a:r>
              <a:rPr lang="en-US" dirty="0">
                <a:solidFill>
                  <a:srgbClr val="FF0000"/>
                </a:solidFill>
              </a:rPr>
              <a:t>Practice prerequisite BRM 2 &amp; BRM 3</a:t>
            </a:r>
            <a:r>
              <a:rPr lang="en-US" i="1" dirty="0">
                <a:solidFill>
                  <a:srgbClr val="FF0000"/>
                </a:solidFill>
              </a:rPr>
              <a:t> </a:t>
            </a:r>
          </a:p>
          <a:p>
            <a:r>
              <a:rPr lang="en-US" dirty="0">
                <a:solidFill>
                  <a:srgbClr val="05670A"/>
                </a:solidFill>
              </a:rPr>
              <a:t>Practice Upper Respiratory / TMJ with assessment </a:t>
            </a:r>
            <a:endParaRPr lang="en-US" i="1" dirty="0">
              <a:solidFill>
                <a:srgbClr val="05670A"/>
              </a:solidFill>
            </a:endParaRPr>
          </a:p>
        </p:txBody>
      </p:sp>
      <p:pic>
        <p:nvPicPr>
          <p:cNvPr id="15" name="Picture 14"/>
          <p:cNvPicPr/>
          <p:nvPr/>
        </p:nvPicPr>
        <p:blipFill rotWithShape="1">
          <a:blip r:embed="rId12" cstate="screen">
            <a:extLst>
              <a:ext uri="{28A0092B-C50C-407E-A947-70E740481C1C}">
                <a14:useLocalDpi xmlns:a14="http://schemas.microsoft.com/office/drawing/2010/main"/>
              </a:ext>
            </a:extLst>
          </a:blip>
          <a:srcRect/>
          <a:stretch/>
        </p:blipFill>
        <p:spPr bwMode="auto">
          <a:xfrm flipH="1">
            <a:off x="7343868" y="4300677"/>
            <a:ext cx="1369031" cy="1512167"/>
          </a:xfrm>
          <a:prstGeom prst="rect">
            <a:avLst/>
          </a:prstGeom>
          <a:ln>
            <a:noFill/>
          </a:ln>
          <a:extLst>
            <a:ext uri="{53640926-AAD7-44d8-BBD7-CCE9431645EC}">
              <a14:shadowObscured xmlns="" xmlns:a14="http://schemas.microsoft.com/office/drawing/2010/main"/>
            </a:ext>
          </a:extLst>
        </p:spPr>
      </p:pic>
      <p:sp>
        <p:nvSpPr>
          <p:cNvPr id="16" name="TextBox 15"/>
          <p:cNvSpPr txBox="1"/>
          <p:nvPr/>
        </p:nvSpPr>
        <p:spPr>
          <a:xfrm>
            <a:off x="1219200" y="6457890"/>
            <a:ext cx="4114800" cy="400110"/>
          </a:xfrm>
          <a:prstGeom prst="rect">
            <a:avLst/>
          </a:prstGeom>
          <a:noFill/>
        </p:spPr>
        <p:txBody>
          <a:bodyPr wrap="square" rtlCol="0">
            <a:spAutoFit/>
          </a:bodyPr>
          <a:lstStyle/>
          <a:p>
            <a:r>
              <a:rPr lang="en-US" sz="1000" i="1" dirty="0">
                <a:solidFill>
                  <a:schemeClr val="accent2">
                    <a:lumMod val="60000"/>
                    <a:lumOff val="40000"/>
                  </a:schemeClr>
                </a:solidFill>
              </a:rPr>
              <a:t>Photographs from Ossie &amp; Elaine Rentsch, Bowtech Instruction Manuals      </a:t>
            </a:r>
          </a:p>
          <a:p>
            <a:r>
              <a:rPr lang="en-US" sz="1000" i="1" dirty="0">
                <a:solidFill>
                  <a:schemeClr val="accent2">
                    <a:lumMod val="60000"/>
                    <a:lumOff val="40000"/>
                  </a:schemeClr>
                </a:solidFill>
              </a:rPr>
              <a:t>Muscle Illustrations from Joseph Muscolino, The Muscle System Manual</a:t>
            </a:r>
          </a:p>
        </p:txBody>
      </p:sp>
      <p:sp>
        <p:nvSpPr>
          <p:cNvPr id="4" name="Rectangle 3"/>
          <p:cNvSpPr/>
          <p:nvPr/>
        </p:nvSpPr>
        <p:spPr>
          <a:xfrm>
            <a:off x="332929" y="3547142"/>
            <a:ext cx="8230458" cy="307777"/>
          </a:xfrm>
          <a:prstGeom prst="rect">
            <a:avLst/>
          </a:prstGeom>
        </p:spPr>
        <p:txBody>
          <a:bodyPr wrap="none">
            <a:spAutoFit/>
          </a:bodyPr>
          <a:lstStyle/>
          <a:p>
            <a:r>
              <a:rPr lang="en-AU" sz="1400" dirty="0">
                <a:solidFill>
                  <a:srgbClr val="0070C0"/>
                </a:solidFill>
              </a:rPr>
              <a:t>      Mandible</a:t>
            </a:r>
            <a:r>
              <a:rPr lang="en-AU" sz="1400" dirty="0"/>
              <a:t>                   </a:t>
            </a:r>
            <a:r>
              <a:rPr lang="en-AU" sz="1400" dirty="0">
                <a:solidFill>
                  <a:srgbClr val="0070C0"/>
                </a:solidFill>
              </a:rPr>
              <a:t>Thyroid cartilage       SCM Sternal attachment    Rock the trachea                Drain the SCM </a:t>
            </a:r>
          </a:p>
        </p:txBody>
      </p:sp>
      <p:sp>
        <p:nvSpPr>
          <p:cNvPr id="17" name="Rectangle 16"/>
          <p:cNvSpPr/>
          <p:nvPr/>
        </p:nvSpPr>
        <p:spPr>
          <a:xfrm>
            <a:off x="2784555" y="5852110"/>
            <a:ext cx="4476995" cy="307777"/>
          </a:xfrm>
          <a:prstGeom prst="rect">
            <a:avLst/>
          </a:prstGeom>
        </p:spPr>
        <p:txBody>
          <a:bodyPr wrap="none">
            <a:spAutoFit/>
          </a:bodyPr>
          <a:lstStyle/>
          <a:p>
            <a:r>
              <a:rPr lang="en-AU" sz="1400" dirty="0">
                <a:solidFill>
                  <a:srgbClr val="0070C0"/>
                </a:solidFill>
              </a:rPr>
              <a:t>Cross at TMJ	            Ramus of mandible          Anterior to ear</a:t>
            </a:r>
          </a:p>
        </p:txBody>
      </p:sp>
      <p:pic>
        <p:nvPicPr>
          <p:cNvPr id="28" name="Picture 27"/>
          <p:cNvPicPr>
            <a:picLocks noChangeAspect="1"/>
          </p:cNvPicPr>
          <p:nvPr/>
        </p:nvPicPr>
        <p:blipFill rotWithShape="1">
          <a:blip r:embed="rId13" cstate="screen">
            <a:extLst>
              <a:ext uri="{28A0092B-C50C-407E-A947-70E740481C1C}">
                <a14:useLocalDpi xmlns:a14="http://schemas.microsoft.com/office/drawing/2010/main"/>
              </a:ext>
            </a:extLst>
          </a:blip>
          <a:srcRect/>
          <a:stretch/>
        </p:blipFill>
        <p:spPr>
          <a:xfrm>
            <a:off x="253306" y="4203233"/>
            <a:ext cx="1931788" cy="1823970"/>
          </a:xfrm>
          <a:prstGeom prst="rect">
            <a:avLst/>
          </a:prstGeom>
          <a:ln>
            <a:noFill/>
          </a:ln>
          <a:effectLst>
            <a:softEdge rad="112500"/>
          </a:effectLst>
        </p:spPr>
      </p:pic>
    </p:spTree>
    <p:extLst>
      <p:ext uri="{BB962C8B-B14F-4D97-AF65-F5344CB8AC3E}">
        <p14:creationId xmlns:p14="http://schemas.microsoft.com/office/powerpoint/2010/main" val="40656778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3200" spc="300" dirty="0"/>
              <a:t>LUNCH</a:t>
            </a:r>
            <a:endParaRPr lang="en-US" sz="2667" spc="0" dirty="0"/>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3"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pic>
        <p:nvPicPr>
          <p:cNvPr id="7" name="Picture 6"/>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260456" y="2347707"/>
            <a:ext cx="4952404" cy="3201530"/>
          </a:xfrm>
          <a:prstGeom prst="roundRect">
            <a:avLst>
              <a:gd name="adj" fmla="val 8594"/>
            </a:avLst>
          </a:prstGeom>
          <a:solidFill>
            <a:srgbClr val="FFFFFF">
              <a:shade val="85000"/>
            </a:srgbClr>
          </a:solidFill>
          <a:ln w="38100">
            <a:solidFill>
              <a:srgbClr val="05670A"/>
            </a:solidFill>
          </a:ln>
          <a:effectLst>
            <a:reflection blurRad="12700" stA="38000" endPos="28000" dist="5000" dir="5400000" sy="-100000" algn="bl" rotWithShape="0"/>
          </a:effectLst>
        </p:spPr>
      </p:pic>
    </p:spTree>
    <p:extLst>
      <p:ext uri="{BB962C8B-B14F-4D97-AF65-F5344CB8AC3E}">
        <p14:creationId xmlns:p14="http://schemas.microsoft.com/office/powerpoint/2010/main" val="41992834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0316" y="145047"/>
            <a:ext cx="6096000" cy="914400"/>
          </a:xfrm>
        </p:spPr>
        <p:txBody>
          <a:bodyPr>
            <a:normAutofit fontScale="90000"/>
          </a:bodyPr>
          <a:lstStyle/>
          <a:p>
            <a:r>
              <a:rPr lang="en-US" sz="3200" spc="300" dirty="0"/>
              <a:t>Re-demonstrate </a:t>
            </a:r>
            <a:br>
              <a:rPr lang="en-US" sz="3600" dirty="0"/>
            </a:br>
            <a:r>
              <a:rPr lang="en-US" sz="3200" spc="300" dirty="0">
                <a:solidFill>
                  <a:schemeClr val="tx1"/>
                </a:solidFill>
              </a:rPr>
              <a:t>Elbow / Wrist</a:t>
            </a:r>
            <a:r>
              <a:rPr lang="en-US" sz="3200" dirty="0"/>
              <a:t> 		                </a:t>
            </a:r>
            <a:r>
              <a:rPr lang="en-US" sz="2667" spc="0" dirty="0"/>
              <a:t>Page 3.5</a:t>
            </a:r>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43421" y="332656"/>
            <a:ext cx="949241" cy="838200"/>
          </a:xfrm>
          <a:prstGeom prst="rect">
            <a:avLst/>
          </a:prstGeom>
        </p:spPr>
      </p:pic>
      <p:pic>
        <p:nvPicPr>
          <p:cNvPr id="6" name="officeArt object" descr="BowenLogo"/>
          <p:cNvPicPr/>
          <p:nvPr/>
        </p:nvPicPr>
        <p:blipFill>
          <a:blip r:embed="rId3"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pic>
        <p:nvPicPr>
          <p:cNvPr id="13" name="Picture 12"/>
          <p:cNvPicPr/>
          <p:nvPr/>
        </p:nvPicPr>
        <p:blipFill rotWithShape="1">
          <a:blip r:embed="rId4" cstate="screen">
            <a:extLst>
              <a:ext uri="{28A0092B-C50C-407E-A947-70E740481C1C}">
                <a14:useLocalDpi xmlns:a14="http://schemas.microsoft.com/office/drawing/2010/main"/>
              </a:ext>
            </a:extLst>
          </a:blip>
          <a:srcRect/>
          <a:stretch/>
        </p:blipFill>
        <p:spPr bwMode="auto">
          <a:xfrm flipH="1">
            <a:off x="2915816" y="1818812"/>
            <a:ext cx="991926" cy="1265488"/>
          </a:xfrm>
          <a:prstGeom prst="rect">
            <a:avLst/>
          </a:prstGeom>
          <a:ln>
            <a:noFill/>
          </a:ln>
          <a:extLst>
            <a:ext uri="{53640926-AAD7-44d8-BBD7-CCE9431645EC}">
              <a14:shadowObscured xmlns="" xmlns:a14="http://schemas.microsoft.com/office/drawing/2010/main"/>
            </a:ext>
          </a:extLst>
        </p:spPr>
      </p:pic>
      <p:pic>
        <p:nvPicPr>
          <p:cNvPr id="15" name="Picture 14"/>
          <p:cNvPicPr/>
          <p:nvPr/>
        </p:nvPicPr>
        <p:blipFill rotWithShape="1">
          <a:blip r:embed="rId5" cstate="screen">
            <a:extLst>
              <a:ext uri="{28A0092B-C50C-407E-A947-70E740481C1C}">
                <a14:useLocalDpi xmlns:a14="http://schemas.microsoft.com/office/drawing/2010/main"/>
              </a:ext>
            </a:extLst>
          </a:blip>
          <a:srcRect/>
          <a:stretch/>
        </p:blipFill>
        <p:spPr bwMode="auto">
          <a:xfrm rot="5400000" flipH="1">
            <a:off x="7611382" y="4711374"/>
            <a:ext cx="1228344" cy="1445237"/>
          </a:xfrm>
          <a:prstGeom prst="rect">
            <a:avLst/>
          </a:prstGeom>
          <a:ln>
            <a:noFill/>
          </a:ln>
          <a:extLst>
            <a:ext uri="{53640926-AAD7-44d8-BBD7-CCE9431645EC}">
              <a14:shadowObscured xmlns="" xmlns:a14="http://schemas.microsoft.com/office/drawing/2010/main"/>
            </a:ext>
          </a:extLst>
        </p:spPr>
      </p:pic>
      <p:pic>
        <p:nvPicPr>
          <p:cNvPr id="16" name="Picture 15" descr="C:\Users\User\Desktop\elbow_anatomy08b.jpg"/>
          <p:cNvPicPr/>
          <p:nvPr/>
        </p:nvPicPr>
        <p:blipFill>
          <a:blip r:embed="rId6" cstate="screen">
            <a:extLst>
              <a:ext uri="{28A0092B-C50C-407E-A947-70E740481C1C}">
                <a14:useLocalDpi xmlns:a14="http://schemas.microsoft.com/office/drawing/2010/main"/>
              </a:ext>
            </a:extLst>
          </a:blip>
          <a:srcRect/>
          <a:stretch>
            <a:fillRect/>
          </a:stretch>
        </p:blipFill>
        <p:spPr bwMode="auto">
          <a:xfrm>
            <a:off x="7472406" y="1909556"/>
            <a:ext cx="1410961" cy="1356550"/>
          </a:xfrm>
          <a:prstGeom prst="rect">
            <a:avLst/>
          </a:prstGeom>
          <a:noFill/>
          <a:ln>
            <a:noFill/>
          </a:ln>
        </p:spPr>
      </p:pic>
      <p:pic>
        <p:nvPicPr>
          <p:cNvPr id="17" name="Picture 16"/>
          <p:cNvPicPr/>
          <p:nvPr/>
        </p:nvPicPr>
        <p:blipFill rotWithShape="1">
          <a:blip r:embed="rId7" cstate="screen">
            <a:extLst>
              <a:ext uri="{28A0092B-C50C-407E-A947-70E740481C1C}">
                <a14:useLocalDpi xmlns:a14="http://schemas.microsoft.com/office/drawing/2010/main"/>
              </a:ext>
            </a:extLst>
          </a:blip>
          <a:srcRect/>
          <a:stretch/>
        </p:blipFill>
        <p:spPr bwMode="auto">
          <a:xfrm rot="5400000" flipH="1">
            <a:off x="3164701" y="2956946"/>
            <a:ext cx="993082" cy="2029657"/>
          </a:xfrm>
          <a:prstGeom prst="rect">
            <a:avLst/>
          </a:prstGeom>
          <a:ln>
            <a:noFill/>
          </a:ln>
          <a:extLst>
            <a:ext uri="{53640926-AAD7-44d8-BBD7-CCE9431645EC}">
              <a14:shadowObscured xmlns="" xmlns:a14="http://schemas.microsoft.com/office/drawing/2010/main"/>
            </a:ext>
          </a:extLst>
        </p:spPr>
      </p:pic>
      <p:pic>
        <p:nvPicPr>
          <p:cNvPr id="18" name="Picture 17"/>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flipH="1">
            <a:off x="2664866" y="4819821"/>
            <a:ext cx="2160240" cy="1384898"/>
          </a:xfrm>
          <a:prstGeom prst="rect">
            <a:avLst/>
          </a:prstGeom>
          <a:ln>
            <a:noFill/>
          </a:ln>
          <a:effectLst>
            <a:softEdge rad="112500"/>
          </a:effectLst>
        </p:spPr>
      </p:pic>
      <p:pic>
        <p:nvPicPr>
          <p:cNvPr id="20" name="Picture 19" descr="C:\Users\User\Desktop\elbow 1.jpg"/>
          <p:cNvPicPr/>
          <p:nvPr/>
        </p:nvPicPr>
        <p:blipFill>
          <a:blip r:embed="rId9">
            <a:extLst>
              <a:ext uri="{28A0092B-C50C-407E-A947-70E740481C1C}">
                <a14:useLocalDpi xmlns:a14="http://schemas.microsoft.com/office/drawing/2010/main"/>
              </a:ext>
            </a:extLst>
          </a:blip>
          <a:srcRect/>
          <a:stretch>
            <a:fillRect/>
          </a:stretch>
        </p:blipFill>
        <p:spPr bwMode="auto">
          <a:xfrm>
            <a:off x="7465333" y="3319753"/>
            <a:ext cx="1520444" cy="1304042"/>
          </a:xfrm>
          <a:prstGeom prst="rect">
            <a:avLst/>
          </a:prstGeom>
          <a:noFill/>
          <a:ln>
            <a:noFill/>
          </a:ln>
        </p:spPr>
      </p:pic>
      <p:sp>
        <p:nvSpPr>
          <p:cNvPr id="4" name="TextBox 3"/>
          <p:cNvSpPr txBox="1"/>
          <p:nvPr/>
        </p:nvSpPr>
        <p:spPr>
          <a:xfrm>
            <a:off x="3851920" y="3356992"/>
            <a:ext cx="560688" cy="369332"/>
          </a:xfrm>
          <a:prstGeom prst="rect">
            <a:avLst/>
          </a:prstGeom>
          <a:solidFill>
            <a:schemeClr val="bg1"/>
          </a:solidFill>
        </p:spPr>
        <p:txBody>
          <a:bodyPr wrap="square" rtlCol="0">
            <a:spAutoFit/>
          </a:bodyPr>
          <a:lstStyle/>
          <a:p>
            <a:endParaRPr lang="en-US" dirty="0"/>
          </a:p>
        </p:txBody>
      </p:sp>
      <p:pic>
        <p:nvPicPr>
          <p:cNvPr id="19" name="Picture 18"/>
          <p:cNvPicPr/>
          <p:nvPr/>
        </p:nvPicPr>
        <p:blipFill rotWithShape="1">
          <a:blip r:embed="rId10" cstate="screen">
            <a:extLst>
              <a:ext uri="{28A0092B-C50C-407E-A947-70E740481C1C}">
                <a14:useLocalDpi xmlns:a14="http://schemas.microsoft.com/office/drawing/2010/main"/>
              </a:ext>
            </a:extLst>
          </a:blip>
          <a:srcRect/>
          <a:stretch/>
        </p:blipFill>
        <p:spPr bwMode="auto">
          <a:xfrm>
            <a:off x="79792" y="2001666"/>
            <a:ext cx="2476500" cy="1152129"/>
          </a:xfrm>
          <a:prstGeom prst="rect">
            <a:avLst/>
          </a:prstGeom>
          <a:ln>
            <a:noFill/>
          </a:ln>
          <a:extLst>
            <a:ext uri="{53640926-AAD7-44d8-BBD7-CCE9431645EC}">
              <a14:shadowObscured xmlns="" xmlns:a14="http://schemas.microsoft.com/office/drawing/2010/main"/>
            </a:ext>
          </a:extLst>
        </p:spPr>
      </p:pic>
      <p:pic>
        <p:nvPicPr>
          <p:cNvPr id="21" name="Picture 20"/>
          <p:cNvPicPr/>
          <p:nvPr/>
        </p:nvPicPr>
        <p:blipFill rotWithShape="1">
          <a:blip r:embed="rId11" cstate="screen">
            <a:extLst>
              <a:ext uri="{28A0092B-C50C-407E-A947-70E740481C1C}">
                <a14:useLocalDpi xmlns:a14="http://schemas.microsoft.com/office/drawing/2010/main"/>
              </a:ext>
            </a:extLst>
          </a:blip>
          <a:srcRect/>
          <a:stretch/>
        </p:blipFill>
        <p:spPr bwMode="auto">
          <a:xfrm>
            <a:off x="247863" y="3495025"/>
            <a:ext cx="2329312" cy="1155093"/>
          </a:xfrm>
          <a:prstGeom prst="rect">
            <a:avLst/>
          </a:prstGeom>
          <a:ln>
            <a:noFill/>
          </a:ln>
          <a:extLst>
            <a:ext uri="{53640926-AAD7-44d8-BBD7-CCE9431645EC}">
              <a14:shadowObscured xmlns="" xmlns:a14="http://schemas.microsoft.com/office/drawing/2010/main"/>
            </a:ext>
          </a:extLst>
        </p:spPr>
      </p:pic>
      <p:pic>
        <p:nvPicPr>
          <p:cNvPr id="22" name="Picture 21"/>
          <p:cNvPicPr/>
          <p:nvPr/>
        </p:nvPicPr>
        <p:blipFill rotWithShape="1">
          <a:blip r:embed="rId12" cstate="screen">
            <a:extLst>
              <a:ext uri="{28A0092B-C50C-407E-A947-70E740481C1C}">
                <a14:useLocalDpi xmlns:a14="http://schemas.microsoft.com/office/drawing/2010/main"/>
              </a:ext>
            </a:extLst>
          </a:blip>
          <a:srcRect/>
          <a:stretch/>
        </p:blipFill>
        <p:spPr bwMode="auto">
          <a:xfrm>
            <a:off x="393909" y="4997831"/>
            <a:ext cx="2252505" cy="1159718"/>
          </a:xfrm>
          <a:prstGeom prst="rect">
            <a:avLst/>
          </a:prstGeom>
          <a:ln>
            <a:noFill/>
          </a:ln>
          <a:extLst>
            <a:ext uri="{53640926-AAD7-44d8-BBD7-CCE9431645EC}">
              <a14:shadowObscured xmlns="" xmlns:a14="http://schemas.microsoft.com/office/drawing/2010/main"/>
            </a:ext>
          </a:extLst>
        </p:spPr>
      </p:pic>
      <p:pic>
        <p:nvPicPr>
          <p:cNvPr id="23" name="Picture 22"/>
          <p:cNvPicPr/>
          <p:nvPr/>
        </p:nvPicPr>
        <p:blipFill rotWithShape="1">
          <a:blip r:embed="rId13" cstate="screen">
            <a:extLst>
              <a:ext uri="{28A0092B-C50C-407E-A947-70E740481C1C}">
                <a14:useLocalDpi xmlns:a14="http://schemas.microsoft.com/office/drawing/2010/main"/>
              </a:ext>
            </a:extLst>
          </a:blip>
          <a:srcRect/>
          <a:stretch/>
        </p:blipFill>
        <p:spPr bwMode="auto">
          <a:xfrm>
            <a:off x="5181157" y="2095013"/>
            <a:ext cx="2243490" cy="2224501"/>
          </a:xfrm>
          <a:prstGeom prst="rect">
            <a:avLst/>
          </a:prstGeom>
          <a:ln>
            <a:noFill/>
          </a:ln>
          <a:extLst>
            <a:ext uri="{53640926-AAD7-44d8-BBD7-CCE9431645EC}">
              <a14:shadowObscured xmlns="" xmlns:a14="http://schemas.microsoft.com/office/drawing/2010/main"/>
            </a:ext>
          </a:extLst>
        </p:spPr>
      </p:pic>
      <p:pic>
        <p:nvPicPr>
          <p:cNvPr id="24" name="Picture 23"/>
          <p:cNvPicPr/>
          <p:nvPr/>
        </p:nvPicPr>
        <p:blipFill rotWithShape="1">
          <a:blip r:embed="rId14" cstate="screen">
            <a:extLst>
              <a:ext uri="{28A0092B-C50C-407E-A947-70E740481C1C}">
                <a14:useLocalDpi xmlns:a14="http://schemas.microsoft.com/office/drawing/2010/main"/>
              </a:ext>
            </a:extLst>
          </a:blip>
          <a:srcRect/>
          <a:stretch/>
        </p:blipFill>
        <p:spPr bwMode="auto">
          <a:xfrm>
            <a:off x="5186263" y="4975818"/>
            <a:ext cx="2286143" cy="1197503"/>
          </a:xfrm>
          <a:prstGeom prst="rect">
            <a:avLst/>
          </a:prstGeom>
          <a:ln>
            <a:noFill/>
          </a:ln>
          <a:extLst>
            <a:ext uri="{53640926-AAD7-44d8-BBD7-CCE9431645EC}">
              <a14:shadowObscured xmlns="" xmlns:a14="http://schemas.microsoft.com/office/drawing/2010/main"/>
            </a:ext>
          </a:extLst>
        </p:spPr>
      </p:pic>
      <p:sp>
        <p:nvSpPr>
          <p:cNvPr id="25" name="TextBox 24"/>
          <p:cNvSpPr txBox="1"/>
          <p:nvPr/>
        </p:nvSpPr>
        <p:spPr>
          <a:xfrm>
            <a:off x="2070316" y="1047440"/>
            <a:ext cx="7109026" cy="646331"/>
          </a:xfrm>
          <a:prstGeom prst="rect">
            <a:avLst/>
          </a:prstGeom>
          <a:noFill/>
        </p:spPr>
        <p:txBody>
          <a:bodyPr wrap="square" rtlCol="0">
            <a:spAutoFit/>
          </a:bodyPr>
          <a:lstStyle/>
          <a:p>
            <a:r>
              <a:rPr lang="en-US" dirty="0">
                <a:solidFill>
                  <a:srgbClr val="FF0000"/>
                </a:solidFill>
              </a:rPr>
              <a:t>Practice prerequisite solo shoulder procedure and exercises</a:t>
            </a:r>
            <a:r>
              <a:rPr lang="en-US" i="1" dirty="0">
                <a:solidFill>
                  <a:srgbClr val="FF0000"/>
                </a:solidFill>
              </a:rPr>
              <a:t> </a:t>
            </a:r>
          </a:p>
          <a:p>
            <a:r>
              <a:rPr lang="en-US" dirty="0">
                <a:solidFill>
                  <a:srgbClr val="05670A"/>
                </a:solidFill>
              </a:rPr>
              <a:t>Practice elbow/wrist </a:t>
            </a:r>
            <a:endParaRPr lang="en-US" i="1" dirty="0">
              <a:solidFill>
                <a:srgbClr val="05670A"/>
              </a:solidFill>
            </a:endParaRPr>
          </a:p>
        </p:txBody>
      </p:sp>
      <p:sp>
        <p:nvSpPr>
          <p:cNvPr id="26" name="TextBox 25"/>
          <p:cNvSpPr txBox="1"/>
          <p:nvPr/>
        </p:nvSpPr>
        <p:spPr>
          <a:xfrm>
            <a:off x="1219200" y="6457890"/>
            <a:ext cx="4114800" cy="400110"/>
          </a:xfrm>
          <a:prstGeom prst="rect">
            <a:avLst/>
          </a:prstGeom>
          <a:noFill/>
        </p:spPr>
        <p:txBody>
          <a:bodyPr wrap="square" rtlCol="0">
            <a:spAutoFit/>
          </a:bodyPr>
          <a:lstStyle/>
          <a:p>
            <a:r>
              <a:rPr lang="en-US" sz="1000" i="1" dirty="0">
                <a:solidFill>
                  <a:schemeClr val="accent2">
                    <a:lumMod val="60000"/>
                    <a:lumOff val="40000"/>
                  </a:schemeClr>
                </a:solidFill>
              </a:rPr>
              <a:t>Photographs from Ossie &amp; Elaine Rentsch, Bowtech Instruction Manuals      </a:t>
            </a:r>
          </a:p>
          <a:p>
            <a:r>
              <a:rPr lang="en-US" sz="1000" i="1" dirty="0">
                <a:solidFill>
                  <a:schemeClr val="accent2">
                    <a:lumMod val="60000"/>
                    <a:lumOff val="40000"/>
                  </a:schemeClr>
                </a:solidFill>
              </a:rPr>
              <a:t>Muscle Illustrations from Joseph Muscolino, The Muscle System Manual</a:t>
            </a:r>
          </a:p>
        </p:txBody>
      </p:sp>
    </p:spTree>
    <p:extLst>
      <p:ext uri="{BB962C8B-B14F-4D97-AF65-F5344CB8AC3E}">
        <p14:creationId xmlns:p14="http://schemas.microsoft.com/office/powerpoint/2010/main" val="4532203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fontScale="90000"/>
          </a:bodyPr>
          <a:lstStyle/>
          <a:p>
            <a:r>
              <a:rPr lang="en-US" sz="3200" spc="300" dirty="0"/>
              <a:t>New </a:t>
            </a:r>
            <a:r>
              <a:rPr lang="en-US" sz="3200" spc="300" dirty="0">
                <a:solidFill>
                  <a:srgbClr val="000000"/>
                </a:solidFill>
              </a:rPr>
              <a:t>Procedure</a:t>
            </a:r>
            <a:br>
              <a:rPr lang="en-US" sz="3600" dirty="0"/>
            </a:br>
            <a:r>
              <a:rPr lang="en-US" sz="3200" spc="300" dirty="0">
                <a:solidFill>
                  <a:schemeClr val="tx1"/>
                </a:solidFill>
              </a:rPr>
              <a:t>Forearm</a:t>
            </a:r>
            <a:r>
              <a:rPr lang="en-US" sz="3200" dirty="0"/>
              <a:t> 		                </a:t>
            </a:r>
            <a:r>
              <a:rPr lang="en-US" sz="2667" spc="0" dirty="0"/>
              <a:t>Page 4.11</a:t>
            </a:r>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3"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pic>
        <p:nvPicPr>
          <p:cNvPr id="10" name="Picture 9"/>
          <p:cNvPicPr/>
          <p:nvPr/>
        </p:nvPicPr>
        <p:blipFill rotWithShape="1">
          <a:blip r:embed="rId4" cstate="print">
            <a:extLst>
              <a:ext uri="{28A0092B-C50C-407E-A947-70E740481C1C}">
                <a14:useLocalDpi xmlns:a14="http://schemas.microsoft.com/office/drawing/2010/main"/>
              </a:ext>
            </a:extLst>
          </a:blip>
          <a:srcRect/>
          <a:stretch/>
        </p:blipFill>
        <p:spPr bwMode="auto">
          <a:xfrm>
            <a:off x="1460283" y="1916832"/>
            <a:ext cx="3525516" cy="4248472"/>
          </a:xfrm>
          <a:prstGeom prst="rect">
            <a:avLst/>
          </a:prstGeom>
          <a:ln>
            <a:noFill/>
          </a:ln>
          <a:extLst>
            <a:ext uri="{53640926-AAD7-44d8-BBD7-CCE9431645EC}">
              <a14:shadowObscured xmlns="" xmlns:a14="http://schemas.microsoft.com/office/drawing/2010/main"/>
            </a:ext>
          </a:extLst>
        </p:spPr>
      </p:pic>
      <p:pic>
        <p:nvPicPr>
          <p:cNvPr id="4" name="Picture 3"/>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422543" y="2492896"/>
            <a:ext cx="2931514" cy="2880320"/>
          </a:xfrm>
          <a:prstGeom prst="roundRect">
            <a:avLst>
              <a:gd name="adj" fmla="val 8594"/>
            </a:avLst>
          </a:prstGeom>
          <a:solidFill>
            <a:srgbClr val="FFFFFF">
              <a:shade val="85000"/>
            </a:srgbClr>
          </a:solidFill>
          <a:ln w="38100">
            <a:solidFill>
              <a:srgbClr val="05670A"/>
            </a:solidFill>
          </a:ln>
          <a:effectLst>
            <a:reflection blurRad="12700" stA="38000" endPos="28000" dist="5000" dir="5400000" sy="-100000" algn="bl" rotWithShape="0"/>
          </a:effectLst>
        </p:spPr>
      </p:pic>
    </p:spTree>
    <p:extLst>
      <p:ext uri="{BB962C8B-B14F-4D97-AF65-F5344CB8AC3E}">
        <p14:creationId xmlns:p14="http://schemas.microsoft.com/office/powerpoint/2010/main" val="36581613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27036" y="300169"/>
            <a:ext cx="6096000" cy="914400"/>
          </a:xfrm>
        </p:spPr>
        <p:txBody>
          <a:bodyPr>
            <a:normAutofit fontScale="90000"/>
          </a:bodyPr>
          <a:lstStyle/>
          <a:p>
            <a:r>
              <a:rPr lang="en-US" sz="3200" spc="300" dirty="0"/>
              <a:t>New </a:t>
            </a:r>
            <a:r>
              <a:rPr lang="en-US" sz="3200" spc="300" dirty="0">
                <a:solidFill>
                  <a:srgbClr val="000000"/>
                </a:solidFill>
              </a:rPr>
              <a:t>Procedure</a:t>
            </a:r>
            <a:br>
              <a:rPr lang="en-US" sz="3600" dirty="0"/>
            </a:br>
            <a:r>
              <a:rPr lang="en-US" sz="3200" spc="300" dirty="0">
                <a:solidFill>
                  <a:schemeClr val="tx1"/>
                </a:solidFill>
              </a:rPr>
              <a:t>Forearm</a:t>
            </a:r>
            <a:r>
              <a:rPr lang="en-US" sz="3200" dirty="0"/>
              <a:t> 		                </a:t>
            </a:r>
            <a:r>
              <a:rPr lang="en-US" sz="2667" spc="0" dirty="0"/>
              <a:t>Page 4.11</a:t>
            </a:r>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34759" y="404664"/>
            <a:ext cx="949241" cy="838200"/>
          </a:xfrm>
          <a:prstGeom prst="rect">
            <a:avLst/>
          </a:prstGeom>
        </p:spPr>
      </p:pic>
      <p:pic>
        <p:nvPicPr>
          <p:cNvPr id="6" name="officeArt object" descr="BowenLogo"/>
          <p:cNvPicPr/>
          <p:nvPr/>
        </p:nvPicPr>
        <p:blipFill>
          <a:blip r:embed="rId3"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pic>
        <p:nvPicPr>
          <p:cNvPr id="8" name="Picture 7"/>
          <p:cNvPicPr/>
          <p:nvPr/>
        </p:nvPicPr>
        <p:blipFill rotWithShape="1">
          <a:blip r:embed="rId4" cstate="screen">
            <a:extLst>
              <a:ext uri="{28A0092B-C50C-407E-A947-70E740481C1C}">
                <a14:useLocalDpi xmlns:a14="http://schemas.microsoft.com/office/drawing/2010/main"/>
              </a:ext>
            </a:extLst>
          </a:blip>
          <a:srcRect/>
          <a:stretch/>
        </p:blipFill>
        <p:spPr bwMode="auto">
          <a:xfrm>
            <a:off x="800886" y="1854548"/>
            <a:ext cx="3573437" cy="1973040"/>
          </a:xfrm>
          <a:prstGeom prst="rect">
            <a:avLst/>
          </a:prstGeom>
          <a:ln>
            <a:noFill/>
          </a:ln>
          <a:extLst>
            <a:ext uri="{53640926-AAD7-44d8-BBD7-CCE9431645EC}">
              <a14:shadowObscured xmlns="" xmlns:a14="http://schemas.microsoft.com/office/drawing/2010/main"/>
            </a:ext>
          </a:extLst>
        </p:spPr>
      </p:pic>
      <p:pic>
        <p:nvPicPr>
          <p:cNvPr id="9" name="Picture 8"/>
          <p:cNvPicPr/>
          <p:nvPr/>
        </p:nvPicPr>
        <p:blipFill rotWithShape="1">
          <a:blip r:embed="rId5" cstate="print">
            <a:extLst>
              <a:ext uri="{28A0092B-C50C-407E-A947-70E740481C1C}">
                <a14:useLocalDpi xmlns:a14="http://schemas.microsoft.com/office/drawing/2010/main"/>
              </a:ext>
            </a:extLst>
          </a:blip>
          <a:srcRect/>
          <a:stretch/>
        </p:blipFill>
        <p:spPr bwMode="auto">
          <a:xfrm rot="16200000" flipH="1">
            <a:off x="5569728" y="1767801"/>
            <a:ext cx="2493163" cy="3421522"/>
          </a:xfrm>
          <a:prstGeom prst="rect">
            <a:avLst/>
          </a:prstGeom>
          <a:ln>
            <a:noFill/>
          </a:ln>
          <a:extLst>
            <a:ext uri="{53640926-AAD7-44d8-BBD7-CCE9431645EC}">
              <a14:shadowObscured xmlns="" xmlns:a14="http://schemas.microsoft.com/office/drawing/2010/main"/>
            </a:ext>
          </a:extLst>
        </p:spPr>
      </p:pic>
      <p:sp>
        <p:nvSpPr>
          <p:cNvPr id="4" name="TextBox 3"/>
          <p:cNvSpPr txBox="1"/>
          <p:nvPr/>
        </p:nvSpPr>
        <p:spPr>
          <a:xfrm>
            <a:off x="4102805" y="3478561"/>
            <a:ext cx="1236877" cy="307777"/>
          </a:xfrm>
          <a:prstGeom prst="rect">
            <a:avLst/>
          </a:prstGeom>
          <a:noFill/>
        </p:spPr>
        <p:txBody>
          <a:bodyPr wrap="none" rtlCol="0">
            <a:spAutoFit/>
          </a:bodyPr>
          <a:lstStyle/>
          <a:p>
            <a:r>
              <a:rPr lang="en-AU" sz="1400" dirty="0">
                <a:solidFill>
                  <a:srgbClr val="0070C0"/>
                </a:solidFill>
              </a:rPr>
              <a:t>Pronator </a:t>
            </a:r>
            <a:r>
              <a:rPr lang="en-AU" sz="1400" dirty="0" err="1">
                <a:solidFill>
                  <a:srgbClr val="0070C0"/>
                </a:solidFill>
              </a:rPr>
              <a:t>teres</a:t>
            </a:r>
            <a:endParaRPr lang="en-AU" sz="1400" dirty="0">
              <a:solidFill>
                <a:srgbClr val="0070C0"/>
              </a:solidFill>
            </a:endParaRPr>
          </a:p>
        </p:txBody>
      </p:sp>
      <p:sp>
        <p:nvSpPr>
          <p:cNvPr id="11" name="TextBox 10"/>
          <p:cNvSpPr txBox="1"/>
          <p:nvPr/>
        </p:nvSpPr>
        <p:spPr>
          <a:xfrm>
            <a:off x="4432023" y="4047789"/>
            <a:ext cx="1326966" cy="307777"/>
          </a:xfrm>
          <a:prstGeom prst="rect">
            <a:avLst/>
          </a:prstGeom>
          <a:noFill/>
        </p:spPr>
        <p:txBody>
          <a:bodyPr wrap="none" rtlCol="0">
            <a:spAutoFit/>
          </a:bodyPr>
          <a:lstStyle/>
          <a:p>
            <a:r>
              <a:rPr lang="en-AU" sz="1400" dirty="0">
                <a:solidFill>
                  <a:srgbClr val="0070C0"/>
                </a:solidFill>
              </a:rPr>
              <a:t>Palmaris longus</a:t>
            </a:r>
          </a:p>
        </p:txBody>
      </p:sp>
      <p:sp>
        <p:nvSpPr>
          <p:cNvPr id="12" name="TextBox 11"/>
          <p:cNvSpPr txBox="1"/>
          <p:nvPr/>
        </p:nvSpPr>
        <p:spPr>
          <a:xfrm>
            <a:off x="4040779" y="3763175"/>
            <a:ext cx="1587486" cy="307777"/>
          </a:xfrm>
          <a:prstGeom prst="rect">
            <a:avLst/>
          </a:prstGeom>
          <a:noFill/>
        </p:spPr>
        <p:txBody>
          <a:bodyPr wrap="none" rtlCol="0">
            <a:spAutoFit/>
          </a:bodyPr>
          <a:lstStyle/>
          <a:p>
            <a:r>
              <a:rPr lang="en-AU" sz="1400" dirty="0">
                <a:solidFill>
                  <a:srgbClr val="0070C0"/>
                </a:solidFill>
              </a:rPr>
              <a:t>Flexor carpi </a:t>
            </a:r>
            <a:r>
              <a:rPr lang="en-AU" sz="1400" dirty="0" err="1">
                <a:solidFill>
                  <a:srgbClr val="0070C0"/>
                </a:solidFill>
              </a:rPr>
              <a:t>radialis</a:t>
            </a:r>
            <a:endParaRPr lang="en-AU" sz="1400" dirty="0">
              <a:solidFill>
                <a:srgbClr val="0070C0"/>
              </a:solidFill>
            </a:endParaRPr>
          </a:p>
        </p:txBody>
      </p:sp>
      <p:cxnSp>
        <p:nvCxnSpPr>
          <p:cNvPr id="13" name="Straight Connector 12"/>
          <p:cNvCxnSpPr>
            <a:stCxn id="4" idx="3"/>
          </p:cNvCxnSpPr>
          <p:nvPr/>
        </p:nvCxnSpPr>
        <p:spPr>
          <a:xfrm flipV="1">
            <a:off x="5339682" y="3418232"/>
            <a:ext cx="461227" cy="21421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V="1">
            <a:off x="5582562" y="3429376"/>
            <a:ext cx="392451" cy="4926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5668783" y="3478561"/>
            <a:ext cx="561851" cy="72311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22" name="Picture 21"/>
          <p:cNvPicPr/>
          <p:nvPr/>
        </p:nvPicPr>
        <p:blipFill rotWithShape="1">
          <a:blip r:embed="rId6" cstate="screen">
            <a:extLst>
              <a:ext uri="{28A0092B-C50C-407E-A947-70E740481C1C}">
                <a14:useLocalDpi xmlns:a14="http://schemas.microsoft.com/office/drawing/2010/main"/>
              </a:ext>
            </a:extLst>
          </a:blip>
          <a:srcRect/>
          <a:stretch/>
        </p:blipFill>
        <p:spPr bwMode="auto">
          <a:xfrm>
            <a:off x="706739" y="4200727"/>
            <a:ext cx="3556114" cy="1959469"/>
          </a:xfrm>
          <a:prstGeom prst="rect">
            <a:avLst/>
          </a:prstGeom>
          <a:ln>
            <a:noFill/>
          </a:ln>
          <a:extLst>
            <a:ext uri="{53640926-AAD7-44d8-BBD7-CCE9431645EC}">
              <a14:shadowObscured xmlns="" xmlns:a14="http://schemas.microsoft.com/office/drawing/2010/main"/>
            </a:ext>
          </a:extLst>
        </p:spPr>
      </p:pic>
      <p:sp>
        <p:nvSpPr>
          <p:cNvPr id="23" name="TextBox 22"/>
          <p:cNvSpPr txBox="1"/>
          <p:nvPr/>
        </p:nvSpPr>
        <p:spPr>
          <a:xfrm>
            <a:off x="2027036" y="1241852"/>
            <a:ext cx="4596914" cy="369332"/>
          </a:xfrm>
          <a:prstGeom prst="rect">
            <a:avLst/>
          </a:prstGeom>
          <a:noFill/>
        </p:spPr>
        <p:txBody>
          <a:bodyPr wrap="square" rtlCol="0">
            <a:spAutoFit/>
          </a:bodyPr>
          <a:lstStyle/>
          <a:p>
            <a:r>
              <a:rPr lang="en-US" dirty="0">
                <a:solidFill>
                  <a:srgbClr val="05670A"/>
                </a:solidFill>
              </a:rPr>
              <a:t>Practice forearm with assessment</a:t>
            </a:r>
            <a:endParaRPr lang="en-US" i="1" dirty="0">
              <a:solidFill>
                <a:srgbClr val="05670A"/>
              </a:solidFill>
            </a:endParaRPr>
          </a:p>
        </p:txBody>
      </p:sp>
      <p:sp>
        <p:nvSpPr>
          <p:cNvPr id="24" name="TextBox 23"/>
          <p:cNvSpPr txBox="1"/>
          <p:nvPr/>
        </p:nvSpPr>
        <p:spPr>
          <a:xfrm>
            <a:off x="6961859" y="4046838"/>
            <a:ext cx="1607748" cy="307777"/>
          </a:xfrm>
          <a:prstGeom prst="rect">
            <a:avLst/>
          </a:prstGeom>
          <a:noFill/>
        </p:spPr>
        <p:txBody>
          <a:bodyPr wrap="none" rtlCol="0">
            <a:spAutoFit/>
          </a:bodyPr>
          <a:lstStyle/>
          <a:p>
            <a:r>
              <a:rPr lang="en-AU" sz="1400" dirty="0">
                <a:solidFill>
                  <a:srgbClr val="0070C0"/>
                </a:solidFill>
              </a:rPr>
              <a:t>Pronator quadratus</a:t>
            </a:r>
          </a:p>
        </p:txBody>
      </p:sp>
      <p:cxnSp>
        <p:nvCxnSpPr>
          <p:cNvPr id="25" name="Straight Connector 24"/>
          <p:cNvCxnSpPr/>
          <p:nvPr/>
        </p:nvCxnSpPr>
        <p:spPr>
          <a:xfrm flipH="1" flipV="1">
            <a:off x="7274956" y="3347836"/>
            <a:ext cx="25816" cy="72311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1219200" y="6457890"/>
            <a:ext cx="4114800" cy="400110"/>
          </a:xfrm>
          <a:prstGeom prst="rect">
            <a:avLst/>
          </a:prstGeom>
          <a:noFill/>
        </p:spPr>
        <p:txBody>
          <a:bodyPr wrap="square" rtlCol="0">
            <a:spAutoFit/>
          </a:bodyPr>
          <a:lstStyle/>
          <a:p>
            <a:r>
              <a:rPr lang="en-US" sz="1000" i="1" dirty="0">
                <a:solidFill>
                  <a:schemeClr val="accent2">
                    <a:lumMod val="60000"/>
                    <a:lumOff val="40000"/>
                  </a:schemeClr>
                </a:solidFill>
              </a:rPr>
              <a:t>Photographs from Ossie &amp; Elaine Rentsch, Bowtech Instruction Manuals      </a:t>
            </a:r>
          </a:p>
          <a:p>
            <a:r>
              <a:rPr lang="en-US" sz="1000" i="1" dirty="0">
                <a:solidFill>
                  <a:schemeClr val="accent2">
                    <a:lumMod val="60000"/>
                    <a:lumOff val="40000"/>
                  </a:schemeClr>
                </a:solidFill>
              </a:rPr>
              <a:t>Muscle Illustrations from Joseph Muscolino, The Muscle System Manual</a:t>
            </a:r>
          </a:p>
        </p:txBody>
      </p:sp>
    </p:spTree>
    <p:extLst>
      <p:ext uri="{BB962C8B-B14F-4D97-AF65-F5344CB8AC3E}">
        <p14:creationId xmlns:p14="http://schemas.microsoft.com/office/powerpoint/2010/main" val="26071622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dirty="0"/>
              <a:t>Scenario 2</a:t>
            </a:r>
            <a:r>
              <a:rPr lang="en-US" sz="3200" dirty="0"/>
              <a:t>               </a:t>
            </a:r>
            <a:endParaRPr lang="en-US" sz="2667" spc="0" dirty="0"/>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3"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5" name="Rectangle 4"/>
          <p:cNvSpPr/>
          <p:nvPr/>
        </p:nvSpPr>
        <p:spPr>
          <a:xfrm>
            <a:off x="676127" y="1875353"/>
            <a:ext cx="7715001" cy="4175502"/>
          </a:xfrm>
          <a:prstGeom prst="rect">
            <a:avLst/>
          </a:prstGeom>
        </p:spPr>
        <p:txBody>
          <a:bodyPr wrap="square">
            <a:spAutoFit/>
          </a:bodyPr>
          <a:lstStyle/>
          <a:p>
            <a:pPr>
              <a:spcBef>
                <a:spcPts val="713"/>
              </a:spcBef>
            </a:pPr>
            <a:r>
              <a:rPr lang="en-US" altLang="en-US" b="1" dirty="0">
                <a:solidFill>
                  <a:srgbClr val="FF0000"/>
                </a:solidFill>
                <a:latin typeface="Verdana" panose="020B0604030504040204" pitchFamily="34" charset="0"/>
                <a:sym typeface="Verdana" panose="020B0604030504040204" pitchFamily="34" charset="0"/>
              </a:rPr>
              <a:t>Client presents with:</a:t>
            </a:r>
            <a:r>
              <a:rPr lang="en-US" altLang="en-US" b="1" dirty="0">
                <a:latin typeface="Verdana" panose="020B0604030504040204" pitchFamily="34" charset="0"/>
                <a:sym typeface="Verdana" panose="020B0604030504040204" pitchFamily="34" charset="0"/>
              </a:rPr>
              <a:t> Lower back and shoulder pain</a:t>
            </a:r>
          </a:p>
          <a:p>
            <a:pPr>
              <a:spcBef>
                <a:spcPts val="713"/>
              </a:spcBef>
            </a:pPr>
            <a:endParaRPr lang="en-US" altLang="en-US" sz="900" dirty="0">
              <a:latin typeface="Verdana" panose="020B0604030504040204" pitchFamily="34" charset="0"/>
              <a:sym typeface="Verdana" panose="020B0604030504040204" pitchFamily="34" charset="0"/>
            </a:endParaRPr>
          </a:p>
          <a:p>
            <a:pPr>
              <a:spcBef>
                <a:spcPts val="713"/>
              </a:spcBef>
            </a:pPr>
            <a:r>
              <a:rPr lang="en-US" altLang="en-US" dirty="0">
                <a:solidFill>
                  <a:srgbClr val="FF0000"/>
                </a:solidFill>
                <a:latin typeface="Verdana" panose="020B0604030504040204" pitchFamily="34" charset="0"/>
                <a:sym typeface="Verdana" panose="020B0604030504040204" pitchFamily="34" charset="0"/>
              </a:rPr>
              <a:t>Questioning reveals: </a:t>
            </a:r>
          </a:p>
          <a:p>
            <a:pPr marL="285750" indent="-285750">
              <a:spcBef>
                <a:spcPts val="713"/>
              </a:spcBef>
              <a:buClr>
                <a:schemeClr val="tx1"/>
              </a:buClr>
              <a:buSzPct val="99000"/>
              <a:buFont typeface="Arial" panose="020B0604020202020204" pitchFamily="34" charset="0"/>
              <a:buChar char="•"/>
            </a:pPr>
            <a:r>
              <a:rPr lang="en-US" altLang="en-US" dirty="0">
                <a:latin typeface="Verdana" panose="020B0604030504040204" pitchFamily="34" charset="0"/>
                <a:sym typeface="Verdana" panose="020B0604030504040204" pitchFamily="34" charset="0"/>
              </a:rPr>
              <a:t>Iraqi migrant Taxi driver, works long hours to support family here and overseas</a:t>
            </a:r>
          </a:p>
          <a:p>
            <a:pPr marL="285750" indent="-285750">
              <a:spcBef>
                <a:spcPts val="713"/>
              </a:spcBef>
              <a:buClr>
                <a:schemeClr val="tx1"/>
              </a:buClr>
              <a:buSzPct val="99000"/>
              <a:buFont typeface="Arial" panose="020B0604020202020204" pitchFamily="34" charset="0"/>
              <a:buChar char="•"/>
            </a:pPr>
            <a:r>
              <a:rPr lang="en-US" altLang="en-US" dirty="0">
                <a:latin typeface="Verdana" panose="020B0604030504040204" pitchFamily="34" charset="0"/>
                <a:sym typeface="Verdana" panose="020B0604030504040204" pitchFamily="34" charset="0"/>
              </a:rPr>
              <a:t>Has been putting up with pain for over 1 year</a:t>
            </a:r>
          </a:p>
          <a:p>
            <a:pPr marL="285750" indent="-285750">
              <a:spcBef>
                <a:spcPts val="713"/>
              </a:spcBef>
              <a:buClr>
                <a:schemeClr val="tx1"/>
              </a:buClr>
              <a:buSzPct val="99000"/>
              <a:buFont typeface="Arial" panose="020B0604020202020204" pitchFamily="34" charset="0"/>
              <a:buChar char="•"/>
            </a:pPr>
            <a:r>
              <a:rPr lang="en-US" altLang="en-US" dirty="0">
                <a:latin typeface="Verdana" panose="020B0604030504040204" pitchFamily="34" charset="0"/>
                <a:sym typeface="Verdana" panose="020B0604030504040204" pitchFamily="34" charset="0"/>
              </a:rPr>
              <a:t>Lumbar flexion limited due to tight hamstrings</a:t>
            </a:r>
          </a:p>
          <a:p>
            <a:pPr marL="285750" indent="-285750">
              <a:spcBef>
                <a:spcPts val="713"/>
              </a:spcBef>
              <a:buClr>
                <a:schemeClr val="tx1"/>
              </a:buClr>
              <a:buSzPct val="99000"/>
              <a:buFont typeface="Arial" panose="020B0604020202020204" pitchFamily="34" charset="0"/>
              <a:buChar char="•"/>
            </a:pPr>
            <a:r>
              <a:rPr lang="en-US" altLang="en-US" dirty="0">
                <a:latin typeface="Verdana" panose="020B0604030504040204" pitchFamily="34" charset="0"/>
                <a:sym typeface="Verdana" panose="020B0604030504040204" pitchFamily="34" charset="0"/>
              </a:rPr>
              <a:t>Shoulder abduction to 90 degrees right </a:t>
            </a:r>
          </a:p>
          <a:p>
            <a:pPr marL="285750" indent="-285750">
              <a:spcBef>
                <a:spcPts val="713"/>
              </a:spcBef>
              <a:buClr>
                <a:schemeClr val="tx1"/>
              </a:buClr>
              <a:buSzPct val="99000"/>
              <a:buFont typeface="Arial" panose="020B0604020202020204" pitchFamily="34" charset="0"/>
              <a:buChar char="•"/>
            </a:pPr>
            <a:r>
              <a:rPr lang="en-US" altLang="en-US" dirty="0">
                <a:latin typeface="Verdana" panose="020B0604030504040204" pitchFamily="34" charset="0"/>
                <a:sym typeface="Verdana" panose="020B0604030504040204" pitchFamily="34" charset="0"/>
              </a:rPr>
              <a:t>Poor diet and little exercise</a:t>
            </a:r>
            <a:endParaRPr lang="en-US" altLang="en-US" sz="800" dirty="0">
              <a:latin typeface="Verdana" panose="020B0604030504040204" pitchFamily="34" charset="0"/>
              <a:sym typeface="Verdana" panose="020B0604030504040204" pitchFamily="34" charset="0"/>
            </a:endParaRPr>
          </a:p>
          <a:p>
            <a:pPr>
              <a:spcBef>
                <a:spcPts val="713"/>
              </a:spcBef>
              <a:buClr>
                <a:srgbClr val="FFB91D"/>
              </a:buClr>
              <a:buSzPct val="80000"/>
            </a:pPr>
            <a:r>
              <a:rPr lang="en-US" altLang="en-US" dirty="0">
                <a:solidFill>
                  <a:srgbClr val="FF0000"/>
                </a:solidFill>
                <a:latin typeface="Verdana" pitchFamily="34" charset="0"/>
                <a:sym typeface="Verdana" pitchFamily="34" charset="0"/>
              </a:rPr>
              <a:t>What procedures could you use?</a:t>
            </a:r>
          </a:p>
          <a:p>
            <a:pPr>
              <a:spcBef>
                <a:spcPts val="713"/>
              </a:spcBef>
            </a:pPr>
            <a:r>
              <a:rPr lang="en-US" altLang="en-US" dirty="0">
                <a:latin typeface="Verdana" panose="020B0604030504040204" pitchFamily="34" charset="0"/>
                <a:sym typeface="Verdana" panose="020B0604030504040204" pitchFamily="34" charset="0"/>
              </a:rPr>
              <a:t>BRM 1, 2, 3, hamstring, sacral, kidney, shoulder</a:t>
            </a:r>
          </a:p>
          <a:p>
            <a:pPr>
              <a:spcBef>
                <a:spcPts val="713"/>
              </a:spcBef>
            </a:pPr>
            <a:r>
              <a:rPr lang="en-US" altLang="en-US" dirty="0">
                <a:solidFill>
                  <a:srgbClr val="05670A"/>
                </a:solidFill>
                <a:latin typeface="Verdana" panose="020B0604030504040204" pitchFamily="34" charset="0"/>
                <a:sym typeface="Verdana" panose="020B0604030504040204" pitchFamily="34" charset="0"/>
              </a:rPr>
              <a:t>Today we will do: </a:t>
            </a:r>
            <a:r>
              <a:rPr lang="en-US" altLang="en-US" b="1" dirty="0">
                <a:solidFill>
                  <a:srgbClr val="05670A"/>
                </a:solidFill>
                <a:latin typeface="Verdana" panose="020B0604030504040204" pitchFamily="34" charset="0"/>
                <a:sym typeface="Verdana" panose="020B0604030504040204" pitchFamily="34" charset="0"/>
              </a:rPr>
              <a:t>Hamstring &amp; Kidney</a:t>
            </a:r>
          </a:p>
        </p:txBody>
      </p:sp>
    </p:spTree>
    <p:extLst>
      <p:ext uri="{BB962C8B-B14F-4D97-AF65-F5344CB8AC3E}">
        <p14:creationId xmlns:p14="http://schemas.microsoft.com/office/powerpoint/2010/main" val="1676240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dirty="0"/>
              <a:t>Practice Procedures</a:t>
            </a:r>
            <a:endParaRPr lang="en-US" sz="2667" spc="0" dirty="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5" name="TextBox 4"/>
          <p:cNvSpPr txBox="1"/>
          <p:nvPr/>
        </p:nvSpPr>
        <p:spPr>
          <a:xfrm>
            <a:off x="827584" y="2169023"/>
            <a:ext cx="3292824" cy="461665"/>
          </a:xfrm>
          <a:prstGeom prst="rect">
            <a:avLst/>
          </a:prstGeom>
          <a:noFill/>
        </p:spPr>
        <p:txBody>
          <a:bodyPr wrap="none" rtlCol="0">
            <a:spAutoFit/>
          </a:bodyPr>
          <a:lstStyle/>
          <a:p>
            <a:r>
              <a:rPr lang="en-AU" sz="2400" dirty="0">
                <a:solidFill>
                  <a:srgbClr val="FF0000"/>
                </a:solidFill>
              </a:rPr>
              <a:t>Hamstring with Exercises</a:t>
            </a:r>
          </a:p>
        </p:txBody>
      </p:sp>
      <p:sp>
        <p:nvSpPr>
          <p:cNvPr id="14" name="TextBox 13"/>
          <p:cNvSpPr txBox="1"/>
          <p:nvPr/>
        </p:nvSpPr>
        <p:spPr>
          <a:xfrm>
            <a:off x="5004048" y="2169023"/>
            <a:ext cx="3286477" cy="461665"/>
          </a:xfrm>
          <a:prstGeom prst="rect">
            <a:avLst/>
          </a:prstGeom>
          <a:noFill/>
        </p:spPr>
        <p:txBody>
          <a:bodyPr wrap="none" rtlCol="0">
            <a:spAutoFit/>
          </a:bodyPr>
          <a:lstStyle/>
          <a:p>
            <a:r>
              <a:rPr lang="en-AU" sz="2400" dirty="0">
                <a:solidFill>
                  <a:srgbClr val="FF0000"/>
                </a:solidFill>
              </a:rPr>
              <a:t>Kidney with assessments</a:t>
            </a:r>
          </a:p>
        </p:txBody>
      </p:sp>
      <p:pic>
        <p:nvPicPr>
          <p:cNvPr id="15" name="Picture 14"/>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207126" y="2841469"/>
            <a:ext cx="2880320" cy="2445585"/>
          </a:xfrm>
          <a:prstGeom prst="roundRect">
            <a:avLst>
              <a:gd name="adj" fmla="val 8594"/>
            </a:avLst>
          </a:prstGeom>
          <a:solidFill>
            <a:srgbClr val="FFFFFF">
              <a:shade val="85000"/>
            </a:srgbClr>
          </a:solidFill>
          <a:ln w="38100">
            <a:solidFill>
              <a:srgbClr val="36CA02"/>
            </a:solidFill>
          </a:ln>
          <a:effectLst>
            <a:reflection blurRad="12700" stA="38000" endPos="28000" dist="5000" dir="5400000" sy="-100000" algn="bl" rotWithShape="0"/>
          </a:effectLst>
        </p:spPr>
      </p:pic>
      <p:pic>
        <p:nvPicPr>
          <p:cNvPr id="4" name="Picture 3"/>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1115616" y="2965903"/>
            <a:ext cx="2874397" cy="2510968"/>
          </a:xfrm>
          <a:prstGeom prst="roundRect">
            <a:avLst>
              <a:gd name="adj" fmla="val 8594"/>
            </a:avLst>
          </a:prstGeom>
          <a:solidFill>
            <a:srgbClr val="FFFFFF">
              <a:shade val="85000"/>
            </a:srgbClr>
          </a:solidFill>
          <a:ln w="38100">
            <a:solidFill>
              <a:srgbClr val="36CA02"/>
            </a:solidFill>
          </a:ln>
          <a:effectLst>
            <a:reflection blurRad="12700" stA="38000" endPos="28000" dist="5000" dir="5400000" sy="-100000" algn="bl" rotWithShape="0"/>
          </a:effectLst>
        </p:spPr>
      </p:pic>
    </p:spTree>
    <p:extLst>
      <p:ext uri="{BB962C8B-B14F-4D97-AF65-F5344CB8AC3E}">
        <p14:creationId xmlns:p14="http://schemas.microsoft.com/office/powerpoint/2010/main" val="18136052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dirty="0"/>
              <a:t>How Tom Bowen read bodies</a:t>
            </a:r>
            <a:endParaRPr lang="en-US" sz="2667" spc="0" dirty="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pic>
        <p:nvPicPr>
          <p:cNvPr id="9" name="Picture 8"/>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2033734" y="2348880"/>
            <a:ext cx="5228932" cy="2655522"/>
          </a:xfrm>
          <a:prstGeom prst="roundRect">
            <a:avLst>
              <a:gd name="adj" fmla="val 8594"/>
            </a:avLst>
          </a:prstGeom>
          <a:solidFill>
            <a:srgbClr val="FFFFFF">
              <a:shade val="85000"/>
            </a:srgbClr>
          </a:solidFill>
          <a:ln w="38100">
            <a:solidFill>
              <a:srgbClr val="05670A"/>
            </a:solidFill>
          </a:ln>
          <a:effectLst>
            <a:reflection blurRad="12700" stA="38000" endPos="28000" dist="5000" dir="5400000" sy="-100000" algn="bl" rotWithShape="0"/>
          </a:effectLst>
        </p:spPr>
      </p:pic>
      <p:sp>
        <p:nvSpPr>
          <p:cNvPr id="10" name="Content Placeholder 3"/>
          <p:cNvSpPr>
            <a:spLocks noGrp="1"/>
          </p:cNvSpPr>
          <p:nvPr>
            <p:ph sz="quarter" idx="4294967295"/>
          </p:nvPr>
        </p:nvSpPr>
        <p:spPr>
          <a:xfrm>
            <a:off x="957559" y="5338244"/>
            <a:ext cx="7620000" cy="805218"/>
          </a:xfrm>
          <a:prstGeom prst="rect">
            <a:avLst/>
          </a:prstGeom>
        </p:spPr>
        <p:txBody>
          <a:bodyPr>
            <a:normAutofit/>
          </a:bodyPr>
          <a:lstStyle/>
          <a:p>
            <a:pPr marL="68580" indent="0">
              <a:buNone/>
            </a:pPr>
            <a:r>
              <a:rPr lang="en-US" dirty="0"/>
              <a:t>From the moment a client walks in,  to getting on and off the table to how they lay on the table. What can you notice? </a:t>
            </a:r>
          </a:p>
        </p:txBody>
      </p:sp>
      <p:sp>
        <p:nvSpPr>
          <p:cNvPr id="11" name="TextBox 10"/>
          <p:cNvSpPr txBox="1"/>
          <p:nvPr/>
        </p:nvSpPr>
        <p:spPr>
          <a:xfrm>
            <a:off x="1219200" y="6457890"/>
            <a:ext cx="4114800" cy="246221"/>
          </a:xfrm>
          <a:prstGeom prst="rect">
            <a:avLst/>
          </a:prstGeom>
          <a:noFill/>
        </p:spPr>
        <p:txBody>
          <a:bodyPr wrap="square" rtlCol="0">
            <a:spAutoFit/>
          </a:bodyPr>
          <a:lstStyle/>
          <a:p>
            <a:r>
              <a:rPr lang="en-US" sz="1000" i="1" dirty="0">
                <a:solidFill>
                  <a:schemeClr val="accent2">
                    <a:lumMod val="60000"/>
                    <a:lumOff val="40000"/>
                  </a:schemeClr>
                </a:solidFill>
              </a:rPr>
              <a:t>Hand out flyer from Ossie’s notes how Mr. Bowen read clients bodies</a:t>
            </a:r>
          </a:p>
        </p:txBody>
      </p:sp>
    </p:spTree>
    <p:extLst>
      <p:ext uri="{BB962C8B-B14F-4D97-AF65-F5344CB8AC3E}">
        <p14:creationId xmlns:p14="http://schemas.microsoft.com/office/powerpoint/2010/main" val="29360886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dirty="0"/>
              <a:t>Case Studies and log hours</a:t>
            </a:r>
            <a:r>
              <a:rPr lang="en-US" sz="3200" dirty="0"/>
              <a:t>	                </a:t>
            </a:r>
            <a:endParaRPr lang="en-US" sz="2667" spc="0" dirty="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pic>
        <p:nvPicPr>
          <p:cNvPr id="10" name="Picture 9"/>
          <p:cNvPicPr>
            <a:picLocks noChangeAspect="1"/>
          </p:cNvPicPr>
          <p:nvPr/>
        </p:nvPicPr>
        <p:blipFill rotWithShape="1">
          <a:blip r:embed="rId5" cstate="screen">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a:ext>
            </a:extLst>
          </a:blip>
          <a:srcRect/>
          <a:stretch/>
        </p:blipFill>
        <p:spPr>
          <a:xfrm>
            <a:off x="4860032" y="2363596"/>
            <a:ext cx="2411997" cy="3240360"/>
          </a:xfrm>
          <a:prstGeom prst="rect">
            <a:avLst/>
          </a:prstGeom>
          <a:ln w="9525">
            <a:solidFill>
              <a:srgbClr val="05670A"/>
            </a:solidFill>
          </a:ln>
        </p:spPr>
      </p:pic>
      <p:sp>
        <p:nvSpPr>
          <p:cNvPr id="4" name="TextBox 3"/>
          <p:cNvSpPr txBox="1"/>
          <p:nvPr/>
        </p:nvSpPr>
        <p:spPr>
          <a:xfrm>
            <a:off x="1691680" y="2825088"/>
            <a:ext cx="2272545" cy="1815882"/>
          </a:xfrm>
          <a:prstGeom prst="rect">
            <a:avLst/>
          </a:prstGeom>
          <a:noFill/>
        </p:spPr>
        <p:txBody>
          <a:bodyPr wrap="none" rtlCol="0">
            <a:spAutoFit/>
          </a:bodyPr>
          <a:lstStyle/>
          <a:p>
            <a:pPr marL="285750" indent="-285750">
              <a:buClr>
                <a:srgbClr val="05670A"/>
              </a:buClr>
              <a:buFont typeface="Arial" panose="020B0604020202020204" pitchFamily="34" charset="0"/>
              <a:buChar char="•"/>
            </a:pPr>
            <a:r>
              <a:rPr lang="en-AU" sz="2800" dirty="0"/>
              <a:t>Discuss</a:t>
            </a:r>
          </a:p>
          <a:p>
            <a:pPr marL="285750" indent="-285750">
              <a:buClr>
                <a:srgbClr val="05670A"/>
              </a:buClr>
              <a:buFont typeface="Arial" panose="020B0604020202020204" pitchFamily="34" charset="0"/>
              <a:buChar char="•"/>
            </a:pPr>
            <a:r>
              <a:rPr lang="en-AU" sz="2800" dirty="0"/>
              <a:t>Questions</a:t>
            </a:r>
          </a:p>
          <a:p>
            <a:pPr marL="285750" indent="-285750">
              <a:buClr>
                <a:srgbClr val="05670A"/>
              </a:buClr>
              <a:buFont typeface="Arial" panose="020B0604020202020204" pitchFamily="34" charset="0"/>
              <a:buChar char="•"/>
            </a:pPr>
            <a:r>
              <a:rPr lang="en-AU" sz="2800" dirty="0"/>
              <a:t>Case studies</a:t>
            </a:r>
          </a:p>
          <a:p>
            <a:pPr marL="285750" indent="-285750">
              <a:buClr>
                <a:srgbClr val="05670A"/>
              </a:buClr>
              <a:buFont typeface="Arial" panose="020B0604020202020204" pitchFamily="34" charset="0"/>
              <a:buChar char="•"/>
            </a:pPr>
            <a:r>
              <a:rPr lang="en-AU" sz="2800" dirty="0"/>
              <a:t>Log hours</a:t>
            </a:r>
          </a:p>
        </p:txBody>
      </p:sp>
    </p:spTree>
    <p:extLst>
      <p:ext uri="{BB962C8B-B14F-4D97-AF65-F5344CB8AC3E}">
        <p14:creationId xmlns:p14="http://schemas.microsoft.com/office/powerpoint/2010/main" val="39731812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3200" spc="300" dirty="0"/>
              <a:t>END OF DAY</a:t>
            </a:r>
            <a:endParaRPr lang="en-US" sz="2667" spc="0" dirty="0"/>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3"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pic>
        <p:nvPicPr>
          <p:cNvPr id="4" name="Picture 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250936" y="2204864"/>
            <a:ext cx="4719424" cy="3539568"/>
          </a:xfrm>
          <a:prstGeom prst="roundRect">
            <a:avLst>
              <a:gd name="adj" fmla="val 8594"/>
            </a:avLst>
          </a:prstGeom>
          <a:solidFill>
            <a:srgbClr val="FFFFFF">
              <a:shade val="85000"/>
            </a:srgbClr>
          </a:solidFill>
          <a:ln w="38100">
            <a:solidFill>
              <a:srgbClr val="36CA02"/>
            </a:solidFill>
          </a:ln>
          <a:effectLst>
            <a:reflection blurRad="12700" stA="38000" endPos="28000" dist="5000" dir="5400000" sy="-100000" algn="bl" rotWithShape="0"/>
          </a:effectLst>
        </p:spPr>
      </p:pic>
    </p:spTree>
    <p:extLst>
      <p:ext uri="{BB962C8B-B14F-4D97-AF65-F5344CB8AC3E}">
        <p14:creationId xmlns:p14="http://schemas.microsoft.com/office/powerpoint/2010/main" val="31501135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dirty="0"/>
              <a:t>Module 4 </a:t>
            </a:r>
            <a:br>
              <a:rPr lang="en-US" sz="3200" dirty="0"/>
            </a:br>
            <a:r>
              <a:rPr lang="en-US" sz="2800" spc="300" dirty="0">
                <a:solidFill>
                  <a:schemeClr val="tx1"/>
                </a:solidFill>
              </a:rPr>
              <a:t>Welcome back Day 2</a:t>
            </a:r>
            <a:r>
              <a:rPr lang="en-US" sz="3200" dirty="0"/>
              <a:t> 	                </a:t>
            </a:r>
            <a:endParaRPr lang="en-US" sz="2667" spc="0" dirty="0"/>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3"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7" name="Content Placeholder 2"/>
          <p:cNvSpPr>
            <a:spLocks noGrp="1"/>
          </p:cNvSpPr>
          <p:nvPr>
            <p:ph sz="quarter" idx="4294967295"/>
          </p:nvPr>
        </p:nvSpPr>
        <p:spPr>
          <a:xfrm>
            <a:off x="827584" y="2184680"/>
            <a:ext cx="4176464" cy="3401568"/>
          </a:xfrm>
          <a:prstGeom prst="rect">
            <a:avLst/>
          </a:prstGeom>
        </p:spPr>
        <p:txBody>
          <a:bodyPr>
            <a:normAutofit/>
          </a:bodyPr>
          <a:lstStyle/>
          <a:p>
            <a:pPr lvl="1">
              <a:lnSpc>
                <a:spcPct val="200000"/>
              </a:lnSpc>
              <a:buFont typeface="Calibri" panose="020F0502020204030204" pitchFamily="34" charset="0"/>
              <a:buChar char="•"/>
            </a:pPr>
            <a:r>
              <a:rPr lang="en-US" dirty="0"/>
              <a:t>How is everyone feeling?</a:t>
            </a:r>
          </a:p>
          <a:p>
            <a:pPr lvl="1">
              <a:lnSpc>
                <a:spcPct val="200000"/>
              </a:lnSpc>
              <a:buFont typeface="Calibri" panose="020F0502020204030204" pitchFamily="34" charset="0"/>
              <a:buChar char="•"/>
            </a:pPr>
            <a:r>
              <a:rPr lang="en-US" dirty="0"/>
              <a:t>How did you sleep?</a:t>
            </a:r>
          </a:p>
          <a:p>
            <a:pPr lvl="1">
              <a:lnSpc>
                <a:spcPct val="200000"/>
              </a:lnSpc>
              <a:buFont typeface="Calibri" panose="020F0502020204030204" pitchFamily="34" charset="0"/>
              <a:buChar char="•"/>
            </a:pPr>
            <a:r>
              <a:rPr lang="en-US" dirty="0"/>
              <a:t>Anything you noticed changing?</a:t>
            </a:r>
          </a:p>
          <a:p>
            <a:pPr lvl="1">
              <a:lnSpc>
                <a:spcPct val="200000"/>
              </a:lnSpc>
              <a:buSzPct val="101000"/>
              <a:buFont typeface="Calibri" panose="020F0502020204030204" pitchFamily="34" charset="0"/>
              <a:buChar char="•"/>
            </a:pPr>
            <a:r>
              <a:rPr lang="en-US" dirty="0"/>
              <a:t>Drink lots of water today.</a:t>
            </a:r>
          </a:p>
          <a:p>
            <a:pPr lvl="1">
              <a:lnSpc>
                <a:spcPct val="200000"/>
              </a:lnSpc>
              <a:buFont typeface="Calibri" panose="020F0502020204030204" pitchFamily="34" charset="0"/>
              <a:buChar char="•"/>
            </a:pPr>
            <a:r>
              <a:rPr lang="en-US" dirty="0"/>
              <a:t>Any questions?</a:t>
            </a:r>
          </a:p>
          <a:p>
            <a:endParaRPr lang="en-US" dirty="0"/>
          </a:p>
        </p:txBody>
      </p:sp>
      <p:pic>
        <p:nvPicPr>
          <p:cNvPr id="4" name="Picture 3"/>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860032" y="3123432"/>
            <a:ext cx="3600400" cy="1800200"/>
          </a:xfrm>
          <a:prstGeom prst="rect">
            <a:avLst/>
          </a:prstGeom>
        </p:spPr>
      </p:pic>
    </p:spTree>
    <p:extLst>
      <p:ext uri="{BB962C8B-B14F-4D97-AF65-F5344CB8AC3E}">
        <p14:creationId xmlns:p14="http://schemas.microsoft.com/office/powerpoint/2010/main" val="1683089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fontScale="90000"/>
          </a:bodyPr>
          <a:lstStyle/>
          <a:p>
            <a:r>
              <a:rPr lang="en-US" sz="2800" spc="300" dirty="0"/>
              <a:t>Revision Module 3 </a:t>
            </a:r>
            <a:br>
              <a:rPr lang="en-US" sz="3200" dirty="0"/>
            </a:br>
            <a:r>
              <a:rPr lang="en-US" sz="2800" spc="300" dirty="0">
                <a:solidFill>
                  <a:schemeClr val="tx1"/>
                </a:solidFill>
              </a:rPr>
              <a:t>Study Questions         page 3.15</a:t>
            </a:r>
            <a:r>
              <a:rPr lang="en-US" sz="3200" dirty="0"/>
              <a:t>	                </a:t>
            </a:r>
            <a:endParaRPr lang="en-US" sz="2667" spc="0" dirty="0"/>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3"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pic>
        <p:nvPicPr>
          <p:cNvPr id="8" name="Picture 7"/>
          <p:cNvPicPr/>
          <p:nvPr/>
        </p:nvPicPr>
        <p:blipFill>
          <a:blip r:embed="rId4" cstate="screen">
            <a:extLst>
              <a:ext uri="{28A0092B-C50C-407E-A947-70E740481C1C}">
                <a14:useLocalDpi xmlns:a14="http://schemas.microsoft.com/office/drawing/2010/main"/>
              </a:ext>
            </a:extLst>
          </a:blip>
          <a:stretch>
            <a:fillRect/>
          </a:stretch>
        </p:blipFill>
        <p:spPr>
          <a:xfrm>
            <a:off x="820373" y="1844824"/>
            <a:ext cx="7582939" cy="4262973"/>
          </a:xfrm>
          <a:prstGeom prst="rect">
            <a:avLst/>
          </a:prstGeom>
        </p:spPr>
      </p:pic>
    </p:spTree>
    <p:extLst>
      <p:ext uri="{BB962C8B-B14F-4D97-AF65-F5344CB8AC3E}">
        <p14:creationId xmlns:p14="http://schemas.microsoft.com/office/powerpoint/2010/main" val="14742717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fontScale="90000"/>
          </a:bodyPr>
          <a:lstStyle/>
          <a:p>
            <a:r>
              <a:rPr lang="en-US" sz="2800" spc="300" dirty="0"/>
              <a:t>Revision Module 3 </a:t>
            </a:r>
            <a:br>
              <a:rPr lang="en-US" sz="3200" dirty="0"/>
            </a:br>
            <a:r>
              <a:rPr lang="en-US" sz="2800" spc="300" dirty="0">
                <a:solidFill>
                  <a:schemeClr val="tx1"/>
                </a:solidFill>
              </a:rPr>
              <a:t>Study Questions         page 3.15</a:t>
            </a:r>
            <a:r>
              <a:rPr lang="en-US" sz="3200" dirty="0"/>
              <a:t>	                </a:t>
            </a:r>
            <a:endParaRPr lang="en-US" sz="2667" spc="0" dirty="0"/>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3"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pic>
        <p:nvPicPr>
          <p:cNvPr id="8" name="Picture 7"/>
          <p:cNvPicPr/>
          <p:nvPr/>
        </p:nvPicPr>
        <p:blipFill>
          <a:blip r:embed="rId4" cstate="screen">
            <a:extLst>
              <a:ext uri="{28A0092B-C50C-407E-A947-70E740481C1C}">
                <a14:useLocalDpi xmlns:a14="http://schemas.microsoft.com/office/drawing/2010/main"/>
              </a:ext>
            </a:extLst>
          </a:blip>
          <a:stretch>
            <a:fillRect/>
          </a:stretch>
        </p:blipFill>
        <p:spPr>
          <a:xfrm>
            <a:off x="990599" y="1749745"/>
            <a:ext cx="7711027" cy="4127528"/>
          </a:xfrm>
          <a:prstGeom prst="rect">
            <a:avLst/>
          </a:prstGeom>
        </p:spPr>
      </p:pic>
      <p:sp>
        <p:nvSpPr>
          <p:cNvPr id="9" name="TextBox 8"/>
          <p:cNvSpPr txBox="1"/>
          <p:nvPr/>
        </p:nvSpPr>
        <p:spPr>
          <a:xfrm>
            <a:off x="981472" y="5739643"/>
            <a:ext cx="7985653" cy="307777"/>
          </a:xfrm>
          <a:prstGeom prst="rect">
            <a:avLst/>
          </a:prstGeom>
          <a:noFill/>
        </p:spPr>
        <p:txBody>
          <a:bodyPr wrap="square" rtlCol="0">
            <a:spAutoFit/>
          </a:bodyPr>
          <a:lstStyle/>
          <a:p>
            <a:r>
              <a:rPr lang="en-AU" sz="1350" b="1" dirty="0">
                <a:solidFill>
                  <a:srgbClr val="4D4D4D"/>
                </a:solidFill>
                <a:latin typeface="Times New Roman" panose="02020603050405020304" pitchFamily="18" charset="0"/>
                <a:cs typeface="Times New Roman" panose="02020603050405020304" pitchFamily="18" charset="0"/>
              </a:rPr>
              <a:t>15. What other procedures could be used to support a non-responding knee condition?</a:t>
            </a:r>
          </a:p>
        </p:txBody>
      </p:sp>
    </p:spTree>
    <p:extLst>
      <p:ext uri="{BB962C8B-B14F-4D97-AF65-F5344CB8AC3E}">
        <p14:creationId xmlns:p14="http://schemas.microsoft.com/office/powerpoint/2010/main" val="19518125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fontScale="90000"/>
          </a:bodyPr>
          <a:lstStyle/>
          <a:p>
            <a:r>
              <a:rPr lang="en-US" sz="3200" spc="300" dirty="0"/>
              <a:t>New </a:t>
            </a:r>
            <a:r>
              <a:rPr lang="en-US" sz="3200" spc="300" dirty="0">
                <a:solidFill>
                  <a:srgbClr val="000000"/>
                </a:solidFill>
              </a:rPr>
              <a:t>Procedure</a:t>
            </a:r>
            <a:br>
              <a:rPr lang="en-US" sz="3600" dirty="0"/>
            </a:br>
            <a:r>
              <a:rPr lang="en-US" sz="3200" spc="300" dirty="0">
                <a:solidFill>
                  <a:schemeClr val="tx1"/>
                </a:solidFill>
              </a:rPr>
              <a:t>Seated Bowen</a:t>
            </a:r>
            <a:r>
              <a:rPr lang="en-US" sz="3200" dirty="0"/>
              <a:t>		           </a:t>
            </a:r>
            <a:r>
              <a:rPr lang="en-US" sz="2667" spc="0" dirty="0"/>
              <a:t>Page 4.13</a:t>
            </a:r>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3"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pic>
        <p:nvPicPr>
          <p:cNvPr id="7" name="Picture 6"/>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flipH="1">
            <a:off x="4998379" y="2519372"/>
            <a:ext cx="3053891" cy="3053891"/>
          </a:xfrm>
          <a:prstGeom prst="roundRect">
            <a:avLst>
              <a:gd name="adj" fmla="val 8594"/>
            </a:avLst>
          </a:prstGeom>
          <a:solidFill>
            <a:srgbClr val="FFFFFF">
              <a:shade val="85000"/>
            </a:srgbClr>
          </a:solidFill>
          <a:ln w="38100">
            <a:solidFill>
              <a:srgbClr val="36CA02"/>
            </a:solidFill>
          </a:ln>
          <a:effectLst>
            <a:reflection blurRad="12700" stA="38000" endPos="28000" dist="5000" dir="5400000" sy="-100000" algn="bl" rotWithShape="0"/>
          </a:effectLst>
        </p:spPr>
      </p:pic>
      <p:sp>
        <p:nvSpPr>
          <p:cNvPr id="4" name="TextBox 3"/>
          <p:cNvSpPr txBox="1"/>
          <p:nvPr/>
        </p:nvSpPr>
        <p:spPr>
          <a:xfrm>
            <a:off x="1904882" y="1930809"/>
            <a:ext cx="1161087" cy="369332"/>
          </a:xfrm>
          <a:prstGeom prst="rect">
            <a:avLst/>
          </a:prstGeom>
          <a:noFill/>
        </p:spPr>
        <p:txBody>
          <a:bodyPr wrap="none" rtlCol="0">
            <a:spAutoFit/>
          </a:bodyPr>
          <a:lstStyle/>
          <a:p>
            <a:r>
              <a:rPr lang="en-US" dirty="0"/>
              <a:t>Pregnancy</a:t>
            </a:r>
          </a:p>
        </p:txBody>
      </p:sp>
      <p:sp>
        <p:nvSpPr>
          <p:cNvPr id="8" name="TextBox 7"/>
          <p:cNvSpPr txBox="1"/>
          <p:nvPr/>
        </p:nvSpPr>
        <p:spPr>
          <a:xfrm>
            <a:off x="5377726" y="1930809"/>
            <a:ext cx="2018501" cy="369332"/>
          </a:xfrm>
          <a:prstGeom prst="rect">
            <a:avLst/>
          </a:prstGeom>
          <a:noFill/>
        </p:spPr>
        <p:txBody>
          <a:bodyPr wrap="none" rtlCol="0">
            <a:spAutoFit/>
          </a:bodyPr>
          <a:lstStyle/>
          <a:p>
            <a:r>
              <a:rPr lang="en-US" dirty="0"/>
              <a:t>Elderly or immobile</a:t>
            </a:r>
          </a:p>
        </p:txBody>
      </p:sp>
      <p:sp>
        <p:nvSpPr>
          <p:cNvPr id="9" name="Rectangle 8"/>
          <p:cNvSpPr/>
          <p:nvPr/>
        </p:nvSpPr>
        <p:spPr>
          <a:xfrm>
            <a:off x="2286727" y="1342246"/>
            <a:ext cx="3495380" cy="369332"/>
          </a:xfrm>
          <a:prstGeom prst="rect">
            <a:avLst/>
          </a:prstGeom>
        </p:spPr>
        <p:txBody>
          <a:bodyPr wrap="none">
            <a:spAutoFit/>
          </a:bodyPr>
          <a:lstStyle/>
          <a:p>
            <a:r>
              <a:rPr lang="en-US" dirty="0">
                <a:solidFill>
                  <a:srgbClr val="05670A"/>
                </a:solidFill>
              </a:rPr>
              <a:t>Practice seated Bowen – BRM 1,2,3</a:t>
            </a:r>
            <a:endParaRPr lang="en-AU" dirty="0">
              <a:solidFill>
                <a:srgbClr val="05670A"/>
              </a:solidFill>
            </a:endParaRPr>
          </a:p>
        </p:txBody>
      </p:sp>
      <p:pic>
        <p:nvPicPr>
          <p:cNvPr id="10" name="Picture 9"/>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115616" y="2554831"/>
            <a:ext cx="3087120" cy="3053891"/>
          </a:xfrm>
          <a:prstGeom prst="roundRect">
            <a:avLst>
              <a:gd name="adj" fmla="val 8594"/>
            </a:avLst>
          </a:prstGeom>
          <a:solidFill>
            <a:srgbClr val="FFFFFF">
              <a:shade val="85000"/>
            </a:srgbClr>
          </a:solidFill>
          <a:ln w="38100">
            <a:solidFill>
              <a:srgbClr val="36CA02"/>
            </a:solidFill>
          </a:ln>
          <a:effectLst>
            <a:reflection blurRad="12700" stA="38000" endPos="28000" dist="5000" dir="5400000" sy="-100000" algn="bl" rotWithShape="0"/>
          </a:effectLst>
        </p:spPr>
      </p:pic>
    </p:spTree>
    <p:extLst>
      <p:ext uri="{BB962C8B-B14F-4D97-AF65-F5344CB8AC3E}">
        <p14:creationId xmlns:p14="http://schemas.microsoft.com/office/powerpoint/2010/main" val="8342725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09600" y="5791200"/>
            <a:ext cx="8305800" cy="584775"/>
          </a:xfrm>
          <a:prstGeom prst="rect">
            <a:avLst/>
          </a:prstGeom>
          <a:noFill/>
        </p:spPr>
        <p:txBody>
          <a:bodyPr wrap="square" rtlCol="0">
            <a:spAutoFit/>
          </a:bodyPr>
          <a:lstStyle/>
          <a:p>
            <a:r>
              <a:rPr lang="en-US" sz="1600" dirty="0">
                <a:solidFill>
                  <a:srgbClr val="0070C0"/>
                </a:solidFill>
              </a:rPr>
              <a:t>Vastus Lateralis            	             Gracilis  &amp; 		Sartorius                      Inguinal ligament</a:t>
            </a:r>
          </a:p>
          <a:p>
            <a:r>
              <a:rPr lang="en-US" sz="1600" dirty="0">
                <a:solidFill>
                  <a:srgbClr val="0070C0"/>
                </a:solidFill>
              </a:rPr>
              <a:t>		        Adductor  Longus</a:t>
            </a:r>
          </a:p>
        </p:txBody>
      </p:sp>
      <p:pic>
        <p:nvPicPr>
          <p:cNvPr id="14" name="Picture 13"/>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90599" y="430560"/>
            <a:ext cx="949241" cy="838200"/>
          </a:xfrm>
          <a:prstGeom prst="rect">
            <a:avLst/>
          </a:prstGeom>
        </p:spPr>
      </p:pic>
      <p:sp>
        <p:nvSpPr>
          <p:cNvPr id="17" name="Title 1"/>
          <p:cNvSpPr>
            <a:spLocks noGrp="1"/>
          </p:cNvSpPr>
          <p:nvPr>
            <p:ph type="title"/>
          </p:nvPr>
        </p:nvSpPr>
        <p:spPr>
          <a:xfrm>
            <a:off x="2286000" y="260648"/>
            <a:ext cx="6096000" cy="914400"/>
          </a:xfrm>
        </p:spPr>
        <p:txBody>
          <a:bodyPr>
            <a:normAutofit fontScale="90000"/>
          </a:bodyPr>
          <a:lstStyle/>
          <a:p>
            <a:r>
              <a:rPr lang="en-US" sz="3200" spc="300" dirty="0"/>
              <a:t>Re-demonstrate</a:t>
            </a:r>
            <a:br>
              <a:rPr lang="en-US" sz="3600" dirty="0"/>
            </a:br>
            <a:r>
              <a:rPr lang="en-US" sz="3200" spc="300" dirty="0">
                <a:solidFill>
                  <a:schemeClr val="tx1"/>
                </a:solidFill>
              </a:rPr>
              <a:t>Pelvic</a:t>
            </a:r>
            <a:r>
              <a:rPr lang="en-US" sz="3200" dirty="0"/>
              <a:t> 		                </a:t>
            </a:r>
            <a:r>
              <a:rPr lang="en-US" sz="2667" spc="0" dirty="0"/>
              <a:t>Page 3.3</a:t>
            </a:r>
          </a:p>
        </p:txBody>
      </p:sp>
      <p:pic>
        <p:nvPicPr>
          <p:cNvPr id="25" name="Picture 24"/>
          <p:cNvPicPr>
            <a:picLocks noChangeAspect="1"/>
          </p:cNvPicPr>
          <p:nvPr/>
        </p:nvPicPr>
        <p:blipFill rotWithShape="1">
          <a:blip r:embed="rId3" cstate="screen">
            <a:extLst>
              <a:ext uri="{28A0092B-C50C-407E-A947-70E740481C1C}">
                <a14:useLocalDpi xmlns:a14="http://schemas.microsoft.com/office/drawing/2010/main"/>
              </a:ext>
            </a:extLst>
          </a:blip>
          <a:srcRect b="-471"/>
          <a:stretch/>
        </p:blipFill>
        <p:spPr>
          <a:xfrm>
            <a:off x="6444208" y="1904221"/>
            <a:ext cx="2083665" cy="1596787"/>
          </a:xfrm>
          <a:prstGeom prst="rect">
            <a:avLst/>
          </a:prstGeom>
        </p:spPr>
      </p:pic>
      <p:pic>
        <p:nvPicPr>
          <p:cNvPr id="26" name="Picture 2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644008" y="1916832"/>
            <a:ext cx="1643303" cy="1600200"/>
          </a:xfrm>
          <a:prstGeom prst="rect">
            <a:avLst/>
          </a:prstGeom>
        </p:spPr>
      </p:pic>
      <p:pic>
        <p:nvPicPr>
          <p:cNvPr id="27" name="Picture 2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667000" y="1916832"/>
            <a:ext cx="1738489" cy="1600200"/>
          </a:xfrm>
          <a:prstGeom prst="rect">
            <a:avLst/>
          </a:prstGeom>
        </p:spPr>
      </p:pic>
      <p:pic>
        <p:nvPicPr>
          <p:cNvPr id="29" name="Picture 28"/>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38200" y="1916832"/>
            <a:ext cx="1447800" cy="1605169"/>
          </a:xfrm>
          <a:prstGeom prst="rect">
            <a:avLst/>
          </a:prstGeom>
        </p:spPr>
      </p:pic>
      <p:pic>
        <p:nvPicPr>
          <p:cNvPr id="15" name="officeArt object" descr="BowenLogo"/>
          <p:cNvPicPr/>
          <p:nvPr/>
        </p:nvPicPr>
        <p:blipFill>
          <a:blip r:embed="rId7"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16" name="TextBox 15"/>
          <p:cNvSpPr txBox="1"/>
          <p:nvPr/>
        </p:nvSpPr>
        <p:spPr>
          <a:xfrm>
            <a:off x="1219200" y="6457890"/>
            <a:ext cx="4114800" cy="400110"/>
          </a:xfrm>
          <a:prstGeom prst="rect">
            <a:avLst/>
          </a:prstGeom>
          <a:noFill/>
        </p:spPr>
        <p:txBody>
          <a:bodyPr wrap="square" rtlCol="0">
            <a:spAutoFit/>
          </a:bodyPr>
          <a:lstStyle/>
          <a:p>
            <a:r>
              <a:rPr lang="en-US" sz="1000" i="1" dirty="0">
                <a:solidFill>
                  <a:schemeClr val="accent2">
                    <a:lumMod val="60000"/>
                    <a:lumOff val="40000"/>
                  </a:schemeClr>
                </a:solidFill>
              </a:rPr>
              <a:t>Photographs from Ossie &amp; Elaine Rentsch, Bowtech Instruction Manuals      </a:t>
            </a:r>
          </a:p>
          <a:p>
            <a:r>
              <a:rPr lang="en-US" sz="1000" i="1" dirty="0">
                <a:solidFill>
                  <a:schemeClr val="accent2">
                    <a:lumMod val="60000"/>
                    <a:lumOff val="40000"/>
                  </a:schemeClr>
                </a:solidFill>
              </a:rPr>
              <a:t>Muscle Illustrations from Joseph Muscolino, The Muscle System Manual</a:t>
            </a:r>
          </a:p>
        </p:txBody>
      </p:sp>
      <p:pic>
        <p:nvPicPr>
          <p:cNvPr id="22" name="Picture 21"/>
          <p:cNvPicPr/>
          <p:nvPr/>
        </p:nvPicPr>
        <p:blipFill rotWithShape="1">
          <a:blip r:embed="rId8" cstate="screen">
            <a:extLst>
              <a:ext uri="{28A0092B-C50C-407E-A947-70E740481C1C}">
                <a14:useLocalDpi xmlns:a14="http://schemas.microsoft.com/office/drawing/2010/main"/>
              </a:ext>
            </a:extLst>
          </a:blip>
          <a:srcRect/>
          <a:stretch/>
        </p:blipFill>
        <p:spPr bwMode="auto">
          <a:xfrm>
            <a:off x="2771800" y="3787141"/>
            <a:ext cx="1363980" cy="2004060"/>
          </a:xfrm>
          <a:prstGeom prst="rect">
            <a:avLst/>
          </a:prstGeom>
          <a:ln>
            <a:noFill/>
          </a:ln>
          <a:extLst>
            <a:ext uri="{53640926-AAD7-44d8-BBD7-CCE9431645EC}">
              <a14:shadowObscured xmlns="" xmlns:a14="http://schemas.microsoft.com/office/drawing/2010/main"/>
            </a:ext>
          </a:extLst>
        </p:spPr>
      </p:pic>
      <p:pic>
        <p:nvPicPr>
          <p:cNvPr id="23" name="Picture 22"/>
          <p:cNvPicPr/>
          <p:nvPr/>
        </p:nvPicPr>
        <p:blipFill rotWithShape="1">
          <a:blip r:embed="rId9" cstate="screen">
            <a:extLst>
              <a:ext uri="{28A0092B-C50C-407E-A947-70E740481C1C}">
                <a14:useLocalDpi xmlns:a14="http://schemas.microsoft.com/office/drawing/2010/main"/>
              </a:ext>
            </a:extLst>
          </a:blip>
          <a:srcRect/>
          <a:stretch/>
        </p:blipFill>
        <p:spPr bwMode="auto">
          <a:xfrm>
            <a:off x="838200" y="3789040"/>
            <a:ext cx="1228517" cy="1971745"/>
          </a:xfrm>
          <a:prstGeom prst="rect">
            <a:avLst/>
          </a:prstGeom>
          <a:ln>
            <a:noFill/>
          </a:ln>
          <a:extLst>
            <a:ext uri="{53640926-AAD7-44d8-BBD7-CCE9431645EC}">
              <a14:shadowObscured xmlns="" xmlns:a14="http://schemas.microsoft.com/office/drawing/2010/main"/>
            </a:ext>
          </a:extLst>
        </p:spPr>
      </p:pic>
      <p:pic>
        <p:nvPicPr>
          <p:cNvPr id="24" name="Picture 23"/>
          <p:cNvPicPr/>
          <p:nvPr/>
        </p:nvPicPr>
        <p:blipFill rotWithShape="1">
          <a:blip r:embed="rId10" cstate="screen">
            <a:extLst>
              <a:ext uri="{28A0092B-C50C-407E-A947-70E740481C1C}">
                <a14:useLocalDpi xmlns:a14="http://schemas.microsoft.com/office/drawing/2010/main"/>
              </a:ext>
            </a:extLst>
          </a:blip>
          <a:srcRect/>
          <a:stretch/>
        </p:blipFill>
        <p:spPr bwMode="auto">
          <a:xfrm>
            <a:off x="4932040" y="3775318"/>
            <a:ext cx="1229995" cy="2042160"/>
          </a:xfrm>
          <a:prstGeom prst="rect">
            <a:avLst/>
          </a:prstGeom>
          <a:ln>
            <a:noFill/>
          </a:ln>
          <a:extLst>
            <a:ext uri="{53640926-AAD7-44d8-BBD7-CCE9431645EC}">
              <a14:shadowObscured xmlns="" xmlns:a14="http://schemas.microsoft.com/office/drawing/2010/main"/>
            </a:ext>
          </a:extLst>
        </p:spPr>
      </p:pic>
      <p:pic>
        <p:nvPicPr>
          <p:cNvPr id="28" name="Picture 27"/>
          <p:cNvPicPr/>
          <p:nvPr/>
        </p:nvPicPr>
        <p:blipFill rotWithShape="1">
          <a:blip r:embed="rId11" cstate="screen">
            <a:extLst>
              <a:ext uri="{28A0092B-C50C-407E-A947-70E740481C1C}">
                <a14:useLocalDpi xmlns:a14="http://schemas.microsoft.com/office/drawing/2010/main"/>
              </a:ext>
            </a:extLst>
          </a:blip>
          <a:srcRect/>
          <a:stretch/>
        </p:blipFill>
        <p:spPr bwMode="auto">
          <a:xfrm>
            <a:off x="6876256" y="3787141"/>
            <a:ext cx="1290320" cy="2034540"/>
          </a:xfrm>
          <a:prstGeom prst="rect">
            <a:avLst/>
          </a:prstGeom>
          <a:ln>
            <a:noFill/>
          </a:ln>
          <a:extLst>
            <a:ext uri="{53640926-AAD7-44d8-BBD7-CCE9431645EC}">
              <a14:shadowObscured xmlns="" xmlns:a14="http://schemas.microsoft.com/office/drawing/2010/main"/>
            </a:ext>
          </a:extLst>
        </p:spPr>
      </p:pic>
      <p:pic>
        <p:nvPicPr>
          <p:cNvPr id="19" name="Picture 18"/>
          <p:cNvPicPr/>
          <p:nvPr/>
        </p:nvPicPr>
        <p:blipFill rotWithShape="1">
          <a:blip r:embed="rId12" cstate="screen">
            <a:extLst>
              <a:ext uri="{28A0092B-C50C-407E-A947-70E740481C1C}">
                <a14:useLocalDpi xmlns:a14="http://schemas.microsoft.com/office/drawing/2010/main"/>
              </a:ext>
            </a:extLst>
          </a:blip>
          <a:srcRect/>
          <a:stretch/>
        </p:blipFill>
        <p:spPr bwMode="auto">
          <a:xfrm rot="16200000">
            <a:off x="7374656" y="3601988"/>
            <a:ext cx="2847975" cy="485775"/>
          </a:xfrm>
          <a:prstGeom prst="rect">
            <a:avLst/>
          </a:prstGeom>
          <a:ln>
            <a:noFill/>
          </a:ln>
          <a:extLst>
            <a:ext uri="{53640926-AAD7-44d8-BBD7-CCE9431645EC}">
              <a14:shadowObscured xmlns="" xmlns:a14="http://schemas.microsoft.com/office/drawing/2010/main"/>
            </a:ext>
          </a:extLst>
        </p:spPr>
      </p:pic>
      <p:sp>
        <p:nvSpPr>
          <p:cNvPr id="18" name="TextBox 17"/>
          <p:cNvSpPr txBox="1"/>
          <p:nvPr/>
        </p:nvSpPr>
        <p:spPr>
          <a:xfrm>
            <a:off x="2255028" y="1267076"/>
            <a:ext cx="6268655" cy="369332"/>
          </a:xfrm>
          <a:prstGeom prst="rect">
            <a:avLst/>
          </a:prstGeom>
          <a:noFill/>
        </p:spPr>
        <p:txBody>
          <a:bodyPr wrap="square" rtlCol="0">
            <a:spAutoFit/>
          </a:bodyPr>
          <a:lstStyle/>
          <a:p>
            <a:r>
              <a:rPr lang="en-US" dirty="0">
                <a:solidFill>
                  <a:srgbClr val="05670A"/>
                </a:solidFill>
              </a:rPr>
              <a:t>Practice Pelvic with assessment and explain exercise </a:t>
            </a:r>
            <a:endParaRPr lang="en-US" i="1" dirty="0">
              <a:solidFill>
                <a:srgbClr val="05670A"/>
              </a:solidFill>
            </a:endParaRPr>
          </a:p>
        </p:txBody>
      </p:sp>
    </p:spTree>
    <p:extLst>
      <p:ext uri="{BB962C8B-B14F-4D97-AF65-F5344CB8AC3E}">
        <p14:creationId xmlns:p14="http://schemas.microsoft.com/office/powerpoint/2010/main" val="36145113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27584" y="5900381"/>
            <a:ext cx="3505200" cy="430887"/>
          </a:xfrm>
          <a:prstGeom prst="rect">
            <a:avLst/>
          </a:prstGeom>
          <a:noFill/>
        </p:spPr>
        <p:txBody>
          <a:bodyPr wrap="square" rtlCol="0">
            <a:spAutoFit/>
          </a:bodyPr>
          <a:lstStyle/>
          <a:p>
            <a:r>
              <a:rPr lang="en-US" sz="1100" dirty="0">
                <a:solidFill>
                  <a:schemeClr val="bg1">
                    <a:lumMod val="50000"/>
                  </a:schemeClr>
                </a:solidFill>
              </a:rPr>
              <a:t>Start the exercise the day after appointment</a:t>
            </a:r>
          </a:p>
          <a:p>
            <a:endParaRPr lang="en-US" sz="1100" dirty="0">
              <a:solidFill>
                <a:schemeClr val="bg1">
                  <a:lumMod val="50000"/>
                </a:schemeClr>
              </a:solidFill>
            </a:endParaRPr>
          </a:p>
        </p:txBody>
      </p:sp>
      <p:pic>
        <p:nvPicPr>
          <p:cNvPr id="7" name="Picture 6"/>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sp>
        <p:nvSpPr>
          <p:cNvPr id="12" name="Title 1"/>
          <p:cNvSpPr>
            <a:spLocks noGrp="1"/>
          </p:cNvSpPr>
          <p:nvPr>
            <p:ph type="title"/>
          </p:nvPr>
        </p:nvSpPr>
        <p:spPr>
          <a:xfrm>
            <a:off x="2286000" y="457201"/>
            <a:ext cx="6096000" cy="914400"/>
          </a:xfrm>
        </p:spPr>
        <p:txBody>
          <a:bodyPr>
            <a:normAutofit fontScale="90000"/>
          </a:bodyPr>
          <a:lstStyle/>
          <a:p>
            <a:r>
              <a:rPr lang="en-US" sz="3200" spc="300" dirty="0"/>
              <a:t>Revision</a:t>
            </a:r>
            <a:br>
              <a:rPr lang="en-US" sz="3600" dirty="0"/>
            </a:br>
            <a:r>
              <a:rPr lang="en-US" sz="3200" spc="300" dirty="0">
                <a:solidFill>
                  <a:schemeClr val="tx1"/>
                </a:solidFill>
              </a:rPr>
              <a:t>Pelvic</a:t>
            </a:r>
            <a:r>
              <a:rPr lang="en-US" sz="3200" dirty="0"/>
              <a:t> Exercise		                </a:t>
            </a:r>
            <a:r>
              <a:rPr lang="en-US" sz="2667" spc="0" dirty="0"/>
              <a:t>Page 3.4</a:t>
            </a:r>
          </a:p>
        </p:txBody>
      </p:sp>
      <p:pic>
        <p:nvPicPr>
          <p:cNvPr id="16" name="Picture 1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27584" y="2057400"/>
            <a:ext cx="2708844" cy="3810000"/>
          </a:xfrm>
          <a:prstGeom prst="rect">
            <a:avLst/>
          </a:prstGeom>
        </p:spPr>
      </p:pic>
      <p:pic>
        <p:nvPicPr>
          <p:cNvPr id="8"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10" name="TextBox 9"/>
          <p:cNvSpPr txBox="1"/>
          <p:nvPr/>
        </p:nvSpPr>
        <p:spPr>
          <a:xfrm>
            <a:off x="1219200" y="6457890"/>
            <a:ext cx="4114800" cy="400110"/>
          </a:xfrm>
          <a:prstGeom prst="rect">
            <a:avLst/>
          </a:prstGeom>
          <a:noFill/>
        </p:spPr>
        <p:txBody>
          <a:bodyPr wrap="square" rtlCol="0">
            <a:spAutoFit/>
          </a:bodyPr>
          <a:lstStyle/>
          <a:p>
            <a:r>
              <a:rPr lang="en-US" sz="1000" i="1" dirty="0">
                <a:solidFill>
                  <a:schemeClr val="accent2">
                    <a:lumMod val="60000"/>
                    <a:lumOff val="40000"/>
                  </a:schemeClr>
                </a:solidFill>
              </a:rPr>
              <a:t>Photographs from Ossie &amp; Elaine Rentsch, Bowtech Instruction Manuals      </a:t>
            </a:r>
          </a:p>
          <a:p>
            <a:r>
              <a:rPr lang="en-US" sz="1000" i="1" dirty="0">
                <a:solidFill>
                  <a:schemeClr val="accent2">
                    <a:lumMod val="60000"/>
                    <a:lumOff val="40000"/>
                  </a:schemeClr>
                </a:solidFill>
              </a:rPr>
              <a:t>Muscle Illustrations from Joseph Muscolino, The Muscle System Manual</a:t>
            </a:r>
          </a:p>
        </p:txBody>
      </p:sp>
      <p:pic>
        <p:nvPicPr>
          <p:cNvPr id="9" name="Picture 8"/>
          <p:cNvPicPr>
            <a:picLocks noChangeAspect="1"/>
          </p:cNvPicPr>
          <p:nvPr/>
        </p:nvPicPr>
        <p:blipFill rotWithShape="1">
          <a:blip r:embed="rId5" cstate="screen">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a:ext>
            </a:extLst>
          </a:blip>
          <a:srcRect/>
          <a:stretch/>
        </p:blipFill>
        <p:spPr>
          <a:xfrm>
            <a:off x="4524834" y="3717032"/>
            <a:ext cx="3884523" cy="1966165"/>
          </a:xfrm>
          <a:prstGeom prst="rect">
            <a:avLst/>
          </a:prstGeom>
        </p:spPr>
      </p:pic>
      <p:pic>
        <p:nvPicPr>
          <p:cNvPr id="2" name="Picture 1"/>
          <p:cNvPicPr>
            <a:picLocks noChangeAspect="1"/>
          </p:cNvPicPr>
          <p:nvPr/>
        </p:nvPicPr>
        <p:blipFill rotWithShape="1">
          <a:blip r:embed="rId7" cstate="screen">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a:ext>
            </a:extLst>
          </a:blip>
          <a:srcRect/>
          <a:stretch/>
        </p:blipFill>
        <p:spPr>
          <a:xfrm>
            <a:off x="4641232" y="2052152"/>
            <a:ext cx="3711061" cy="2024920"/>
          </a:xfrm>
          <a:prstGeom prst="rect">
            <a:avLst/>
          </a:prstGeom>
        </p:spPr>
      </p:pic>
    </p:spTree>
    <p:extLst>
      <p:ext uri="{BB962C8B-B14F-4D97-AF65-F5344CB8AC3E}">
        <p14:creationId xmlns:p14="http://schemas.microsoft.com/office/powerpoint/2010/main" val="79112345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1355" y="352676"/>
            <a:ext cx="6096000" cy="914400"/>
          </a:xfrm>
        </p:spPr>
        <p:txBody>
          <a:bodyPr>
            <a:normAutofit fontScale="90000"/>
          </a:bodyPr>
          <a:lstStyle/>
          <a:p>
            <a:r>
              <a:rPr lang="en-US" sz="3200" spc="300" dirty="0"/>
              <a:t>Re-demonstrate and practice</a:t>
            </a:r>
            <a:br>
              <a:rPr lang="en-US" sz="3600" dirty="0"/>
            </a:br>
            <a:r>
              <a:rPr lang="en-US" sz="3200" spc="300" dirty="0">
                <a:solidFill>
                  <a:schemeClr val="tx1"/>
                </a:solidFill>
              </a:rPr>
              <a:t>Sacral</a:t>
            </a:r>
            <a:r>
              <a:rPr lang="en-US" sz="3200" dirty="0"/>
              <a:t> 		                </a:t>
            </a:r>
            <a:r>
              <a:rPr lang="en-US" sz="2667" spc="0" dirty="0"/>
              <a:t>Page 3.8</a:t>
            </a:r>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151354" y="428876"/>
            <a:ext cx="949241" cy="838200"/>
          </a:xfrm>
          <a:prstGeom prst="rect">
            <a:avLst/>
          </a:prstGeom>
        </p:spPr>
      </p:pic>
      <p:pic>
        <p:nvPicPr>
          <p:cNvPr id="6" name="officeArt object" descr="BowenLogo"/>
          <p:cNvPicPr/>
          <p:nvPr/>
        </p:nvPicPr>
        <p:blipFill>
          <a:blip r:embed="rId3"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8" name="TextBox 7"/>
          <p:cNvSpPr txBox="1"/>
          <p:nvPr/>
        </p:nvSpPr>
        <p:spPr>
          <a:xfrm>
            <a:off x="1219200" y="6457890"/>
            <a:ext cx="4114800" cy="400110"/>
          </a:xfrm>
          <a:prstGeom prst="rect">
            <a:avLst/>
          </a:prstGeom>
          <a:noFill/>
        </p:spPr>
        <p:txBody>
          <a:bodyPr wrap="square" rtlCol="0">
            <a:spAutoFit/>
          </a:bodyPr>
          <a:lstStyle/>
          <a:p>
            <a:r>
              <a:rPr lang="en-US" sz="1000" i="1" dirty="0">
                <a:solidFill>
                  <a:schemeClr val="accent2">
                    <a:lumMod val="60000"/>
                    <a:lumOff val="40000"/>
                  </a:schemeClr>
                </a:solidFill>
              </a:rPr>
              <a:t>Photographs from Ossie &amp; Elaine Rentsch, Bowtech Instruction Manuals      </a:t>
            </a:r>
          </a:p>
          <a:p>
            <a:r>
              <a:rPr lang="en-US" sz="1000" i="1" dirty="0">
                <a:solidFill>
                  <a:schemeClr val="accent2">
                    <a:lumMod val="60000"/>
                    <a:lumOff val="40000"/>
                  </a:schemeClr>
                </a:solidFill>
              </a:rPr>
              <a:t>Muscle Illustrations from Joseph Muscolino, The Muscle System Manual</a:t>
            </a:r>
          </a:p>
        </p:txBody>
      </p:sp>
      <p:pic>
        <p:nvPicPr>
          <p:cNvPr id="10" name="Picture 9"/>
          <p:cNvPicPr/>
          <p:nvPr/>
        </p:nvPicPr>
        <p:blipFill rotWithShape="1">
          <a:blip r:embed="rId4" cstate="screen">
            <a:extLst>
              <a:ext uri="{28A0092B-C50C-407E-A947-70E740481C1C}">
                <a14:useLocalDpi xmlns:a14="http://schemas.microsoft.com/office/drawing/2010/main"/>
              </a:ext>
            </a:extLst>
          </a:blip>
          <a:srcRect/>
          <a:stretch/>
        </p:blipFill>
        <p:spPr bwMode="auto">
          <a:xfrm>
            <a:off x="5776543" y="4031324"/>
            <a:ext cx="2673670" cy="1581775"/>
          </a:xfrm>
          <a:prstGeom prst="rect">
            <a:avLst/>
          </a:prstGeom>
          <a:ln>
            <a:noFill/>
          </a:ln>
          <a:extLst>
            <a:ext uri="{53640926-AAD7-44d8-BBD7-CCE9431645EC}">
              <a14:shadowObscured xmlns="" xmlns:a14="http://schemas.microsoft.com/office/drawing/2010/main"/>
            </a:ext>
          </a:extLst>
        </p:spPr>
      </p:pic>
      <p:pic>
        <p:nvPicPr>
          <p:cNvPr id="13" name="Picture 12"/>
          <p:cNvPicPr/>
          <p:nvPr/>
        </p:nvPicPr>
        <p:blipFill rotWithShape="1">
          <a:blip r:embed="rId5" cstate="screen">
            <a:extLst>
              <a:ext uri="{28A0092B-C50C-407E-A947-70E740481C1C}">
                <a14:useLocalDpi xmlns:a14="http://schemas.microsoft.com/office/drawing/2010/main"/>
              </a:ext>
            </a:extLst>
          </a:blip>
          <a:srcRect/>
          <a:stretch/>
        </p:blipFill>
        <p:spPr bwMode="auto">
          <a:xfrm>
            <a:off x="3059832" y="4001246"/>
            <a:ext cx="2516064" cy="1496619"/>
          </a:xfrm>
          <a:prstGeom prst="rect">
            <a:avLst/>
          </a:prstGeom>
          <a:ln>
            <a:noFill/>
          </a:ln>
          <a:extLst>
            <a:ext uri="{53640926-AAD7-44d8-BBD7-CCE9431645EC}">
              <a14:shadowObscured xmlns="" xmlns:a14="http://schemas.microsoft.com/office/drawing/2010/main"/>
            </a:ext>
          </a:extLst>
        </p:spPr>
      </p:pic>
      <p:sp>
        <p:nvSpPr>
          <p:cNvPr id="14" name="TextBox 13"/>
          <p:cNvSpPr txBox="1"/>
          <p:nvPr/>
        </p:nvSpPr>
        <p:spPr>
          <a:xfrm>
            <a:off x="5796135" y="4725144"/>
            <a:ext cx="792089" cy="461665"/>
          </a:xfrm>
          <a:prstGeom prst="rect">
            <a:avLst/>
          </a:prstGeom>
          <a:solidFill>
            <a:schemeClr val="bg1"/>
          </a:solidFill>
        </p:spPr>
        <p:txBody>
          <a:bodyPr wrap="square" rtlCol="0">
            <a:spAutoFit/>
          </a:bodyPr>
          <a:lstStyle/>
          <a:p>
            <a:r>
              <a:rPr lang="en-US" sz="1200" dirty="0">
                <a:solidFill>
                  <a:srgbClr val="0070C0"/>
                </a:solidFill>
              </a:rPr>
              <a:t>Gluteus maximus</a:t>
            </a:r>
          </a:p>
        </p:txBody>
      </p:sp>
      <p:sp>
        <p:nvSpPr>
          <p:cNvPr id="15" name="TextBox 14"/>
          <p:cNvSpPr txBox="1"/>
          <p:nvPr/>
        </p:nvSpPr>
        <p:spPr>
          <a:xfrm>
            <a:off x="4932040" y="4221088"/>
            <a:ext cx="1085103" cy="461665"/>
          </a:xfrm>
          <a:prstGeom prst="rect">
            <a:avLst/>
          </a:prstGeom>
          <a:solidFill>
            <a:schemeClr val="bg1"/>
          </a:solidFill>
        </p:spPr>
        <p:txBody>
          <a:bodyPr wrap="square" rtlCol="0">
            <a:spAutoFit/>
          </a:bodyPr>
          <a:lstStyle/>
          <a:p>
            <a:r>
              <a:rPr lang="en-US" sz="1200" dirty="0">
                <a:solidFill>
                  <a:srgbClr val="0070C0"/>
                </a:solidFill>
              </a:rPr>
              <a:t>Sacrotuberous</a:t>
            </a:r>
          </a:p>
          <a:p>
            <a:r>
              <a:rPr lang="en-US" sz="1200" dirty="0">
                <a:solidFill>
                  <a:srgbClr val="0070C0"/>
                </a:solidFill>
              </a:rPr>
              <a:t>ligament</a:t>
            </a:r>
          </a:p>
        </p:txBody>
      </p:sp>
      <p:sp>
        <p:nvSpPr>
          <p:cNvPr id="11" name="TextBox 10"/>
          <p:cNvSpPr txBox="1"/>
          <p:nvPr/>
        </p:nvSpPr>
        <p:spPr>
          <a:xfrm>
            <a:off x="2835811" y="4536346"/>
            <a:ext cx="792088" cy="461665"/>
          </a:xfrm>
          <a:prstGeom prst="rect">
            <a:avLst/>
          </a:prstGeom>
          <a:solidFill>
            <a:schemeClr val="bg1"/>
          </a:solidFill>
        </p:spPr>
        <p:txBody>
          <a:bodyPr wrap="square" rtlCol="0">
            <a:spAutoFit/>
          </a:bodyPr>
          <a:lstStyle/>
          <a:p>
            <a:r>
              <a:rPr lang="en-US" sz="1200" dirty="0">
                <a:solidFill>
                  <a:srgbClr val="0070C0"/>
                </a:solidFill>
              </a:rPr>
              <a:t>Gluteus maximus</a:t>
            </a:r>
          </a:p>
        </p:txBody>
      </p:sp>
      <p:pic>
        <p:nvPicPr>
          <p:cNvPr id="16" name="Picture 15"/>
          <p:cNvPicPr/>
          <p:nvPr/>
        </p:nvPicPr>
        <p:blipFill rotWithShape="1">
          <a:blip r:embed="rId6" cstate="screen">
            <a:extLst>
              <a:ext uri="{28A0092B-C50C-407E-A947-70E740481C1C}">
                <a14:useLocalDpi xmlns:a14="http://schemas.microsoft.com/office/drawing/2010/main"/>
              </a:ext>
            </a:extLst>
          </a:blip>
          <a:srcRect/>
          <a:stretch/>
        </p:blipFill>
        <p:spPr bwMode="auto">
          <a:xfrm>
            <a:off x="494452" y="2325498"/>
            <a:ext cx="2263047" cy="3652380"/>
          </a:xfrm>
          <a:prstGeom prst="rect">
            <a:avLst/>
          </a:prstGeom>
          <a:ln>
            <a:noFill/>
          </a:ln>
          <a:extLst>
            <a:ext uri="{53640926-AAD7-44d8-BBD7-CCE9431645EC}">
              <a14:shadowObscured xmlns="" xmlns:a14="http://schemas.microsoft.com/office/drawing/2010/main"/>
            </a:ext>
          </a:extLst>
        </p:spPr>
      </p:pic>
      <p:pic>
        <p:nvPicPr>
          <p:cNvPr id="17" name="Picture 16"/>
          <p:cNvPicPr/>
          <p:nvPr/>
        </p:nvPicPr>
        <p:blipFill rotWithShape="1">
          <a:blip r:embed="rId7" cstate="screen">
            <a:extLst>
              <a:ext uri="{28A0092B-C50C-407E-A947-70E740481C1C}">
                <a14:useLocalDpi xmlns:a14="http://schemas.microsoft.com/office/drawing/2010/main"/>
              </a:ext>
            </a:extLst>
          </a:blip>
          <a:srcRect/>
          <a:stretch/>
        </p:blipFill>
        <p:spPr bwMode="auto">
          <a:xfrm>
            <a:off x="3198902" y="2006205"/>
            <a:ext cx="2739346" cy="1800201"/>
          </a:xfrm>
          <a:prstGeom prst="rect">
            <a:avLst/>
          </a:prstGeom>
          <a:ln>
            <a:noFill/>
          </a:ln>
          <a:extLst>
            <a:ext uri="{53640926-AAD7-44d8-BBD7-CCE9431645EC}">
              <a14:shadowObscured xmlns="" xmlns:a14="http://schemas.microsoft.com/office/drawing/2010/main"/>
            </a:ext>
          </a:extLst>
        </p:spPr>
      </p:pic>
      <p:pic>
        <p:nvPicPr>
          <p:cNvPr id="18" name="Picture 17"/>
          <p:cNvPicPr/>
          <p:nvPr/>
        </p:nvPicPr>
        <p:blipFill rotWithShape="1">
          <a:blip r:embed="rId8" cstate="screen">
            <a:extLst>
              <a:ext uri="{28A0092B-C50C-407E-A947-70E740481C1C}">
                <a14:useLocalDpi xmlns:a14="http://schemas.microsoft.com/office/drawing/2010/main"/>
              </a:ext>
            </a:extLst>
          </a:blip>
          <a:srcRect/>
          <a:stretch/>
        </p:blipFill>
        <p:spPr bwMode="auto">
          <a:xfrm>
            <a:off x="5829243" y="1931710"/>
            <a:ext cx="2562727" cy="1814201"/>
          </a:xfrm>
          <a:prstGeom prst="rect">
            <a:avLst/>
          </a:prstGeom>
          <a:ln>
            <a:noFill/>
          </a:ln>
          <a:extLst>
            <a:ext uri="{53640926-AAD7-44d8-BBD7-CCE9431645EC}">
              <a14:shadowObscured xmlns="" xmlns:a14="http://schemas.microsoft.com/office/drawing/2010/main"/>
            </a:ext>
          </a:extLst>
        </p:spPr>
      </p:pic>
      <p:pic>
        <p:nvPicPr>
          <p:cNvPr id="19" name="Picture 18"/>
          <p:cNvPicPr/>
          <p:nvPr/>
        </p:nvPicPr>
        <p:blipFill rotWithShape="1">
          <a:blip r:embed="rId9" cstate="screen">
            <a:extLst>
              <a:ext uri="{28A0092B-C50C-407E-A947-70E740481C1C}">
                <a14:useLocalDpi xmlns:a14="http://schemas.microsoft.com/office/drawing/2010/main"/>
              </a:ext>
            </a:extLst>
          </a:blip>
          <a:srcRect/>
          <a:stretch/>
        </p:blipFill>
        <p:spPr bwMode="auto">
          <a:xfrm>
            <a:off x="5938248" y="5734990"/>
            <a:ext cx="2847975" cy="485775"/>
          </a:xfrm>
          <a:prstGeom prst="rect">
            <a:avLst/>
          </a:prstGeom>
          <a:ln>
            <a:noFill/>
          </a:ln>
          <a:extLst>
            <a:ext uri="{53640926-AAD7-44d8-BBD7-CCE9431645EC}">
              <a14:shadowObscured xmlns="" xmlns:a14="http://schemas.microsoft.com/office/drawing/2010/main"/>
            </a:ext>
          </a:extLst>
        </p:spPr>
      </p:pic>
    </p:spTree>
    <p:extLst>
      <p:ext uri="{BB962C8B-B14F-4D97-AF65-F5344CB8AC3E}">
        <p14:creationId xmlns:p14="http://schemas.microsoft.com/office/powerpoint/2010/main" val="122246922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3200" spc="300" dirty="0"/>
              <a:t>MORNING TEA</a:t>
            </a:r>
            <a:endParaRPr lang="en-US" sz="2667" spc="0" dirty="0"/>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3"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pic>
        <p:nvPicPr>
          <p:cNvPr id="7" name="Content Placeholder 7"/>
          <p:cNvPicPr>
            <a:picLocks noGrp="1" noChangeAspect="1"/>
          </p:cNvPicPr>
          <p:nvPr>
            <p:ph sz="quarter" idx="4294967295"/>
          </p:nvPr>
        </p:nvPicPr>
        <p:blipFill>
          <a:blip r:embed="rId4" cstate="screen">
            <a:extLst>
              <a:ext uri="{28A0092B-C50C-407E-A947-70E740481C1C}">
                <a14:useLocalDpi xmlns:a14="http://schemas.microsoft.com/office/drawing/2010/main"/>
              </a:ext>
            </a:extLst>
          </a:blip>
          <a:stretch>
            <a:fillRect/>
          </a:stretch>
        </p:blipFill>
        <p:spPr>
          <a:xfrm>
            <a:off x="1944776" y="2158486"/>
            <a:ext cx="5369096" cy="3579973"/>
          </a:xfrm>
          <a:prstGeom prst="roundRect">
            <a:avLst>
              <a:gd name="adj" fmla="val 8594"/>
            </a:avLst>
          </a:prstGeom>
          <a:solidFill>
            <a:srgbClr val="FFFFFF">
              <a:shade val="85000"/>
            </a:srgbClr>
          </a:solidFill>
          <a:ln w="38100">
            <a:solidFill>
              <a:srgbClr val="05670A"/>
            </a:solidFill>
          </a:ln>
          <a:effectLst>
            <a:reflection blurRad="12700" stA="38000" endPos="28000" dist="5000" dir="5400000" sy="-100000" algn="bl" rotWithShape="0"/>
          </a:effectLst>
        </p:spPr>
      </p:pic>
    </p:spTree>
    <p:extLst>
      <p:ext uri="{BB962C8B-B14F-4D97-AF65-F5344CB8AC3E}">
        <p14:creationId xmlns:p14="http://schemas.microsoft.com/office/powerpoint/2010/main" val="322432780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dirty="0"/>
              <a:t>Scenario 3</a:t>
            </a:r>
            <a:r>
              <a:rPr lang="en-US" sz="3200" dirty="0"/>
              <a:t>               </a:t>
            </a:r>
            <a:endParaRPr lang="en-US" sz="2667" spc="0" dirty="0"/>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3"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5" name="Rectangle 4"/>
          <p:cNvSpPr/>
          <p:nvPr/>
        </p:nvSpPr>
        <p:spPr>
          <a:xfrm>
            <a:off x="676127" y="1875353"/>
            <a:ext cx="7715001" cy="3808735"/>
          </a:xfrm>
          <a:prstGeom prst="rect">
            <a:avLst/>
          </a:prstGeom>
        </p:spPr>
        <p:txBody>
          <a:bodyPr wrap="square">
            <a:spAutoFit/>
          </a:bodyPr>
          <a:lstStyle/>
          <a:p>
            <a:pPr>
              <a:spcBef>
                <a:spcPts val="713"/>
              </a:spcBef>
            </a:pPr>
            <a:r>
              <a:rPr lang="en-US" altLang="en-US" b="1" dirty="0">
                <a:solidFill>
                  <a:srgbClr val="FF0000"/>
                </a:solidFill>
                <a:latin typeface="Verdana" panose="020B0604030504040204" pitchFamily="34" charset="0"/>
                <a:sym typeface="Verdana" panose="020B0604030504040204" pitchFamily="34" charset="0"/>
              </a:rPr>
              <a:t>Client presents with:</a:t>
            </a:r>
            <a:r>
              <a:rPr lang="en-US" altLang="en-US" b="1" dirty="0">
                <a:latin typeface="Verdana" panose="020B0604030504040204" pitchFamily="34" charset="0"/>
                <a:sym typeface="Verdana" panose="020B0604030504040204" pitchFamily="34" charset="0"/>
              </a:rPr>
              <a:t> Skin eczema flaring with stress</a:t>
            </a:r>
          </a:p>
          <a:p>
            <a:pPr>
              <a:spcBef>
                <a:spcPts val="713"/>
              </a:spcBef>
            </a:pPr>
            <a:endParaRPr lang="en-US" altLang="en-US" sz="900" dirty="0">
              <a:latin typeface="Verdana" panose="020B0604030504040204" pitchFamily="34" charset="0"/>
              <a:sym typeface="Verdana" panose="020B0604030504040204" pitchFamily="34" charset="0"/>
            </a:endParaRPr>
          </a:p>
          <a:p>
            <a:pPr>
              <a:spcBef>
                <a:spcPts val="713"/>
              </a:spcBef>
            </a:pPr>
            <a:r>
              <a:rPr lang="en-US" altLang="en-US" dirty="0">
                <a:solidFill>
                  <a:srgbClr val="FF0000"/>
                </a:solidFill>
                <a:latin typeface="Verdana" panose="020B0604030504040204" pitchFamily="34" charset="0"/>
                <a:sym typeface="Verdana" panose="020B0604030504040204" pitchFamily="34" charset="0"/>
              </a:rPr>
              <a:t>Questioning reveals: </a:t>
            </a:r>
          </a:p>
          <a:p>
            <a:pPr marL="285750" indent="-285750">
              <a:spcBef>
                <a:spcPts val="713"/>
              </a:spcBef>
              <a:buClr>
                <a:schemeClr val="tx1"/>
              </a:buClr>
              <a:buSzPct val="99000"/>
              <a:buFont typeface="Arial" panose="020B0604020202020204" pitchFamily="34" charset="0"/>
              <a:buChar char="•"/>
            </a:pPr>
            <a:r>
              <a:rPr lang="en-US" altLang="en-US" dirty="0">
                <a:latin typeface="Verdana" panose="020B0604030504040204" pitchFamily="34" charset="0"/>
                <a:sym typeface="Verdana" panose="020B0604030504040204" pitchFamily="34" charset="0"/>
              </a:rPr>
              <a:t>Student in transition from female to male, just started hormones</a:t>
            </a:r>
          </a:p>
          <a:p>
            <a:pPr marL="285750" indent="-285750">
              <a:spcBef>
                <a:spcPts val="713"/>
              </a:spcBef>
              <a:buClr>
                <a:schemeClr val="tx1"/>
              </a:buClr>
              <a:buSzPct val="99000"/>
              <a:buFont typeface="Arial" panose="020B0604020202020204" pitchFamily="34" charset="0"/>
              <a:buChar char="•"/>
            </a:pPr>
            <a:r>
              <a:rPr lang="en-US" altLang="en-US" dirty="0">
                <a:latin typeface="Verdana" panose="020B0604030504040204" pitchFamily="34" charset="0"/>
                <a:sym typeface="Verdana" panose="020B0604030504040204" pitchFamily="34" charset="0"/>
              </a:rPr>
              <a:t>Being bullied at school and major family stress</a:t>
            </a:r>
          </a:p>
          <a:p>
            <a:pPr marL="285750" indent="-285750">
              <a:spcBef>
                <a:spcPts val="713"/>
              </a:spcBef>
              <a:buClr>
                <a:schemeClr val="tx1"/>
              </a:buClr>
              <a:buSzPct val="99000"/>
              <a:buFont typeface="Arial" panose="020B0604020202020204" pitchFamily="34" charset="0"/>
              <a:buChar char="•"/>
            </a:pPr>
            <a:r>
              <a:rPr lang="en-US" altLang="en-US" dirty="0">
                <a:latin typeface="Verdana" panose="020B0604030504040204" pitchFamily="34" charset="0"/>
                <a:sym typeface="Verdana" panose="020B0604030504040204" pitchFamily="34" charset="0"/>
              </a:rPr>
              <a:t>Very depressed, under psychiatrist care</a:t>
            </a:r>
          </a:p>
          <a:p>
            <a:pPr marL="285750" indent="-285750">
              <a:spcBef>
                <a:spcPts val="713"/>
              </a:spcBef>
              <a:buClr>
                <a:schemeClr val="tx1"/>
              </a:buClr>
              <a:buSzPct val="99000"/>
              <a:buFont typeface="Arial" panose="020B0604020202020204" pitchFamily="34" charset="0"/>
              <a:buChar char="•"/>
            </a:pPr>
            <a:r>
              <a:rPr lang="en-US" altLang="en-US" dirty="0">
                <a:latin typeface="Verdana" panose="020B0604030504040204" pitchFamily="34" charset="0"/>
                <a:sym typeface="Verdana" panose="020B0604030504040204" pitchFamily="34" charset="0"/>
              </a:rPr>
              <a:t>Has come to you for support through the process</a:t>
            </a:r>
          </a:p>
          <a:p>
            <a:pPr>
              <a:spcBef>
                <a:spcPts val="713"/>
              </a:spcBef>
              <a:buClr>
                <a:srgbClr val="FFB91D"/>
              </a:buClr>
              <a:buSzPct val="80000"/>
            </a:pPr>
            <a:r>
              <a:rPr lang="en-US" altLang="en-US" dirty="0">
                <a:solidFill>
                  <a:srgbClr val="FF0000"/>
                </a:solidFill>
                <a:latin typeface="Verdana" pitchFamily="34" charset="0"/>
                <a:sym typeface="Verdana" pitchFamily="34" charset="0"/>
              </a:rPr>
              <a:t>What procedures could you use?</a:t>
            </a:r>
          </a:p>
          <a:p>
            <a:pPr>
              <a:spcBef>
                <a:spcPts val="713"/>
              </a:spcBef>
            </a:pPr>
            <a:r>
              <a:rPr lang="en-US" altLang="en-US" dirty="0">
                <a:latin typeface="Verdana" panose="020B0604030504040204" pitchFamily="34" charset="0"/>
                <a:sym typeface="Verdana" panose="020B0604030504040204" pitchFamily="34" charset="0"/>
              </a:rPr>
              <a:t>BRM 1, 2, 3, kidney, respiratory, head</a:t>
            </a:r>
          </a:p>
          <a:p>
            <a:pPr>
              <a:spcBef>
                <a:spcPts val="713"/>
              </a:spcBef>
            </a:pPr>
            <a:r>
              <a:rPr lang="en-US" altLang="en-US" dirty="0">
                <a:solidFill>
                  <a:srgbClr val="05670A"/>
                </a:solidFill>
                <a:latin typeface="Verdana" panose="020B0604030504040204" pitchFamily="34" charset="0"/>
                <a:sym typeface="Verdana" panose="020B0604030504040204" pitchFamily="34" charset="0"/>
              </a:rPr>
              <a:t>Today we will do: </a:t>
            </a:r>
            <a:r>
              <a:rPr lang="en-US" altLang="en-US" b="1" dirty="0">
                <a:solidFill>
                  <a:srgbClr val="05670A"/>
                </a:solidFill>
                <a:latin typeface="Verdana" panose="020B0604030504040204" pitchFamily="34" charset="0"/>
                <a:sym typeface="Verdana" panose="020B0604030504040204" pitchFamily="34" charset="0"/>
              </a:rPr>
              <a:t>Respiratory &amp; Cramp</a:t>
            </a:r>
          </a:p>
        </p:txBody>
      </p:sp>
    </p:spTree>
    <p:extLst>
      <p:ext uri="{BB962C8B-B14F-4D97-AF65-F5344CB8AC3E}">
        <p14:creationId xmlns:p14="http://schemas.microsoft.com/office/powerpoint/2010/main" val="163060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dirty="0"/>
              <a:t>Practice Procedures</a:t>
            </a:r>
            <a:endParaRPr lang="en-US" sz="2667" spc="0" dirty="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5" name="TextBox 4"/>
          <p:cNvSpPr txBox="1"/>
          <p:nvPr/>
        </p:nvSpPr>
        <p:spPr>
          <a:xfrm>
            <a:off x="2999504" y="1997365"/>
            <a:ext cx="3036472" cy="461665"/>
          </a:xfrm>
          <a:prstGeom prst="rect">
            <a:avLst/>
          </a:prstGeom>
          <a:noFill/>
        </p:spPr>
        <p:txBody>
          <a:bodyPr wrap="none" rtlCol="0">
            <a:spAutoFit/>
          </a:bodyPr>
          <a:lstStyle/>
          <a:p>
            <a:r>
              <a:rPr lang="en-AU" sz="2400" dirty="0">
                <a:solidFill>
                  <a:srgbClr val="FF0000"/>
                </a:solidFill>
              </a:rPr>
              <a:t>Respiratory and Cramp</a:t>
            </a:r>
          </a:p>
        </p:txBody>
      </p:sp>
      <p:pic>
        <p:nvPicPr>
          <p:cNvPr id="4" name="Picture 3"/>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flipH="1">
            <a:off x="1939840" y="2852936"/>
            <a:ext cx="5213725" cy="2792478"/>
          </a:xfrm>
          <a:prstGeom prst="roundRect">
            <a:avLst>
              <a:gd name="adj" fmla="val 8594"/>
            </a:avLst>
          </a:prstGeom>
          <a:solidFill>
            <a:srgbClr val="FFFFFF">
              <a:shade val="85000"/>
            </a:srgbClr>
          </a:solidFill>
          <a:ln w="38100">
            <a:solidFill>
              <a:srgbClr val="30A03D"/>
            </a:solidFill>
          </a:ln>
          <a:effectLst>
            <a:reflection blurRad="12700" stA="38000" endPos="28000" dist="5000" dir="5400000" sy="-100000" algn="bl" rotWithShape="0"/>
          </a:effectLst>
        </p:spPr>
      </p:pic>
    </p:spTree>
    <p:extLst>
      <p:ext uri="{BB962C8B-B14F-4D97-AF65-F5344CB8AC3E}">
        <p14:creationId xmlns:p14="http://schemas.microsoft.com/office/powerpoint/2010/main" val="187160969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79712" y="457201"/>
            <a:ext cx="6840760" cy="914400"/>
          </a:xfrm>
        </p:spPr>
        <p:txBody>
          <a:bodyPr>
            <a:normAutofit fontScale="90000"/>
          </a:bodyPr>
          <a:lstStyle/>
          <a:p>
            <a:r>
              <a:rPr lang="en-US" sz="3200" spc="300" dirty="0"/>
              <a:t>New </a:t>
            </a:r>
            <a:r>
              <a:rPr lang="en-US" sz="3200" spc="300" dirty="0">
                <a:solidFill>
                  <a:srgbClr val="000000"/>
                </a:solidFill>
              </a:rPr>
              <a:t>Procedure</a:t>
            </a:r>
            <a:br>
              <a:rPr lang="en-US" sz="3600" dirty="0"/>
            </a:br>
            <a:r>
              <a:rPr lang="en-US" sz="3200" spc="300" dirty="0">
                <a:solidFill>
                  <a:schemeClr val="tx1"/>
                </a:solidFill>
              </a:rPr>
              <a:t>Babies and children</a:t>
            </a:r>
            <a:r>
              <a:rPr lang="en-US" sz="3200" dirty="0"/>
              <a:t>		           </a:t>
            </a:r>
            <a:r>
              <a:rPr lang="en-US" sz="2667" spc="0" dirty="0"/>
              <a:t>Page 4.15</a:t>
            </a:r>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27584" y="519337"/>
            <a:ext cx="949241" cy="838200"/>
          </a:xfrm>
          <a:prstGeom prst="rect">
            <a:avLst/>
          </a:prstGeom>
        </p:spPr>
      </p:pic>
      <p:pic>
        <p:nvPicPr>
          <p:cNvPr id="6" name="officeArt object" descr="BowenLogo"/>
          <p:cNvPicPr/>
          <p:nvPr/>
        </p:nvPicPr>
        <p:blipFill>
          <a:blip r:embed="rId3"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pic>
        <p:nvPicPr>
          <p:cNvPr id="9" name="Picture 8"/>
          <p:cNvPicPr/>
          <p:nvPr/>
        </p:nvPicPr>
        <p:blipFill rotWithShape="1">
          <a:blip r:embed="rId4" cstate="screen">
            <a:extLst>
              <a:ext uri="{28A0092B-C50C-407E-A947-70E740481C1C}">
                <a14:useLocalDpi xmlns:a14="http://schemas.microsoft.com/office/drawing/2010/main"/>
              </a:ext>
            </a:extLst>
          </a:blip>
          <a:srcRect/>
          <a:stretch/>
        </p:blipFill>
        <p:spPr bwMode="auto">
          <a:xfrm>
            <a:off x="887056" y="2132856"/>
            <a:ext cx="3960441" cy="2389303"/>
          </a:xfrm>
          <a:prstGeom prst="rect">
            <a:avLst/>
          </a:prstGeom>
          <a:ln>
            <a:noFill/>
          </a:ln>
          <a:extLst>
            <a:ext uri="{53640926-AAD7-44d8-BBD7-CCE9431645EC}">
              <a14:shadowObscured xmlns="" xmlns:a14="http://schemas.microsoft.com/office/drawing/2010/main"/>
            </a:ext>
          </a:extLst>
        </p:spPr>
      </p:pic>
      <p:sp>
        <p:nvSpPr>
          <p:cNvPr id="11" name="Content Placeholder 2"/>
          <p:cNvSpPr>
            <a:spLocks noGrp="1"/>
          </p:cNvSpPr>
          <p:nvPr>
            <p:ph sz="quarter" idx="4294967295"/>
          </p:nvPr>
        </p:nvSpPr>
        <p:spPr>
          <a:xfrm>
            <a:off x="827584" y="4836720"/>
            <a:ext cx="3960441" cy="1728192"/>
          </a:xfrm>
          <a:prstGeom prst="rect">
            <a:avLst/>
          </a:prstGeom>
        </p:spPr>
        <p:txBody>
          <a:bodyPr>
            <a:normAutofit/>
          </a:bodyPr>
          <a:lstStyle/>
          <a:p>
            <a:r>
              <a:rPr lang="en-US" sz="1800" dirty="0"/>
              <a:t>Center of gravity is at mid thoracic level, Baby Bowen begins in this area</a:t>
            </a:r>
          </a:p>
          <a:p>
            <a:r>
              <a:rPr lang="en-US" sz="1800" dirty="0"/>
              <a:t>Not always necessary to observe waiting times with young children</a:t>
            </a:r>
          </a:p>
        </p:txBody>
      </p:sp>
      <p:pic>
        <p:nvPicPr>
          <p:cNvPr id="7" name="Picture 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652120" y="2271816"/>
            <a:ext cx="2281703" cy="3429000"/>
          </a:xfrm>
          <a:prstGeom prst="roundRect">
            <a:avLst>
              <a:gd name="adj" fmla="val 8594"/>
            </a:avLst>
          </a:prstGeom>
          <a:solidFill>
            <a:srgbClr val="FFFFFF">
              <a:shade val="85000"/>
            </a:srgbClr>
          </a:solidFill>
          <a:ln w="38100">
            <a:solidFill>
              <a:srgbClr val="36CA02"/>
            </a:solidFill>
          </a:ln>
          <a:effectLst>
            <a:reflection blurRad="12700" stA="38000" endPos="28000" dist="5000" dir="5400000" sy="-100000" algn="bl" rotWithShape="0"/>
          </a:effectLst>
        </p:spPr>
      </p:pic>
    </p:spTree>
    <p:extLst>
      <p:ext uri="{BB962C8B-B14F-4D97-AF65-F5344CB8AC3E}">
        <p14:creationId xmlns:p14="http://schemas.microsoft.com/office/powerpoint/2010/main" val="190598691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79712" y="457201"/>
            <a:ext cx="6840760" cy="914400"/>
          </a:xfrm>
        </p:spPr>
        <p:txBody>
          <a:bodyPr>
            <a:normAutofit fontScale="90000"/>
          </a:bodyPr>
          <a:lstStyle/>
          <a:p>
            <a:r>
              <a:rPr lang="en-US" sz="3200" spc="300" dirty="0"/>
              <a:t>New </a:t>
            </a:r>
            <a:r>
              <a:rPr lang="en-US" sz="3200" spc="300" dirty="0">
                <a:solidFill>
                  <a:srgbClr val="000000"/>
                </a:solidFill>
              </a:rPr>
              <a:t>Procedure</a:t>
            </a:r>
            <a:br>
              <a:rPr lang="en-US" sz="3600" dirty="0"/>
            </a:br>
            <a:r>
              <a:rPr lang="en-US" sz="3200" spc="300" dirty="0">
                <a:solidFill>
                  <a:schemeClr val="tx1"/>
                </a:solidFill>
              </a:rPr>
              <a:t>‘Baby Bowen’</a:t>
            </a:r>
            <a:r>
              <a:rPr lang="en-US" sz="3200" dirty="0"/>
              <a:t>		           </a:t>
            </a:r>
            <a:r>
              <a:rPr lang="en-US" sz="2667" spc="0" dirty="0"/>
              <a:t>Page 4.15</a:t>
            </a:r>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27584" y="519337"/>
            <a:ext cx="949241" cy="838200"/>
          </a:xfrm>
          <a:prstGeom prst="rect">
            <a:avLst/>
          </a:prstGeom>
        </p:spPr>
      </p:pic>
      <p:pic>
        <p:nvPicPr>
          <p:cNvPr id="6" name="officeArt object" descr="BowenLogo"/>
          <p:cNvPicPr/>
          <p:nvPr/>
        </p:nvPicPr>
        <p:blipFill>
          <a:blip r:embed="rId3"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pic>
        <p:nvPicPr>
          <p:cNvPr id="9" name="Picture 8"/>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167368" y="2113933"/>
            <a:ext cx="3124200" cy="3039517"/>
          </a:xfrm>
          <a:prstGeom prst="rect">
            <a:avLst/>
          </a:prstGeom>
          <a:ln>
            <a:noFill/>
          </a:ln>
          <a:effectLst>
            <a:softEdge rad="112500"/>
          </a:effectLst>
        </p:spPr>
      </p:pic>
      <p:cxnSp>
        <p:nvCxnSpPr>
          <p:cNvPr id="10" name="Straight Arrow Connector 9"/>
          <p:cNvCxnSpPr/>
          <p:nvPr/>
        </p:nvCxnSpPr>
        <p:spPr>
          <a:xfrm>
            <a:off x="6637579" y="3600569"/>
            <a:ext cx="91889" cy="25885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a:off x="6445958" y="3525776"/>
            <a:ext cx="47065" cy="25885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a:off x="6128693" y="3514550"/>
            <a:ext cx="211932" cy="215444"/>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13" name="Picture 12"/>
          <p:cNvPicPr>
            <a:picLocks noChangeAspect="1"/>
          </p:cNvPicPr>
          <p:nvPr/>
        </p:nvPicPr>
        <p:blipFill>
          <a:blip r:embed="rId5" cstate="screen">
            <a:extLst>
              <a:ext uri="{BEBA8EAE-BF5A-486C-A8C5-ECC9F3942E4B}">
                <a14:imgProps xmlns:a14="http://schemas.microsoft.com/office/drawing/2010/main">
                  <a14:imgLayer r:embed="rId6">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rot="16200000">
            <a:off x="250139" y="2741133"/>
            <a:ext cx="3113172" cy="1752601"/>
          </a:xfrm>
          <a:prstGeom prst="rect">
            <a:avLst/>
          </a:prstGeom>
          <a:ln>
            <a:noFill/>
          </a:ln>
          <a:effectLst>
            <a:softEdge rad="112500"/>
          </a:effectLst>
        </p:spPr>
      </p:pic>
      <p:cxnSp>
        <p:nvCxnSpPr>
          <p:cNvPr id="14" name="Straight Arrow Connector 13"/>
          <p:cNvCxnSpPr/>
          <p:nvPr/>
        </p:nvCxnSpPr>
        <p:spPr>
          <a:xfrm>
            <a:off x="1403648" y="3251226"/>
            <a:ext cx="190500" cy="39577"/>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1691680" y="3251226"/>
            <a:ext cx="163204" cy="1"/>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16" name="Picture 15"/>
          <p:cNvPicPr>
            <a:picLocks noChangeAspect="1"/>
          </p:cNvPicPr>
          <p:nvPr/>
        </p:nvPicPr>
        <p:blipFill>
          <a:blip r:embed="rId5" cstate="screen">
            <a:extLst>
              <a:ext uri="{BEBA8EAE-BF5A-486C-A8C5-ECC9F3942E4B}">
                <a14:imgProps xmlns:a14="http://schemas.microsoft.com/office/drawing/2010/main">
                  <a14:imgLayer r:embed="rId7">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rot="16200000">
            <a:off x="2364689" y="2741133"/>
            <a:ext cx="3113170" cy="1752600"/>
          </a:xfrm>
          <a:prstGeom prst="rect">
            <a:avLst/>
          </a:prstGeom>
          <a:ln>
            <a:noFill/>
          </a:ln>
          <a:effectLst>
            <a:softEdge rad="112500"/>
          </a:effectLst>
        </p:spPr>
      </p:pic>
      <p:cxnSp>
        <p:nvCxnSpPr>
          <p:cNvPr id="17" name="Straight Arrow Connector 16"/>
          <p:cNvCxnSpPr/>
          <p:nvPr/>
        </p:nvCxnSpPr>
        <p:spPr>
          <a:xfrm>
            <a:off x="3826024" y="3260174"/>
            <a:ext cx="190500" cy="39577"/>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a:off x="3521224" y="3279962"/>
            <a:ext cx="163204" cy="1"/>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5274076" y="5300584"/>
            <a:ext cx="2762231" cy="646331"/>
          </a:xfrm>
          <a:prstGeom prst="rect">
            <a:avLst/>
          </a:prstGeom>
          <a:noFill/>
        </p:spPr>
        <p:txBody>
          <a:bodyPr wrap="none" rtlCol="0">
            <a:spAutoFit/>
          </a:bodyPr>
          <a:lstStyle/>
          <a:p>
            <a:r>
              <a:rPr lang="en-US" dirty="0">
                <a:solidFill>
                  <a:srgbClr val="0070C0"/>
                </a:solidFill>
              </a:rPr>
              <a:t>Supine moves 3, 4 and 5 of </a:t>
            </a:r>
          </a:p>
          <a:p>
            <a:r>
              <a:rPr lang="en-US" dirty="0">
                <a:solidFill>
                  <a:srgbClr val="0070C0"/>
                </a:solidFill>
              </a:rPr>
              <a:t>Respiratory procedure</a:t>
            </a:r>
          </a:p>
        </p:txBody>
      </p:sp>
      <p:sp>
        <p:nvSpPr>
          <p:cNvPr id="20" name="TextBox 19"/>
          <p:cNvSpPr txBox="1"/>
          <p:nvPr/>
        </p:nvSpPr>
        <p:spPr>
          <a:xfrm>
            <a:off x="900727" y="5294432"/>
            <a:ext cx="1931041" cy="923330"/>
          </a:xfrm>
          <a:prstGeom prst="rect">
            <a:avLst/>
          </a:prstGeom>
          <a:noFill/>
        </p:spPr>
        <p:txBody>
          <a:bodyPr wrap="none" rtlCol="0">
            <a:spAutoFit/>
          </a:bodyPr>
          <a:lstStyle/>
          <a:p>
            <a:r>
              <a:rPr lang="en-US" dirty="0">
                <a:solidFill>
                  <a:srgbClr val="0070C0"/>
                </a:solidFill>
              </a:rPr>
              <a:t>2 medial moves </a:t>
            </a:r>
          </a:p>
          <a:p>
            <a:r>
              <a:rPr lang="en-US" dirty="0">
                <a:solidFill>
                  <a:srgbClr val="0070C0"/>
                </a:solidFill>
              </a:rPr>
              <a:t>Level with inferior </a:t>
            </a:r>
          </a:p>
          <a:p>
            <a:r>
              <a:rPr lang="en-US" dirty="0">
                <a:solidFill>
                  <a:srgbClr val="0070C0"/>
                </a:solidFill>
              </a:rPr>
              <a:t>angle of scapula</a:t>
            </a:r>
          </a:p>
        </p:txBody>
      </p:sp>
      <p:sp>
        <p:nvSpPr>
          <p:cNvPr id="21" name="TextBox 20"/>
          <p:cNvSpPr txBox="1"/>
          <p:nvPr/>
        </p:nvSpPr>
        <p:spPr>
          <a:xfrm>
            <a:off x="2955753" y="5294432"/>
            <a:ext cx="1931041" cy="923330"/>
          </a:xfrm>
          <a:prstGeom prst="rect">
            <a:avLst/>
          </a:prstGeom>
          <a:noFill/>
        </p:spPr>
        <p:txBody>
          <a:bodyPr wrap="none" rtlCol="0">
            <a:spAutoFit/>
          </a:bodyPr>
          <a:lstStyle/>
          <a:p>
            <a:r>
              <a:rPr lang="en-US" dirty="0">
                <a:solidFill>
                  <a:srgbClr val="0070C0"/>
                </a:solidFill>
              </a:rPr>
              <a:t>2 lateral moves </a:t>
            </a:r>
          </a:p>
          <a:p>
            <a:r>
              <a:rPr lang="en-US" dirty="0">
                <a:solidFill>
                  <a:srgbClr val="0070C0"/>
                </a:solidFill>
              </a:rPr>
              <a:t>Level with inferior </a:t>
            </a:r>
          </a:p>
          <a:p>
            <a:r>
              <a:rPr lang="en-US" dirty="0">
                <a:solidFill>
                  <a:srgbClr val="0070C0"/>
                </a:solidFill>
              </a:rPr>
              <a:t>angle of scapula</a:t>
            </a:r>
          </a:p>
        </p:txBody>
      </p:sp>
    </p:spTree>
    <p:extLst>
      <p:ext uri="{BB962C8B-B14F-4D97-AF65-F5344CB8AC3E}">
        <p14:creationId xmlns:p14="http://schemas.microsoft.com/office/powerpoint/2010/main" val="343518540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79712" y="457201"/>
            <a:ext cx="6840760" cy="914400"/>
          </a:xfrm>
        </p:spPr>
        <p:txBody>
          <a:bodyPr>
            <a:normAutofit fontScale="90000"/>
          </a:bodyPr>
          <a:lstStyle/>
          <a:p>
            <a:r>
              <a:rPr lang="en-US" sz="3200" spc="300" dirty="0"/>
              <a:t>New </a:t>
            </a:r>
            <a:r>
              <a:rPr lang="en-US" sz="3200" spc="300" dirty="0">
                <a:solidFill>
                  <a:srgbClr val="000000"/>
                </a:solidFill>
              </a:rPr>
              <a:t>Procedure</a:t>
            </a:r>
            <a:br>
              <a:rPr lang="en-US" sz="3600" dirty="0"/>
            </a:br>
            <a:r>
              <a:rPr lang="en-US" sz="3200" spc="300" dirty="0">
                <a:solidFill>
                  <a:schemeClr val="tx1"/>
                </a:solidFill>
              </a:rPr>
              <a:t>Babies and children</a:t>
            </a:r>
            <a:r>
              <a:rPr lang="en-US" sz="3200" dirty="0"/>
              <a:t>		           </a:t>
            </a:r>
            <a:r>
              <a:rPr lang="en-US" sz="2667" spc="0" dirty="0"/>
              <a:t>Page 4.15</a:t>
            </a:r>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27584" y="519337"/>
            <a:ext cx="949241" cy="838200"/>
          </a:xfrm>
          <a:prstGeom prst="rect">
            <a:avLst/>
          </a:prstGeom>
        </p:spPr>
      </p:pic>
      <p:pic>
        <p:nvPicPr>
          <p:cNvPr id="6" name="officeArt object" descr="BowenLogo"/>
          <p:cNvPicPr/>
          <p:nvPr/>
        </p:nvPicPr>
        <p:blipFill>
          <a:blip r:embed="rId3"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pic>
        <p:nvPicPr>
          <p:cNvPr id="9" name="Picture 8"/>
          <p:cNvPicPr/>
          <p:nvPr/>
        </p:nvPicPr>
        <p:blipFill rotWithShape="1">
          <a:blip r:embed="rId4" cstate="print">
            <a:extLst>
              <a:ext uri="{28A0092B-C50C-407E-A947-70E740481C1C}">
                <a14:useLocalDpi xmlns:a14="http://schemas.microsoft.com/office/drawing/2010/main"/>
              </a:ext>
            </a:extLst>
          </a:blip>
          <a:srcRect/>
          <a:stretch/>
        </p:blipFill>
        <p:spPr bwMode="auto">
          <a:xfrm>
            <a:off x="539552" y="1916832"/>
            <a:ext cx="3895152" cy="4269060"/>
          </a:xfrm>
          <a:prstGeom prst="rect">
            <a:avLst/>
          </a:prstGeom>
          <a:ln>
            <a:noFill/>
          </a:ln>
          <a:extLst>
            <a:ext uri="{53640926-AAD7-44d8-BBD7-CCE9431645EC}">
              <a14:shadowObscured xmlns="" xmlns:a14="http://schemas.microsoft.com/office/drawing/2010/main"/>
            </a:ext>
          </a:extLst>
        </p:spPr>
      </p:pic>
      <p:pic>
        <p:nvPicPr>
          <p:cNvPr id="10" name="Picture 9"/>
          <p:cNvPicPr/>
          <p:nvPr/>
        </p:nvPicPr>
        <p:blipFill rotWithShape="1">
          <a:blip r:embed="rId5" cstate="screen">
            <a:extLst>
              <a:ext uri="{28A0092B-C50C-407E-A947-70E740481C1C}">
                <a14:useLocalDpi xmlns:a14="http://schemas.microsoft.com/office/drawing/2010/main"/>
              </a:ext>
            </a:extLst>
          </a:blip>
          <a:srcRect/>
          <a:stretch/>
        </p:blipFill>
        <p:spPr bwMode="auto">
          <a:xfrm>
            <a:off x="4830040" y="1916832"/>
            <a:ext cx="3990432" cy="2445102"/>
          </a:xfrm>
          <a:prstGeom prst="rect">
            <a:avLst/>
          </a:prstGeom>
          <a:ln>
            <a:noFill/>
          </a:ln>
          <a:extLst>
            <a:ext uri="{53640926-AAD7-44d8-BBD7-CCE9431645EC}">
              <a14:shadowObscured xmlns="" xmlns:a14="http://schemas.microsoft.com/office/drawing/2010/main"/>
            </a:ext>
          </a:extLst>
        </p:spPr>
      </p:pic>
      <p:pic>
        <p:nvPicPr>
          <p:cNvPr id="11" name="Picture 10"/>
          <p:cNvPicPr/>
          <p:nvPr/>
        </p:nvPicPr>
        <p:blipFill rotWithShape="1">
          <a:blip r:embed="rId6" cstate="screen">
            <a:extLst>
              <a:ext uri="{28A0092B-C50C-407E-A947-70E740481C1C}">
                <a14:useLocalDpi xmlns:a14="http://schemas.microsoft.com/office/drawing/2010/main"/>
              </a:ext>
            </a:extLst>
          </a:blip>
          <a:srcRect/>
          <a:stretch/>
        </p:blipFill>
        <p:spPr bwMode="auto">
          <a:xfrm>
            <a:off x="4690125" y="3789040"/>
            <a:ext cx="4202355" cy="2448272"/>
          </a:xfrm>
          <a:prstGeom prst="rect">
            <a:avLst/>
          </a:prstGeom>
          <a:ln>
            <a:noFill/>
          </a:ln>
          <a:extLst>
            <a:ext uri="{53640926-AAD7-44d8-BBD7-CCE9431645EC}">
              <a14:shadowObscured xmlns="" xmlns:a14="http://schemas.microsoft.com/office/drawing/2010/main"/>
            </a:ext>
          </a:extLst>
        </p:spPr>
      </p:pic>
    </p:spTree>
    <p:extLst>
      <p:ext uri="{BB962C8B-B14F-4D97-AF65-F5344CB8AC3E}">
        <p14:creationId xmlns:p14="http://schemas.microsoft.com/office/powerpoint/2010/main" val="137808563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3200" spc="300" dirty="0"/>
              <a:t>LUNCH</a:t>
            </a:r>
            <a:endParaRPr lang="en-US" sz="2667" spc="0" dirty="0"/>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3"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pic>
        <p:nvPicPr>
          <p:cNvPr id="9" name="Picture 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123728" y="2232660"/>
            <a:ext cx="5076563" cy="3384376"/>
          </a:xfrm>
          <a:prstGeom prst="roundRect">
            <a:avLst>
              <a:gd name="adj" fmla="val 8594"/>
            </a:avLst>
          </a:prstGeom>
          <a:solidFill>
            <a:srgbClr val="FFFFFF">
              <a:shade val="85000"/>
            </a:srgbClr>
          </a:solidFill>
          <a:ln w="38100">
            <a:solidFill>
              <a:srgbClr val="36CA02"/>
            </a:solidFill>
          </a:ln>
          <a:effectLst>
            <a:reflection blurRad="12700" stA="38000" endPos="28000" dist="5000" dir="5400000" sy="-100000" algn="bl" rotWithShape="0"/>
          </a:effectLst>
        </p:spPr>
      </p:pic>
    </p:spTree>
    <p:extLst>
      <p:ext uri="{BB962C8B-B14F-4D97-AF65-F5344CB8AC3E}">
        <p14:creationId xmlns:p14="http://schemas.microsoft.com/office/powerpoint/2010/main" val="391264641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7305" y="543843"/>
            <a:ext cx="7331679" cy="914400"/>
          </a:xfrm>
        </p:spPr>
        <p:txBody>
          <a:bodyPr>
            <a:normAutofit fontScale="90000"/>
          </a:bodyPr>
          <a:lstStyle/>
          <a:p>
            <a:r>
              <a:rPr lang="en-US" sz="3200" spc="300" dirty="0"/>
              <a:t>Re-demonstrate and practice</a:t>
            </a:r>
            <a:br>
              <a:rPr lang="en-US" sz="3600" dirty="0"/>
            </a:br>
            <a:r>
              <a:rPr lang="en-US" sz="3200" spc="300" dirty="0">
                <a:solidFill>
                  <a:schemeClr val="tx1"/>
                </a:solidFill>
              </a:rPr>
              <a:t>Upper Respiratory \ TMJ</a:t>
            </a:r>
            <a:r>
              <a:rPr lang="en-US" sz="3200" dirty="0"/>
              <a:t>		      </a:t>
            </a:r>
            <a:r>
              <a:rPr lang="en-US" sz="2667" spc="0" dirty="0"/>
              <a:t>Page 4.6</a:t>
            </a:r>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20839" y="538552"/>
            <a:ext cx="949241" cy="838200"/>
          </a:xfrm>
          <a:prstGeom prst="rect">
            <a:avLst/>
          </a:prstGeom>
        </p:spPr>
      </p:pic>
      <p:pic>
        <p:nvPicPr>
          <p:cNvPr id="6" name="officeArt object" descr="BowenLogo"/>
          <p:cNvPicPr/>
          <p:nvPr/>
        </p:nvPicPr>
        <p:blipFill>
          <a:blip r:embed="rId3"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pic>
        <p:nvPicPr>
          <p:cNvPr id="18" name="Picture 17"/>
          <p:cNvPicPr/>
          <p:nvPr/>
        </p:nvPicPr>
        <p:blipFill rotWithShape="1">
          <a:blip r:embed="rId4" cstate="screen">
            <a:extLst>
              <a:ext uri="{28A0092B-C50C-407E-A947-70E740481C1C}">
                <a14:useLocalDpi xmlns:a14="http://schemas.microsoft.com/office/drawing/2010/main"/>
              </a:ext>
            </a:extLst>
          </a:blip>
          <a:srcRect/>
          <a:stretch/>
        </p:blipFill>
        <p:spPr bwMode="auto">
          <a:xfrm>
            <a:off x="1907116" y="1988840"/>
            <a:ext cx="1667712" cy="1568076"/>
          </a:xfrm>
          <a:prstGeom prst="rect">
            <a:avLst/>
          </a:prstGeom>
          <a:ln>
            <a:noFill/>
          </a:ln>
          <a:extLst>
            <a:ext uri="{53640926-AAD7-44d8-BBD7-CCE9431645EC}">
              <a14:shadowObscured xmlns="" xmlns:a14="http://schemas.microsoft.com/office/drawing/2010/main"/>
            </a:ext>
          </a:extLst>
        </p:spPr>
      </p:pic>
      <p:pic>
        <p:nvPicPr>
          <p:cNvPr id="19" name="Picture 18"/>
          <p:cNvPicPr/>
          <p:nvPr/>
        </p:nvPicPr>
        <p:blipFill rotWithShape="1">
          <a:blip r:embed="rId5" cstate="screen">
            <a:extLst>
              <a:ext uri="{28A0092B-C50C-407E-A947-70E740481C1C}">
                <a14:useLocalDpi xmlns:a14="http://schemas.microsoft.com/office/drawing/2010/main"/>
              </a:ext>
            </a:extLst>
          </a:blip>
          <a:srcRect/>
          <a:stretch/>
        </p:blipFill>
        <p:spPr bwMode="auto">
          <a:xfrm>
            <a:off x="178372" y="2135634"/>
            <a:ext cx="1834177" cy="1437382"/>
          </a:xfrm>
          <a:prstGeom prst="rect">
            <a:avLst/>
          </a:prstGeom>
          <a:ln>
            <a:noFill/>
          </a:ln>
          <a:extLst>
            <a:ext uri="{53640926-AAD7-44d8-BBD7-CCE9431645EC}">
              <a14:shadowObscured xmlns="" xmlns:a14="http://schemas.microsoft.com/office/drawing/2010/main"/>
            </a:ext>
          </a:extLst>
        </p:spPr>
      </p:pic>
      <p:pic>
        <p:nvPicPr>
          <p:cNvPr id="20" name="Picture 19"/>
          <p:cNvPicPr/>
          <p:nvPr/>
        </p:nvPicPr>
        <p:blipFill rotWithShape="1">
          <a:blip r:embed="rId6" cstate="screen">
            <a:extLst>
              <a:ext uri="{28A0092B-C50C-407E-A947-70E740481C1C}">
                <a14:useLocalDpi xmlns:a14="http://schemas.microsoft.com/office/drawing/2010/main"/>
              </a:ext>
            </a:extLst>
          </a:blip>
          <a:srcRect/>
          <a:stretch/>
        </p:blipFill>
        <p:spPr bwMode="auto">
          <a:xfrm>
            <a:off x="3563888" y="1960698"/>
            <a:ext cx="1660370" cy="1612318"/>
          </a:xfrm>
          <a:prstGeom prst="rect">
            <a:avLst/>
          </a:prstGeom>
          <a:ln>
            <a:noFill/>
          </a:ln>
          <a:extLst>
            <a:ext uri="{53640926-AAD7-44d8-BBD7-CCE9431645EC}">
              <a14:shadowObscured xmlns="" xmlns:a14="http://schemas.microsoft.com/office/drawing/2010/main"/>
            </a:ext>
          </a:extLst>
        </p:spPr>
      </p:pic>
      <p:pic>
        <p:nvPicPr>
          <p:cNvPr id="21" name="Picture 20"/>
          <p:cNvPicPr/>
          <p:nvPr/>
        </p:nvPicPr>
        <p:blipFill rotWithShape="1">
          <a:blip r:embed="rId7" cstate="screen">
            <a:extLst>
              <a:ext uri="{28A0092B-C50C-407E-A947-70E740481C1C}">
                <a14:useLocalDpi xmlns:a14="http://schemas.microsoft.com/office/drawing/2010/main"/>
              </a:ext>
            </a:extLst>
          </a:blip>
          <a:srcRect/>
          <a:stretch/>
        </p:blipFill>
        <p:spPr bwMode="auto">
          <a:xfrm>
            <a:off x="5220072" y="1883698"/>
            <a:ext cx="1702335" cy="1689318"/>
          </a:xfrm>
          <a:prstGeom prst="rect">
            <a:avLst/>
          </a:prstGeom>
          <a:ln>
            <a:noFill/>
          </a:ln>
          <a:extLst>
            <a:ext uri="{53640926-AAD7-44d8-BBD7-CCE9431645EC}">
              <a14:shadowObscured xmlns="" xmlns:a14="http://schemas.microsoft.com/office/drawing/2010/main"/>
            </a:ext>
          </a:extLst>
        </p:spPr>
      </p:pic>
      <p:pic>
        <p:nvPicPr>
          <p:cNvPr id="22" name="Picture 21"/>
          <p:cNvPicPr/>
          <p:nvPr/>
        </p:nvPicPr>
        <p:blipFill rotWithShape="1">
          <a:blip r:embed="rId8" cstate="screen">
            <a:extLst>
              <a:ext uri="{28A0092B-C50C-407E-A947-70E740481C1C}">
                <a14:useLocalDpi xmlns:a14="http://schemas.microsoft.com/office/drawing/2010/main"/>
              </a:ext>
            </a:extLst>
          </a:blip>
          <a:srcRect/>
          <a:stretch/>
        </p:blipFill>
        <p:spPr bwMode="auto">
          <a:xfrm>
            <a:off x="6974567" y="2060848"/>
            <a:ext cx="1845905" cy="1457886"/>
          </a:xfrm>
          <a:prstGeom prst="rect">
            <a:avLst/>
          </a:prstGeom>
          <a:ln>
            <a:noFill/>
          </a:ln>
          <a:extLst>
            <a:ext uri="{53640926-AAD7-44d8-BBD7-CCE9431645EC}">
              <a14:shadowObscured xmlns="" xmlns:a14="http://schemas.microsoft.com/office/drawing/2010/main"/>
            </a:ext>
          </a:extLst>
        </p:spPr>
      </p:pic>
      <p:pic>
        <p:nvPicPr>
          <p:cNvPr id="23" name="Picture 22"/>
          <p:cNvPicPr/>
          <p:nvPr/>
        </p:nvPicPr>
        <p:blipFill rotWithShape="1">
          <a:blip r:embed="rId9" cstate="screen">
            <a:extLst>
              <a:ext uri="{28A0092B-C50C-407E-A947-70E740481C1C}">
                <a14:useLocalDpi xmlns:a14="http://schemas.microsoft.com/office/drawing/2010/main"/>
              </a:ext>
            </a:extLst>
          </a:blip>
          <a:srcRect/>
          <a:stretch/>
        </p:blipFill>
        <p:spPr bwMode="auto">
          <a:xfrm>
            <a:off x="2299701" y="4445897"/>
            <a:ext cx="1664760" cy="1474586"/>
          </a:xfrm>
          <a:prstGeom prst="rect">
            <a:avLst/>
          </a:prstGeom>
          <a:ln>
            <a:noFill/>
          </a:ln>
          <a:extLst>
            <a:ext uri="{53640926-AAD7-44d8-BBD7-CCE9431645EC}">
              <a14:shadowObscured xmlns="" xmlns:a14="http://schemas.microsoft.com/office/drawing/2010/main"/>
            </a:ext>
          </a:extLst>
        </p:spPr>
      </p:pic>
      <p:pic>
        <p:nvPicPr>
          <p:cNvPr id="25" name="Picture 24"/>
          <p:cNvPicPr/>
          <p:nvPr/>
        </p:nvPicPr>
        <p:blipFill rotWithShape="1">
          <a:blip r:embed="rId10" cstate="screen">
            <a:extLst>
              <a:ext uri="{28A0092B-C50C-407E-A947-70E740481C1C}">
                <a14:useLocalDpi xmlns:a14="http://schemas.microsoft.com/office/drawing/2010/main"/>
              </a:ext>
            </a:extLst>
          </a:blip>
          <a:srcRect/>
          <a:stretch/>
        </p:blipFill>
        <p:spPr bwMode="auto">
          <a:xfrm>
            <a:off x="4023093" y="4332234"/>
            <a:ext cx="1696648" cy="1565968"/>
          </a:xfrm>
          <a:prstGeom prst="rect">
            <a:avLst/>
          </a:prstGeom>
          <a:ln>
            <a:noFill/>
          </a:ln>
          <a:extLst>
            <a:ext uri="{53640926-AAD7-44d8-BBD7-CCE9431645EC}">
              <a14:shadowObscured xmlns="" xmlns:a14="http://schemas.microsoft.com/office/drawing/2010/main"/>
            </a:ext>
          </a:extLst>
        </p:spPr>
      </p:pic>
      <p:pic>
        <p:nvPicPr>
          <p:cNvPr id="26" name="Picture 25"/>
          <p:cNvPicPr/>
          <p:nvPr/>
        </p:nvPicPr>
        <p:blipFill rotWithShape="1">
          <a:blip r:embed="rId11" cstate="screen">
            <a:extLst>
              <a:ext uri="{28A0092B-C50C-407E-A947-70E740481C1C}">
                <a14:useLocalDpi xmlns:a14="http://schemas.microsoft.com/office/drawing/2010/main"/>
              </a:ext>
            </a:extLst>
          </a:blip>
          <a:srcRect/>
          <a:stretch/>
        </p:blipFill>
        <p:spPr bwMode="auto">
          <a:xfrm>
            <a:off x="5792261" y="4287651"/>
            <a:ext cx="1571315" cy="1566211"/>
          </a:xfrm>
          <a:prstGeom prst="rect">
            <a:avLst/>
          </a:prstGeom>
          <a:ln>
            <a:noFill/>
          </a:ln>
          <a:extLst>
            <a:ext uri="{53640926-AAD7-44d8-BBD7-CCE9431645EC}">
              <a14:shadowObscured xmlns="" xmlns:a14="http://schemas.microsoft.com/office/drawing/2010/main"/>
            </a:ext>
          </a:extLst>
        </p:spPr>
      </p:pic>
      <p:pic>
        <p:nvPicPr>
          <p:cNvPr id="15" name="Picture 14"/>
          <p:cNvPicPr/>
          <p:nvPr/>
        </p:nvPicPr>
        <p:blipFill rotWithShape="1">
          <a:blip r:embed="rId12" cstate="screen">
            <a:extLst>
              <a:ext uri="{28A0092B-C50C-407E-A947-70E740481C1C}">
                <a14:useLocalDpi xmlns:a14="http://schemas.microsoft.com/office/drawing/2010/main"/>
              </a:ext>
            </a:extLst>
          </a:blip>
          <a:srcRect/>
          <a:stretch/>
        </p:blipFill>
        <p:spPr bwMode="auto">
          <a:xfrm flipH="1">
            <a:off x="7343868" y="4300677"/>
            <a:ext cx="1369031" cy="1512167"/>
          </a:xfrm>
          <a:prstGeom prst="rect">
            <a:avLst/>
          </a:prstGeom>
          <a:ln>
            <a:noFill/>
          </a:ln>
          <a:extLst>
            <a:ext uri="{53640926-AAD7-44d8-BBD7-CCE9431645EC}">
              <a14:shadowObscured xmlns="" xmlns:a14="http://schemas.microsoft.com/office/drawing/2010/main"/>
            </a:ext>
          </a:extLst>
        </p:spPr>
      </p:pic>
      <p:sp>
        <p:nvSpPr>
          <p:cNvPr id="16" name="TextBox 15"/>
          <p:cNvSpPr txBox="1"/>
          <p:nvPr/>
        </p:nvSpPr>
        <p:spPr>
          <a:xfrm>
            <a:off x="1219200" y="6457890"/>
            <a:ext cx="4114800" cy="400110"/>
          </a:xfrm>
          <a:prstGeom prst="rect">
            <a:avLst/>
          </a:prstGeom>
          <a:noFill/>
        </p:spPr>
        <p:txBody>
          <a:bodyPr wrap="square" rtlCol="0">
            <a:spAutoFit/>
          </a:bodyPr>
          <a:lstStyle/>
          <a:p>
            <a:r>
              <a:rPr lang="en-US" sz="1000" i="1" dirty="0">
                <a:solidFill>
                  <a:schemeClr val="accent2">
                    <a:lumMod val="60000"/>
                    <a:lumOff val="40000"/>
                  </a:schemeClr>
                </a:solidFill>
              </a:rPr>
              <a:t>Photographs from Ossie &amp; Elaine Rentsch, Bowtech Instruction Manuals      </a:t>
            </a:r>
          </a:p>
          <a:p>
            <a:r>
              <a:rPr lang="en-US" sz="1000" i="1" dirty="0">
                <a:solidFill>
                  <a:schemeClr val="accent2">
                    <a:lumMod val="60000"/>
                    <a:lumOff val="40000"/>
                  </a:schemeClr>
                </a:solidFill>
              </a:rPr>
              <a:t>Muscle Illustrations from Joseph Muscolino, The Muscle System Manual</a:t>
            </a:r>
          </a:p>
        </p:txBody>
      </p:sp>
      <p:sp>
        <p:nvSpPr>
          <p:cNvPr id="4" name="Rectangle 3"/>
          <p:cNvSpPr/>
          <p:nvPr/>
        </p:nvSpPr>
        <p:spPr>
          <a:xfrm>
            <a:off x="332929" y="3547142"/>
            <a:ext cx="8230458" cy="307777"/>
          </a:xfrm>
          <a:prstGeom prst="rect">
            <a:avLst/>
          </a:prstGeom>
        </p:spPr>
        <p:txBody>
          <a:bodyPr wrap="none">
            <a:spAutoFit/>
          </a:bodyPr>
          <a:lstStyle/>
          <a:p>
            <a:r>
              <a:rPr lang="en-AU" sz="1400" dirty="0">
                <a:solidFill>
                  <a:srgbClr val="0070C0"/>
                </a:solidFill>
              </a:rPr>
              <a:t>      Mandible</a:t>
            </a:r>
            <a:r>
              <a:rPr lang="en-AU" sz="1400" dirty="0"/>
              <a:t>                   </a:t>
            </a:r>
            <a:r>
              <a:rPr lang="en-AU" sz="1400" dirty="0">
                <a:solidFill>
                  <a:srgbClr val="0070C0"/>
                </a:solidFill>
              </a:rPr>
              <a:t>Thyroid cartilage       SCM Sternal attachment    Rock the trachea                Drain the SCM </a:t>
            </a:r>
          </a:p>
        </p:txBody>
      </p:sp>
      <p:sp>
        <p:nvSpPr>
          <p:cNvPr id="17" name="Rectangle 16"/>
          <p:cNvSpPr/>
          <p:nvPr/>
        </p:nvSpPr>
        <p:spPr>
          <a:xfrm>
            <a:off x="2784555" y="5852110"/>
            <a:ext cx="4476995" cy="307777"/>
          </a:xfrm>
          <a:prstGeom prst="rect">
            <a:avLst/>
          </a:prstGeom>
        </p:spPr>
        <p:txBody>
          <a:bodyPr wrap="none">
            <a:spAutoFit/>
          </a:bodyPr>
          <a:lstStyle/>
          <a:p>
            <a:r>
              <a:rPr lang="en-AU" sz="1400" dirty="0">
                <a:solidFill>
                  <a:srgbClr val="0070C0"/>
                </a:solidFill>
              </a:rPr>
              <a:t>Cross at TMJ	            Ramus of mandible          Anterior to ear</a:t>
            </a:r>
          </a:p>
        </p:txBody>
      </p:sp>
      <p:pic>
        <p:nvPicPr>
          <p:cNvPr id="28" name="Picture 27"/>
          <p:cNvPicPr>
            <a:picLocks noChangeAspect="1"/>
          </p:cNvPicPr>
          <p:nvPr/>
        </p:nvPicPr>
        <p:blipFill rotWithShape="1">
          <a:blip r:embed="rId13" cstate="screen">
            <a:extLst>
              <a:ext uri="{28A0092B-C50C-407E-A947-70E740481C1C}">
                <a14:useLocalDpi xmlns:a14="http://schemas.microsoft.com/office/drawing/2010/main"/>
              </a:ext>
            </a:extLst>
          </a:blip>
          <a:srcRect/>
          <a:stretch/>
        </p:blipFill>
        <p:spPr>
          <a:xfrm>
            <a:off x="253306" y="4203233"/>
            <a:ext cx="1931788" cy="1823970"/>
          </a:xfrm>
          <a:prstGeom prst="rect">
            <a:avLst/>
          </a:prstGeom>
          <a:ln>
            <a:noFill/>
          </a:ln>
          <a:effectLst>
            <a:softEdge rad="112500"/>
          </a:effectLst>
        </p:spPr>
      </p:pic>
    </p:spTree>
    <p:extLst>
      <p:ext uri="{BB962C8B-B14F-4D97-AF65-F5344CB8AC3E}">
        <p14:creationId xmlns:p14="http://schemas.microsoft.com/office/powerpoint/2010/main" val="56062104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36"/>
          <p:cNvPicPr/>
          <p:nvPr/>
        </p:nvPicPr>
        <p:blipFill rotWithShape="1">
          <a:blip r:embed="rId2" cstate="screen">
            <a:extLst>
              <a:ext uri="{28A0092B-C50C-407E-A947-70E740481C1C}">
                <a14:useLocalDpi xmlns:a14="http://schemas.microsoft.com/office/drawing/2010/main"/>
              </a:ext>
            </a:extLst>
          </a:blip>
          <a:srcRect/>
          <a:stretch/>
        </p:blipFill>
        <p:spPr bwMode="auto">
          <a:xfrm rot="16982088">
            <a:off x="233791" y="4045639"/>
            <a:ext cx="2378721" cy="1788724"/>
          </a:xfrm>
          <a:prstGeom prst="rect">
            <a:avLst/>
          </a:prstGeom>
          <a:ln>
            <a:noFill/>
          </a:ln>
          <a:extLst>
            <a:ext uri="{53640926-AAD7-44d8-BBD7-CCE9431645EC}">
              <a14:shadowObscured xmlns="" xmlns:a14="http://schemas.microsoft.com/office/drawing/2010/main"/>
            </a:ext>
          </a:extLst>
        </p:spPr>
      </p:pic>
      <p:pic>
        <p:nvPicPr>
          <p:cNvPr id="14" name="Picture 1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sp>
        <p:nvSpPr>
          <p:cNvPr id="17" name="Title 1"/>
          <p:cNvSpPr>
            <a:spLocks noGrp="1"/>
          </p:cNvSpPr>
          <p:nvPr>
            <p:ph type="title"/>
          </p:nvPr>
        </p:nvSpPr>
        <p:spPr>
          <a:xfrm>
            <a:off x="2286000" y="490900"/>
            <a:ext cx="6026216" cy="811313"/>
          </a:xfrm>
        </p:spPr>
        <p:txBody>
          <a:bodyPr>
            <a:normAutofit fontScale="90000"/>
          </a:bodyPr>
          <a:lstStyle/>
          <a:p>
            <a:r>
              <a:rPr lang="en-US" sz="2900" spc="300" dirty="0"/>
              <a:t>Re-demonstrate and practice</a:t>
            </a:r>
            <a:br>
              <a:rPr lang="en-US" sz="2900" dirty="0"/>
            </a:br>
            <a:r>
              <a:rPr lang="en-US" sz="2900" spc="300" dirty="0">
                <a:solidFill>
                  <a:schemeClr val="tx1"/>
                </a:solidFill>
              </a:rPr>
              <a:t>Ankle</a:t>
            </a:r>
            <a:r>
              <a:rPr lang="en-US" sz="2900" dirty="0"/>
              <a:t> </a:t>
            </a:r>
            <a:r>
              <a:rPr lang="en-US" sz="3200" dirty="0"/>
              <a:t>		                </a:t>
            </a:r>
            <a:r>
              <a:rPr lang="en-US" sz="2667" spc="0" dirty="0"/>
              <a:t>Page 4.2</a:t>
            </a:r>
          </a:p>
        </p:txBody>
      </p:sp>
      <p:pic>
        <p:nvPicPr>
          <p:cNvPr id="15"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16" name="TextBox 15"/>
          <p:cNvSpPr txBox="1"/>
          <p:nvPr/>
        </p:nvSpPr>
        <p:spPr>
          <a:xfrm>
            <a:off x="1219200" y="6457890"/>
            <a:ext cx="4114800" cy="400110"/>
          </a:xfrm>
          <a:prstGeom prst="rect">
            <a:avLst/>
          </a:prstGeom>
          <a:noFill/>
        </p:spPr>
        <p:txBody>
          <a:bodyPr wrap="square" rtlCol="0">
            <a:spAutoFit/>
          </a:bodyPr>
          <a:lstStyle/>
          <a:p>
            <a:r>
              <a:rPr lang="en-US" sz="1000" i="1" dirty="0">
                <a:solidFill>
                  <a:schemeClr val="accent2">
                    <a:lumMod val="60000"/>
                    <a:lumOff val="40000"/>
                  </a:schemeClr>
                </a:solidFill>
              </a:rPr>
              <a:t>Photographs from Ossie &amp; Elaine Rentsch, Bowtech Instruction Manuals      </a:t>
            </a:r>
          </a:p>
          <a:p>
            <a:r>
              <a:rPr lang="en-US" sz="1000" i="1" dirty="0">
                <a:solidFill>
                  <a:schemeClr val="accent2">
                    <a:lumMod val="60000"/>
                    <a:lumOff val="40000"/>
                  </a:schemeClr>
                </a:solidFill>
              </a:rPr>
              <a:t>Muscle Illustrations from Joseph Muscolino, The Muscle System Manual</a:t>
            </a:r>
          </a:p>
        </p:txBody>
      </p:sp>
      <p:pic>
        <p:nvPicPr>
          <p:cNvPr id="19" name="Picture 18"/>
          <p:cNvPicPr/>
          <p:nvPr/>
        </p:nvPicPr>
        <p:blipFill rotWithShape="1">
          <a:blip r:embed="rId5" cstate="screen">
            <a:extLst>
              <a:ext uri="{28A0092B-C50C-407E-A947-70E740481C1C}">
                <a14:useLocalDpi xmlns:a14="http://schemas.microsoft.com/office/drawing/2010/main"/>
              </a:ext>
            </a:extLst>
          </a:blip>
          <a:srcRect/>
          <a:stretch/>
        </p:blipFill>
        <p:spPr bwMode="auto">
          <a:xfrm rot="16200000">
            <a:off x="7380861" y="3436574"/>
            <a:ext cx="2847975" cy="485775"/>
          </a:xfrm>
          <a:prstGeom prst="rect">
            <a:avLst/>
          </a:prstGeom>
          <a:ln>
            <a:noFill/>
          </a:ln>
          <a:extLst>
            <a:ext uri="{53640926-AAD7-44d8-BBD7-CCE9431645EC}">
              <a14:shadowObscured xmlns="" xmlns:a14="http://schemas.microsoft.com/office/drawing/2010/main"/>
            </a:ext>
          </a:extLst>
        </p:spPr>
      </p:pic>
      <p:pic>
        <p:nvPicPr>
          <p:cNvPr id="18" name="Picture 17"/>
          <p:cNvPicPr/>
          <p:nvPr/>
        </p:nvPicPr>
        <p:blipFill rotWithShape="1">
          <a:blip r:embed="rId6" cstate="screen">
            <a:extLst>
              <a:ext uri="{28A0092B-C50C-407E-A947-70E740481C1C}">
                <a14:useLocalDpi xmlns:a14="http://schemas.microsoft.com/office/drawing/2010/main"/>
              </a:ext>
            </a:extLst>
          </a:blip>
          <a:srcRect/>
          <a:stretch/>
        </p:blipFill>
        <p:spPr bwMode="auto">
          <a:xfrm>
            <a:off x="3057435" y="2255475"/>
            <a:ext cx="2751680" cy="1699346"/>
          </a:xfrm>
          <a:prstGeom prst="rect">
            <a:avLst/>
          </a:prstGeom>
          <a:ln>
            <a:noFill/>
          </a:ln>
          <a:extLst>
            <a:ext uri="{53640926-AAD7-44d8-BBD7-CCE9431645EC}">
              <a14:shadowObscured xmlns="" xmlns:a14="http://schemas.microsoft.com/office/drawing/2010/main"/>
            </a:ext>
          </a:extLst>
        </p:spPr>
      </p:pic>
      <p:pic>
        <p:nvPicPr>
          <p:cNvPr id="20" name="Picture 19"/>
          <p:cNvPicPr/>
          <p:nvPr/>
        </p:nvPicPr>
        <p:blipFill rotWithShape="1">
          <a:blip r:embed="rId7" cstate="screen">
            <a:extLst>
              <a:ext uri="{28A0092B-C50C-407E-A947-70E740481C1C}">
                <a14:useLocalDpi xmlns:a14="http://schemas.microsoft.com/office/drawing/2010/main"/>
              </a:ext>
            </a:extLst>
          </a:blip>
          <a:srcRect/>
          <a:stretch/>
        </p:blipFill>
        <p:spPr bwMode="auto">
          <a:xfrm flipH="1">
            <a:off x="5689822" y="2445651"/>
            <a:ext cx="2659557" cy="1663677"/>
          </a:xfrm>
          <a:prstGeom prst="rect">
            <a:avLst/>
          </a:prstGeom>
          <a:ln>
            <a:noFill/>
          </a:ln>
          <a:extLst>
            <a:ext uri="{53640926-AAD7-44d8-BBD7-CCE9431645EC}">
              <a14:shadowObscured xmlns="" xmlns:a14="http://schemas.microsoft.com/office/drawing/2010/main"/>
            </a:ext>
          </a:extLst>
        </p:spPr>
      </p:pic>
      <p:pic>
        <p:nvPicPr>
          <p:cNvPr id="11" name="Picture 10" descr="SCS0045.JPG"/>
          <p:cNvPicPr/>
          <p:nvPr/>
        </p:nvPicPr>
        <p:blipFill>
          <a:blip r:embed="rId8" cstate="screen">
            <a:extLst>
              <a:ext uri="{28A0092B-C50C-407E-A947-70E740481C1C}">
                <a14:useLocalDpi xmlns:a14="http://schemas.microsoft.com/office/drawing/2010/main"/>
              </a:ext>
            </a:extLst>
          </a:blip>
          <a:stretch>
            <a:fillRect/>
          </a:stretch>
        </p:blipFill>
        <p:spPr>
          <a:xfrm>
            <a:off x="539552" y="2445651"/>
            <a:ext cx="2341472" cy="1663677"/>
          </a:xfrm>
          <a:prstGeom prst="rect">
            <a:avLst/>
          </a:prstGeom>
        </p:spPr>
      </p:pic>
      <p:sp>
        <p:nvSpPr>
          <p:cNvPr id="12" name="Flowchart: Connector 11"/>
          <p:cNvSpPr/>
          <p:nvPr/>
        </p:nvSpPr>
        <p:spPr>
          <a:xfrm>
            <a:off x="1534269" y="3579570"/>
            <a:ext cx="176019" cy="199782"/>
          </a:xfrm>
          <a:prstGeom prst="flowChartConnector">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3" name="Flowchart: Connector 12"/>
          <p:cNvSpPr/>
          <p:nvPr/>
        </p:nvSpPr>
        <p:spPr>
          <a:xfrm>
            <a:off x="1442596" y="2753859"/>
            <a:ext cx="176019" cy="199782"/>
          </a:xfrm>
          <a:prstGeom prst="flowChartConnector">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dirty="0"/>
              <a:t>1</a:t>
            </a:r>
          </a:p>
        </p:txBody>
      </p:sp>
      <p:sp>
        <p:nvSpPr>
          <p:cNvPr id="21" name="Rectangle 20"/>
          <p:cNvSpPr/>
          <p:nvPr/>
        </p:nvSpPr>
        <p:spPr>
          <a:xfrm>
            <a:off x="1483328" y="3548656"/>
            <a:ext cx="304008" cy="261610"/>
          </a:xfrm>
          <a:prstGeom prst="rect">
            <a:avLst/>
          </a:prstGeom>
        </p:spPr>
        <p:txBody>
          <a:bodyPr wrap="square">
            <a:spAutoFit/>
          </a:bodyPr>
          <a:lstStyle/>
          <a:p>
            <a:pPr algn="ctr"/>
            <a:r>
              <a:rPr lang="en-US" sz="1100" dirty="0">
                <a:solidFill>
                  <a:schemeClr val="bg1"/>
                </a:solidFill>
              </a:rPr>
              <a:t>3</a:t>
            </a:r>
          </a:p>
        </p:txBody>
      </p:sp>
      <p:sp>
        <p:nvSpPr>
          <p:cNvPr id="22" name="Flowchart: Connector 21"/>
          <p:cNvSpPr/>
          <p:nvPr/>
        </p:nvSpPr>
        <p:spPr>
          <a:xfrm>
            <a:off x="1219200" y="3217722"/>
            <a:ext cx="176019" cy="199782"/>
          </a:xfrm>
          <a:prstGeom prst="flowChartConnector">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3" name="Rectangle 22"/>
          <p:cNvSpPr/>
          <p:nvPr/>
        </p:nvSpPr>
        <p:spPr>
          <a:xfrm>
            <a:off x="1206119" y="3214326"/>
            <a:ext cx="220024" cy="261610"/>
          </a:xfrm>
          <a:prstGeom prst="rect">
            <a:avLst/>
          </a:prstGeom>
        </p:spPr>
        <p:txBody>
          <a:bodyPr wrap="square">
            <a:spAutoFit/>
          </a:bodyPr>
          <a:lstStyle/>
          <a:p>
            <a:pPr algn="ctr"/>
            <a:r>
              <a:rPr lang="en-US" sz="1100" dirty="0">
                <a:solidFill>
                  <a:schemeClr val="bg1"/>
                </a:solidFill>
              </a:rPr>
              <a:t>2</a:t>
            </a:r>
          </a:p>
        </p:txBody>
      </p:sp>
      <p:sp>
        <p:nvSpPr>
          <p:cNvPr id="24" name="Flowchart: Connector 23"/>
          <p:cNvSpPr/>
          <p:nvPr/>
        </p:nvSpPr>
        <p:spPr>
          <a:xfrm>
            <a:off x="7668344" y="2554077"/>
            <a:ext cx="176019" cy="199782"/>
          </a:xfrm>
          <a:prstGeom prst="flowChartConnector">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dirty="0"/>
              <a:t>5</a:t>
            </a:r>
          </a:p>
        </p:txBody>
      </p:sp>
      <p:sp>
        <p:nvSpPr>
          <p:cNvPr id="2" name="TextBox 1"/>
          <p:cNvSpPr txBox="1"/>
          <p:nvPr/>
        </p:nvSpPr>
        <p:spPr>
          <a:xfrm>
            <a:off x="6084168" y="2564904"/>
            <a:ext cx="864096" cy="369332"/>
          </a:xfrm>
          <a:prstGeom prst="rect">
            <a:avLst/>
          </a:prstGeom>
          <a:solidFill>
            <a:schemeClr val="bg1"/>
          </a:solidFill>
        </p:spPr>
        <p:txBody>
          <a:bodyPr wrap="square" rtlCol="0">
            <a:spAutoFit/>
          </a:bodyPr>
          <a:lstStyle/>
          <a:p>
            <a:endParaRPr lang="en-US" dirty="0"/>
          </a:p>
        </p:txBody>
      </p:sp>
      <p:sp>
        <p:nvSpPr>
          <p:cNvPr id="25" name="TextBox 24"/>
          <p:cNvSpPr txBox="1"/>
          <p:nvPr/>
        </p:nvSpPr>
        <p:spPr>
          <a:xfrm>
            <a:off x="5796136" y="3717032"/>
            <a:ext cx="864096" cy="369332"/>
          </a:xfrm>
          <a:prstGeom prst="rect">
            <a:avLst/>
          </a:prstGeom>
          <a:solidFill>
            <a:schemeClr val="bg1"/>
          </a:solidFill>
        </p:spPr>
        <p:txBody>
          <a:bodyPr wrap="square" rtlCol="0">
            <a:spAutoFit/>
          </a:bodyPr>
          <a:lstStyle/>
          <a:p>
            <a:endParaRPr lang="en-US" dirty="0"/>
          </a:p>
        </p:txBody>
      </p:sp>
      <p:pic>
        <p:nvPicPr>
          <p:cNvPr id="27" name="Picture 26"/>
          <p:cNvPicPr/>
          <p:nvPr/>
        </p:nvPicPr>
        <p:blipFill rotWithShape="1">
          <a:blip r:embed="rId9" cstate="screen">
            <a:extLst>
              <a:ext uri="{28A0092B-C50C-407E-A947-70E740481C1C}">
                <a14:useLocalDpi xmlns:a14="http://schemas.microsoft.com/office/drawing/2010/main"/>
              </a:ext>
            </a:extLst>
          </a:blip>
          <a:srcRect/>
          <a:stretch/>
        </p:blipFill>
        <p:spPr bwMode="auto">
          <a:xfrm rot="16200000" flipH="1">
            <a:off x="3173216" y="4067472"/>
            <a:ext cx="2017952" cy="1871531"/>
          </a:xfrm>
          <a:prstGeom prst="rect">
            <a:avLst/>
          </a:prstGeom>
          <a:ln>
            <a:noFill/>
          </a:ln>
          <a:extLst>
            <a:ext uri="{53640926-AAD7-44d8-BBD7-CCE9431645EC}">
              <a14:shadowObscured xmlns="" xmlns:a14="http://schemas.microsoft.com/office/drawing/2010/main"/>
            </a:ext>
          </a:extLst>
        </p:spPr>
      </p:pic>
      <p:sp>
        <p:nvSpPr>
          <p:cNvPr id="28" name="TextBox 27"/>
          <p:cNvSpPr txBox="1"/>
          <p:nvPr/>
        </p:nvSpPr>
        <p:spPr>
          <a:xfrm>
            <a:off x="3550981" y="4506995"/>
            <a:ext cx="594642" cy="307777"/>
          </a:xfrm>
          <a:prstGeom prst="rect">
            <a:avLst/>
          </a:prstGeom>
          <a:noFill/>
        </p:spPr>
        <p:txBody>
          <a:bodyPr wrap="square" rtlCol="0">
            <a:spAutoFit/>
          </a:bodyPr>
          <a:lstStyle/>
          <a:p>
            <a:r>
              <a:rPr lang="en-AU" sz="1400" dirty="0">
                <a:solidFill>
                  <a:srgbClr val="0070C0"/>
                </a:solidFill>
              </a:rPr>
              <a:t>Tibia</a:t>
            </a:r>
          </a:p>
        </p:txBody>
      </p:sp>
      <p:sp>
        <p:nvSpPr>
          <p:cNvPr id="29" name="TextBox 28"/>
          <p:cNvSpPr txBox="1"/>
          <p:nvPr/>
        </p:nvSpPr>
        <p:spPr>
          <a:xfrm>
            <a:off x="3260032" y="5897765"/>
            <a:ext cx="826662" cy="307777"/>
          </a:xfrm>
          <a:prstGeom prst="rect">
            <a:avLst/>
          </a:prstGeom>
          <a:noFill/>
        </p:spPr>
        <p:txBody>
          <a:bodyPr wrap="square" rtlCol="0">
            <a:spAutoFit/>
          </a:bodyPr>
          <a:lstStyle/>
          <a:p>
            <a:r>
              <a:rPr lang="en-AU" sz="1400" dirty="0">
                <a:solidFill>
                  <a:srgbClr val="0070C0"/>
                </a:solidFill>
              </a:rPr>
              <a:t>Fibula</a:t>
            </a:r>
          </a:p>
        </p:txBody>
      </p:sp>
      <p:sp>
        <p:nvSpPr>
          <p:cNvPr id="30" name="TextBox 29"/>
          <p:cNvSpPr txBox="1"/>
          <p:nvPr/>
        </p:nvSpPr>
        <p:spPr>
          <a:xfrm>
            <a:off x="4067944" y="5949280"/>
            <a:ext cx="888992" cy="307777"/>
          </a:xfrm>
          <a:prstGeom prst="rect">
            <a:avLst/>
          </a:prstGeom>
          <a:noFill/>
        </p:spPr>
        <p:txBody>
          <a:bodyPr wrap="square" rtlCol="0">
            <a:spAutoFit/>
          </a:bodyPr>
          <a:lstStyle/>
          <a:p>
            <a:r>
              <a:rPr lang="en-AU" sz="1400" dirty="0"/>
              <a:t>  </a:t>
            </a:r>
            <a:r>
              <a:rPr lang="en-AU" sz="1400" dirty="0">
                <a:solidFill>
                  <a:srgbClr val="0070C0"/>
                </a:solidFill>
              </a:rPr>
              <a:t>Talus</a:t>
            </a:r>
          </a:p>
        </p:txBody>
      </p:sp>
      <p:sp>
        <p:nvSpPr>
          <p:cNvPr id="31" name="TextBox 30"/>
          <p:cNvSpPr txBox="1"/>
          <p:nvPr/>
        </p:nvSpPr>
        <p:spPr>
          <a:xfrm>
            <a:off x="5152062" y="5006675"/>
            <a:ext cx="1165775" cy="307777"/>
          </a:xfrm>
          <a:prstGeom prst="rect">
            <a:avLst/>
          </a:prstGeom>
          <a:noFill/>
        </p:spPr>
        <p:txBody>
          <a:bodyPr wrap="square" rtlCol="0">
            <a:spAutoFit/>
          </a:bodyPr>
          <a:lstStyle/>
          <a:p>
            <a:r>
              <a:rPr lang="en-AU" sz="1400" dirty="0">
                <a:solidFill>
                  <a:srgbClr val="0070C0"/>
                </a:solidFill>
              </a:rPr>
              <a:t>Calcaneus</a:t>
            </a:r>
          </a:p>
        </p:txBody>
      </p:sp>
      <p:cxnSp>
        <p:nvCxnSpPr>
          <p:cNvPr id="32" name="Straight Connector 31"/>
          <p:cNvCxnSpPr/>
          <p:nvPr/>
        </p:nvCxnSpPr>
        <p:spPr>
          <a:xfrm>
            <a:off x="3865669" y="4762282"/>
            <a:ext cx="286549" cy="41827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4521797" y="5430346"/>
            <a:ext cx="50203" cy="46741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a:endCxn id="31" idx="1"/>
          </p:cNvCxnSpPr>
          <p:nvPr/>
        </p:nvCxnSpPr>
        <p:spPr>
          <a:xfrm flipV="1">
            <a:off x="4884183" y="5160564"/>
            <a:ext cx="267879" cy="38635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3446809" y="5469552"/>
            <a:ext cx="104172" cy="47972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36" name="Picture 35"/>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6151976" y="3972658"/>
            <a:ext cx="2160240" cy="1997524"/>
          </a:xfrm>
          <a:prstGeom prst="rect">
            <a:avLst/>
          </a:prstGeom>
          <a:ln>
            <a:noFill/>
          </a:ln>
          <a:effectLst>
            <a:softEdge rad="112500"/>
          </a:effectLst>
        </p:spPr>
      </p:pic>
      <p:sp>
        <p:nvSpPr>
          <p:cNvPr id="3" name="Rectangle 2"/>
          <p:cNvSpPr/>
          <p:nvPr/>
        </p:nvSpPr>
        <p:spPr>
          <a:xfrm>
            <a:off x="15585" y="4375602"/>
            <a:ext cx="1930528" cy="307777"/>
          </a:xfrm>
          <a:prstGeom prst="rect">
            <a:avLst/>
          </a:prstGeom>
        </p:spPr>
        <p:txBody>
          <a:bodyPr wrap="none">
            <a:spAutoFit/>
          </a:bodyPr>
          <a:lstStyle/>
          <a:p>
            <a:r>
              <a:rPr lang="en-US" sz="1400" dirty="0">
                <a:solidFill>
                  <a:srgbClr val="0070C0"/>
                </a:solidFill>
              </a:rPr>
              <a:t>Extensor </a:t>
            </a:r>
            <a:r>
              <a:rPr lang="en-US" sz="1400" dirty="0" err="1">
                <a:solidFill>
                  <a:srgbClr val="0070C0"/>
                </a:solidFill>
              </a:rPr>
              <a:t>hallucis</a:t>
            </a:r>
            <a:r>
              <a:rPr lang="en-US" sz="1400" dirty="0">
                <a:solidFill>
                  <a:srgbClr val="0070C0"/>
                </a:solidFill>
              </a:rPr>
              <a:t> longus</a:t>
            </a:r>
            <a:endParaRPr lang="en-AU" sz="1400" dirty="0">
              <a:solidFill>
                <a:srgbClr val="0070C0"/>
              </a:solidFill>
            </a:endParaRPr>
          </a:p>
        </p:txBody>
      </p:sp>
    </p:spTree>
    <p:extLst>
      <p:ext uri="{BB962C8B-B14F-4D97-AF65-F5344CB8AC3E}">
        <p14:creationId xmlns:p14="http://schemas.microsoft.com/office/powerpoint/2010/main" val="310329144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1219200" y="6457890"/>
            <a:ext cx="4114800" cy="400110"/>
          </a:xfrm>
          <a:prstGeom prst="rect">
            <a:avLst/>
          </a:prstGeom>
          <a:noFill/>
        </p:spPr>
        <p:txBody>
          <a:bodyPr wrap="square" rtlCol="0">
            <a:spAutoFit/>
          </a:bodyPr>
          <a:lstStyle/>
          <a:p>
            <a:r>
              <a:rPr lang="en-US" sz="1000" i="1" dirty="0">
                <a:solidFill>
                  <a:schemeClr val="accent2">
                    <a:lumMod val="60000"/>
                    <a:lumOff val="40000"/>
                  </a:schemeClr>
                </a:solidFill>
              </a:rPr>
              <a:t>Photographs from Ossie &amp; Elaine Rentsch, Bowtech Instruction Manuals      </a:t>
            </a:r>
          </a:p>
          <a:p>
            <a:r>
              <a:rPr lang="en-US" sz="1000" i="1" dirty="0">
                <a:solidFill>
                  <a:schemeClr val="accent2">
                    <a:lumMod val="60000"/>
                    <a:lumOff val="40000"/>
                  </a:schemeClr>
                </a:solidFill>
              </a:rPr>
              <a:t>Muscle Illustrations from Joseph Muscolino, The Muscle System Manual</a:t>
            </a:r>
          </a:p>
        </p:txBody>
      </p:sp>
      <p:pic>
        <p:nvPicPr>
          <p:cNvPr id="10" name="Picture 9"/>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sp>
        <p:nvSpPr>
          <p:cNvPr id="16" name="Title 1"/>
          <p:cNvSpPr>
            <a:spLocks noGrp="1"/>
          </p:cNvSpPr>
          <p:nvPr>
            <p:ph type="title"/>
          </p:nvPr>
        </p:nvSpPr>
        <p:spPr>
          <a:xfrm>
            <a:off x="2286087" y="436314"/>
            <a:ext cx="6096000" cy="914400"/>
          </a:xfrm>
        </p:spPr>
        <p:txBody>
          <a:bodyPr>
            <a:normAutofit fontScale="90000"/>
          </a:bodyPr>
          <a:lstStyle/>
          <a:p>
            <a:r>
              <a:rPr lang="en-US" sz="3200" spc="300" dirty="0"/>
              <a:t>New </a:t>
            </a:r>
            <a:r>
              <a:rPr lang="en-US" sz="3200" spc="300" dirty="0">
                <a:solidFill>
                  <a:srgbClr val="000000"/>
                </a:solidFill>
              </a:rPr>
              <a:t>Procedure</a:t>
            </a:r>
            <a:br>
              <a:rPr lang="en-US" sz="3600" dirty="0"/>
            </a:br>
            <a:r>
              <a:rPr lang="en-US" sz="3200" spc="300" dirty="0">
                <a:solidFill>
                  <a:schemeClr val="tx1"/>
                </a:solidFill>
              </a:rPr>
              <a:t>Hammer Toe</a:t>
            </a:r>
            <a:r>
              <a:rPr lang="en-US" sz="3200" dirty="0"/>
              <a:t>		             </a:t>
            </a:r>
            <a:r>
              <a:rPr lang="en-US" sz="2667" spc="0" dirty="0"/>
              <a:t>Page 4.17</a:t>
            </a:r>
          </a:p>
        </p:txBody>
      </p:sp>
      <p:pic>
        <p:nvPicPr>
          <p:cNvPr id="11"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pic>
        <p:nvPicPr>
          <p:cNvPr id="9" name="Picture 8"/>
          <p:cNvPicPr/>
          <p:nvPr/>
        </p:nvPicPr>
        <p:blipFill rotWithShape="1">
          <a:blip r:embed="rId5" cstate="print">
            <a:extLst>
              <a:ext uri="{28A0092B-C50C-407E-A947-70E740481C1C}">
                <a14:useLocalDpi xmlns:a14="http://schemas.microsoft.com/office/drawing/2010/main"/>
              </a:ext>
            </a:extLst>
          </a:blip>
          <a:srcRect/>
          <a:stretch/>
        </p:blipFill>
        <p:spPr bwMode="auto">
          <a:xfrm>
            <a:off x="1475656" y="1916832"/>
            <a:ext cx="3105956" cy="4315410"/>
          </a:xfrm>
          <a:prstGeom prst="rect">
            <a:avLst/>
          </a:prstGeom>
          <a:ln>
            <a:noFill/>
          </a:ln>
          <a:extLst>
            <a:ext uri="{53640926-AAD7-44d8-BBD7-CCE9431645EC}">
              <a14:shadowObscured xmlns="" xmlns:a14="http://schemas.microsoft.com/office/drawing/2010/main"/>
            </a:ext>
          </a:extLst>
        </p:spPr>
      </p:pic>
      <p:pic>
        <p:nvPicPr>
          <p:cNvPr id="2" name="Picture 1"/>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5352256" y="2814397"/>
            <a:ext cx="2512036" cy="2520280"/>
          </a:xfrm>
          <a:prstGeom prst="roundRect">
            <a:avLst>
              <a:gd name="adj" fmla="val 8594"/>
            </a:avLst>
          </a:prstGeom>
          <a:solidFill>
            <a:srgbClr val="FFFFFF">
              <a:shade val="85000"/>
            </a:srgbClr>
          </a:solidFill>
          <a:ln w="38100">
            <a:solidFill>
              <a:srgbClr val="36CA02"/>
            </a:solidFill>
          </a:ln>
          <a:effectLst>
            <a:reflection blurRad="12700" stA="38000" endPos="28000" dist="5000" dir="5400000" sy="-100000" algn="bl" rotWithShape="0"/>
          </a:effectLst>
        </p:spPr>
      </p:pic>
    </p:spTree>
    <p:extLst>
      <p:ext uri="{BB962C8B-B14F-4D97-AF65-F5344CB8AC3E}">
        <p14:creationId xmlns:p14="http://schemas.microsoft.com/office/powerpoint/2010/main" val="204196767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1219200" y="6457890"/>
            <a:ext cx="4114800" cy="400110"/>
          </a:xfrm>
          <a:prstGeom prst="rect">
            <a:avLst/>
          </a:prstGeom>
          <a:noFill/>
        </p:spPr>
        <p:txBody>
          <a:bodyPr wrap="square" rtlCol="0">
            <a:spAutoFit/>
          </a:bodyPr>
          <a:lstStyle/>
          <a:p>
            <a:r>
              <a:rPr lang="en-US" sz="1000" i="1" dirty="0">
                <a:solidFill>
                  <a:schemeClr val="accent2">
                    <a:lumMod val="60000"/>
                    <a:lumOff val="40000"/>
                  </a:schemeClr>
                </a:solidFill>
              </a:rPr>
              <a:t>Photographs from Ossie &amp; Elaine Rentsch, Bowtech Instruction Manuals      </a:t>
            </a:r>
          </a:p>
          <a:p>
            <a:r>
              <a:rPr lang="en-US" sz="1000" i="1" dirty="0">
                <a:solidFill>
                  <a:schemeClr val="accent2">
                    <a:lumMod val="60000"/>
                    <a:lumOff val="40000"/>
                  </a:schemeClr>
                </a:solidFill>
              </a:rPr>
              <a:t>Muscle Illustrations from Joseph Muscolino, The Muscle System Manual</a:t>
            </a:r>
          </a:p>
        </p:txBody>
      </p:sp>
      <p:pic>
        <p:nvPicPr>
          <p:cNvPr id="10" name="Picture 9"/>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sp>
        <p:nvSpPr>
          <p:cNvPr id="16" name="Title 1"/>
          <p:cNvSpPr>
            <a:spLocks noGrp="1"/>
          </p:cNvSpPr>
          <p:nvPr>
            <p:ph type="title"/>
          </p:nvPr>
        </p:nvSpPr>
        <p:spPr>
          <a:xfrm>
            <a:off x="2286087" y="436314"/>
            <a:ext cx="6096000" cy="914400"/>
          </a:xfrm>
        </p:spPr>
        <p:txBody>
          <a:bodyPr>
            <a:normAutofit fontScale="90000"/>
          </a:bodyPr>
          <a:lstStyle/>
          <a:p>
            <a:r>
              <a:rPr lang="en-US" sz="3200" spc="300" dirty="0"/>
              <a:t>New </a:t>
            </a:r>
            <a:r>
              <a:rPr lang="en-US" sz="3200" spc="300" dirty="0">
                <a:solidFill>
                  <a:srgbClr val="000000"/>
                </a:solidFill>
              </a:rPr>
              <a:t>Procedure</a:t>
            </a:r>
            <a:br>
              <a:rPr lang="en-US" sz="3600" dirty="0"/>
            </a:br>
            <a:r>
              <a:rPr lang="en-US" sz="3200" spc="300" dirty="0">
                <a:solidFill>
                  <a:schemeClr val="tx1"/>
                </a:solidFill>
              </a:rPr>
              <a:t>Hammer Toe</a:t>
            </a:r>
            <a:r>
              <a:rPr lang="en-US" sz="3200" dirty="0"/>
              <a:t>		             </a:t>
            </a:r>
            <a:r>
              <a:rPr lang="en-US" sz="2667" spc="0" dirty="0"/>
              <a:t>Page 4.17</a:t>
            </a:r>
          </a:p>
        </p:txBody>
      </p:sp>
      <p:pic>
        <p:nvPicPr>
          <p:cNvPr id="11"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pic>
        <p:nvPicPr>
          <p:cNvPr id="8" name="Picture 7"/>
          <p:cNvPicPr/>
          <p:nvPr/>
        </p:nvPicPr>
        <p:blipFill rotWithShape="1">
          <a:blip r:embed="rId5" cstate="print">
            <a:extLst>
              <a:ext uri="{28A0092B-C50C-407E-A947-70E740481C1C}">
                <a14:useLocalDpi xmlns:a14="http://schemas.microsoft.com/office/drawing/2010/main"/>
              </a:ext>
            </a:extLst>
          </a:blip>
          <a:srcRect/>
          <a:stretch/>
        </p:blipFill>
        <p:spPr bwMode="auto">
          <a:xfrm>
            <a:off x="1219200" y="2204864"/>
            <a:ext cx="3204551" cy="3672408"/>
          </a:xfrm>
          <a:prstGeom prst="rect">
            <a:avLst/>
          </a:prstGeom>
          <a:ln>
            <a:noFill/>
          </a:ln>
          <a:extLst>
            <a:ext uri="{53640926-AAD7-44d8-BBD7-CCE9431645EC}">
              <a14:shadowObscured xmlns="" xmlns:a14="http://schemas.microsoft.com/office/drawing/2010/main"/>
            </a:ext>
          </a:extLst>
        </p:spPr>
      </p:pic>
      <p:pic>
        <p:nvPicPr>
          <p:cNvPr id="2" name="Picture 1"/>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08104" y="2272460"/>
            <a:ext cx="2353711" cy="3537215"/>
          </a:xfrm>
          <a:prstGeom prst="rect">
            <a:avLst/>
          </a:prstGeom>
          <a:ln>
            <a:noFill/>
          </a:ln>
          <a:effectLst>
            <a:softEdge rad="112500"/>
          </a:effectLst>
        </p:spPr>
      </p:pic>
    </p:spTree>
    <p:extLst>
      <p:ext uri="{BB962C8B-B14F-4D97-AF65-F5344CB8AC3E}">
        <p14:creationId xmlns:p14="http://schemas.microsoft.com/office/powerpoint/2010/main" val="370717888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1219200" y="6457890"/>
            <a:ext cx="4114800" cy="400110"/>
          </a:xfrm>
          <a:prstGeom prst="rect">
            <a:avLst/>
          </a:prstGeom>
          <a:noFill/>
        </p:spPr>
        <p:txBody>
          <a:bodyPr wrap="square" rtlCol="0">
            <a:spAutoFit/>
          </a:bodyPr>
          <a:lstStyle/>
          <a:p>
            <a:r>
              <a:rPr lang="en-US" sz="1000" i="1" dirty="0">
                <a:solidFill>
                  <a:schemeClr val="accent2">
                    <a:lumMod val="60000"/>
                    <a:lumOff val="40000"/>
                  </a:schemeClr>
                </a:solidFill>
              </a:rPr>
              <a:t>Photographs from Ossie &amp; Elaine Rentsch, Bowtech Instruction Manuals      </a:t>
            </a:r>
          </a:p>
          <a:p>
            <a:r>
              <a:rPr lang="en-US" sz="1000" i="1" dirty="0">
                <a:solidFill>
                  <a:schemeClr val="accent2">
                    <a:lumMod val="60000"/>
                    <a:lumOff val="40000"/>
                  </a:schemeClr>
                </a:solidFill>
              </a:rPr>
              <a:t>Muscle Illustrations from Joseph Muscolino, The Muscle System Manual</a:t>
            </a:r>
          </a:p>
        </p:txBody>
      </p:sp>
      <p:pic>
        <p:nvPicPr>
          <p:cNvPr id="10" name="Picture 9"/>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sp>
        <p:nvSpPr>
          <p:cNvPr id="16" name="Title 1"/>
          <p:cNvSpPr>
            <a:spLocks noGrp="1"/>
          </p:cNvSpPr>
          <p:nvPr>
            <p:ph type="title"/>
          </p:nvPr>
        </p:nvSpPr>
        <p:spPr>
          <a:xfrm>
            <a:off x="2286087" y="436314"/>
            <a:ext cx="6096000" cy="914400"/>
          </a:xfrm>
        </p:spPr>
        <p:txBody>
          <a:bodyPr>
            <a:normAutofit fontScale="90000"/>
          </a:bodyPr>
          <a:lstStyle/>
          <a:p>
            <a:r>
              <a:rPr lang="en-US" sz="3200" spc="300" dirty="0"/>
              <a:t>New </a:t>
            </a:r>
            <a:r>
              <a:rPr lang="en-US" sz="3200" spc="300" dirty="0">
                <a:solidFill>
                  <a:srgbClr val="000000"/>
                </a:solidFill>
              </a:rPr>
              <a:t>Procedure</a:t>
            </a:r>
            <a:br>
              <a:rPr lang="en-US" sz="3600" dirty="0"/>
            </a:br>
            <a:r>
              <a:rPr lang="en-US" sz="3200" spc="300" dirty="0">
                <a:solidFill>
                  <a:schemeClr val="tx1"/>
                </a:solidFill>
              </a:rPr>
              <a:t>Hammer Toe</a:t>
            </a:r>
            <a:r>
              <a:rPr lang="en-US" sz="3200" dirty="0"/>
              <a:t>		             </a:t>
            </a:r>
            <a:r>
              <a:rPr lang="en-US" sz="2667" spc="0" dirty="0"/>
              <a:t>Page 4.17</a:t>
            </a:r>
          </a:p>
        </p:txBody>
      </p:sp>
      <p:pic>
        <p:nvPicPr>
          <p:cNvPr id="11"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pic>
        <p:nvPicPr>
          <p:cNvPr id="9" name="Picture 8"/>
          <p:cNvPicPr/>
          <p:nvPr/>
        </p:nvPicPr>
        <p:blipFill rotWithShape="1">
          <a:blip r:embed="rId5" cstate="screen">
            <a:extLst>
              <a:ext uri="{28A0092B-C50C-407E-A947-70E740481C1C}">
                <a14:useLocalDpi xmlns:a14="http://schemas.microsoft.com/office/drawing/2010/main"/>
              </a:ext>
            </a:extLst>
          </a:blip>
          <a:srcRect/>
          <a:stretch/>
        </p:blipFill>
        <p:spPr bwMode="auto">
          <a:xfrm>
            <a:off x="1245880" y="1916832"/>
            <a:ext cx="2970613" cy="3888432"/>
          </a:xfrm>
          <a:prstGeom prst="rect">
            <a:avLst/>
          </a:prstGeom>
          <a:ln>
            <a:noFill/>
          </a:ln>
          <a:extLst>
            <a:ext uri="{53640926-AAD7-44d8-BBD7-CCE9431645EC}">
              <a14:shadowObscured xmlns="" xmlns:a14="http://schemas.microsoft.com/office/drawing/2010/main"/>
            </a:ext>
          </a:extLst>
        </p:spPr>
      </p:pic>
      <p:pic>
        <p:nvPicPr>
          <p:cNvPr id="12" name="Picture 11"/>
          <p:cNvPicPr/>
          <p:nvPr/>
        </p:nvPicPr>
        <p:blipFill rotWithShape="1">
          <a:blip r:embed="rId6" cstate="print">
            <a:extLst>
              <a:ext uri="{28A0092B-C50C-407E-A947-70E740481C1C}">
                <a14:useLocalDpi xmlns:a14="http://schemas.microsoft.com/office/drawing/2010/main"/>
              </a:ext>
            </a:extLst>
          </a:blip>
          <a:srcRect/>
          <a:stretch/>
        </p:blipFill>
        <p:spPr bwMode="auto">
          <a:xfrm>
            <a:off x="4560814" y="3400050"/>
            <a:ext cx="3962870" cy="1105591"/>
          </a:xfrm>
          <a:prstGeom prst="rect">
            <a:avLst/>
          </a:prstGeom>
          <a:ln>
            <a:noFill/>
          </a:ln>
          <a:extLst>
            <a:ext uri="{53640926-AAD7-44d8-BBD7-CCE9431645EC}">
              <a14:shadowObscured xmlns="" xmlns:a14="http://schemas.microsoft.com/office/drawing/2010/main"/>
            </a:ext>
          </a:extLst>
        </p:spPr>
      </p:pic>
    </p:spTree>
    <p:extLst>
      <p:ext uri="{BB962C8B-B14F-4D97-AF65-F5344CB8AC3E}">
        <p14:creationId xmlns:p14="http://schemas.microsoft.com/office/powerpoint/2010/main" val="360375312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sp>
        <p:nvSpPr>
          <p:cNvPr id="16" name="Title 1"/>
          <p:cNvSpPr>
            <a:spLocks noGrp="1"/>
          </p:cNvSpPr>
          <p:nvPr>
            <p:ph type="title"/>
          </p:nvPr>
        </p:nvSpPr>
        <p:spPr>
          <a:xfrm>
            <a:off x="2286087" y="436314"/>
            <a:ext cx="6096000" cy="914400"/>
          </a:xfrm>
        </p:spPr>
        <p:txBody>
          <a:bodyPr>
            <a:normAutofit fontScale="90000"/>
          </a:bodyPr>
          <a:lstStyle/>
          <a:p>
            <a:r>
              <a:rPr lang="en-US" sz="3200" spc="300" dirty="0"/>
              <a:t>Strapping</a:t>
            </a:r>
            <a:br>
              <a:rPr lang="en-US" sz="3600" dirty="0"/>
            </a:br>
            <a:r>
              <a:rPr lang="en-US" sz="3200" spc="300" dirty="0">
                <a:solidFill>
                  <a:schemeClr val="tx1"/>
                </a:solidFill>
              </a:rPr>
              <a:t>Hammer Toe</a:t>
            </a:r>
            <a:r>
              <a:rPr lang="en-US" sz="3200" dirty="0"/>
              <a:t>		             </a:t>
            </a:r>
            <a:r>
              <a:rPr lang="en-US" sz="2667" spc="0" dirty="0"/>
              <a:t>Page 4.18</a:t>
            </a:r>
          </a:p>
        </p:txBody>
      </p:sp>
      <p:pic>
        <p:nvPicPr>
          <p:cNvPr id="11"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pic>
        <p:nvPicPr>
          <p:cNvPr id="13" name="Picture 12"/>
          <p:cNvPicPr/>
          <p:nvPr/>
        </p:nvPicPr>
        <p:blipFill rotWithShape="1">
          <a:blip r:embed="rId5" cstate="screen">
            <a:extLst>
              <a:ext uri="{28A0092B-C50C-407E-A947-70E740481C1C}">
                <a14:useLocalDpi xmlns:a14="http://schemas.microsoft.com/office/drawing/2010/main"/>
              </a:ext>
            </a:extLst>
          </a:blip>
          <a:srcRect/>
          <a:stretch/>
        </p:blipFill>
        <p:spPr bwMode="auto">
          <a:xfrm>
            <a:off x="467544" y="2196873"/>
            <a:ext cx="2376264" cy="1992934"/>
          </a:xfrm>
          <a:prstGeom prst="rect">
            <a:avLst/>
          </a:prstGeom>
          <a:ln>
            <a:noFill/>
          </a:ln>
          <a:extLst>
            <a:ext uri="{53640926-AAD7-44d8-BBD7-CCE9431645EC}">
              <a14:shadowObscured xmlns="" xmlns:a14="http://schemas.microsoft.com/office/drawing/2010/main"/>
            </a:ext>
          </a:extLst>
        </p:spPr>
      </p:pic>
      <p:pic>
        <p:nvPicPr>
          <p:cNvPr id="14" name="Picture 13"/>
          <p:cNvPicPr/>
          <p:nvPr/>
        </p:nvPicPr>
        <p:blipFill rotWithShape="1">
          <a:blip r:embed="rId6" cstate="screen">
            <a:extLst>
              <a:ext uri="{28A0092B-C50C-407E-A947-70E740481C1C}">
                <a14:useLocalDpi xmlns:a14="http://schemas.microsoft.com/office/drawing/2010/main"/>
              </a:ext>
            </a:extLst>
          </a:blip>
          <a:srcRect/>
          <a:stretch/>
        </p:blipFill>
        <p:spPr bwMode="auto">
          <a:xfrm>
            <a:off x="3131840" y="2392134"/>
            <a:ext cx="2639173" cy="1756946"/>
          </a:xfrm>
          <a:prstGeom prst="rect">
            <a:avLst/>
          </a:prstGeom>
          <a:ln>
            <a:noFill/>
          </a:ln>
          <a:extLst>
            <a:ext uri="{53640926-AAD7-44d8-BBD7-CCE9431645EC}">
              <a14:shadowObscured xmlns="" xmlns:a14="http://schemas.microsoft.com/office/drawing/2010/main"/>
            </a:ext>
          </a:extLst>
        </p:spPr>
      </p:pic>
      <p:pic>
        <p:nvPicPr>
          <p:cNvPr id="17" name="Picture 16"/>
          <p:cNvPicPr/>
          <p:nvPr/>
        </p:nvPicPr>
        <p:blipFill rotWithShape="1">
          <a:blip r:embed="rId7" cstate="screen">
            <a:extLst>
              <a:ext uri="{28A0092B-C50C-407E-A947-70E740481C1C}">
                <a14:useLocalDpi xmlns:a14="http://schemas.microsoft.com/office/drawing/2010/main"/>
              </a:ext>
            </a:extLst>
          </a:blip>
          <a:srcRect/>
          <a:stretch/>
        </p:blipFill>
        <p:spPr bwMode="auto">
          <a:xfrm>
            <a:off x="5956584" y="2348879"/>
            <a:ext cx="2863888" cy="1840927"/>
          </a:xfrm>
          <a:prstGeom prst="rect">
            <a:avLst/>
          </a:prstGeom>
          <a:ln>
            <a:noFill/>
          </a:ln>
          <a:extLst>
            <a:ext uri="{53640926-AAD7-44d8-BBD7-CCE9431645EC}">
              <a14:shadowObscured xmlns="" xmlns:a14="http://schemas.microsoft.com/office/drawing/2010/main"/>
            </a:ext>
          </a:extLst>
        </p:spPr>
      </p:pic>
      <p:sp>
        <p:nvSpPr>
          <p:cNvPr id="18" name="TextBox 17"/>
          <p:cNvSpPr txBox="1"/>
          <p:nvPr/>
        </p:nvSpPr>
        <p:spPr>
          <a:xfrm>
            <a:off x="856336" y="4174566"/>
            <a:ext cx="1699440" cy="646331"/>
          </a:xfrm>
          <a:prstGeom prst="rect">
            <a:avLst/>
          </a:prstGeom>
          <a:noFill/>
        </p:spPr>
        <p:txBody>
          <a:bodyPr wrap="none" rtlCol="0">
            <a:spAutoFit/>
          </a:bodyPr>
          <a:lstStyle/>
          <a:p>
            <a:r>
              <a:rPr lang="en-AU" dirty="0"/>
              <a:t>Tape toe to heel</a:t>
            </a:r>
          </a:p>
          <a:p>
            <a:r>
              <a:rPr lang="en-AU" dirty="0"/>
              <a:t>Plantar Flexion</a:t>
            </a:r>
          </a:p>
        </p:txBody>
      </p:sp>
      <p:sp>
        <p:nvSpPr>
          <p:cNvPr id="19" name="TextBox 18"/>
          <p:cNvSpPr txBox="1"/>
          <p:nvPr/>
        </p:nvSpPr>
        <p:spPr>
          <a:xfrm>
            <a:off x="2987824" y="4216627"/>
            <a:ext cx="3011274" cy="923330"/>
          </a:xfrm>
          <a:prstGeom prst="rect">
            <a:avLst/>
          </a:prstGeom>
          <a:noFill/>
        </p:spPr>
        <p:txBody>
          <a:bodyPr wrap="none" rtlCol="0">
            <a:spAutoFit/>
          </a:bodyPr>
          <a:lstStyle/>
          <a:p>
            <a:r>
              <a:rPr lang="en-AU" dirty="0"/>
              <a:t>Start dorsal aspect of little toe</a:t>
            </a:r>
          </a:p>
          <a:p>
            <a:r>
              <a:rPr lang="en-AU" dirty="0"/>
              <a:t>Cuff level with MTP joints</a:t>
            </a:r>
          </a:p>
          <a:p>
            <a:r>
              <a:rPr lang="en-AU" dirty="0"/>
              <a:t>(Metatarsal Phalanges)</a:t>
            </a:r>
          </a:p>
        </p:txBody>
      </p:sp>
      <p:sp>
        <p:nvSpPr>
          <p:cNvPr id="20" name="TextBox 19"/>
          <p:cNvSpPr txBox="1"/>
          <p:nvPr/>
        </p:nvSpPr>
        <p:spPr>
          <a:xfrm>
            <a:off x="6012160" y="4216626"/>
            <a:ext cx="2901756" cy="369332"/>
          </a:xfrm>
          <a:prstGeom prst="rect">
            <a:avLst/>
          </a:prstGeom>
          <a:noFill/>
        </p:spPr>
        <p:txBody>
          <a:bodyPr wrap="none" rtlCol="0">
            <a:spAutoFit/>
          </a:bodyPr>
          <a:lstStyle/>
          <a:p>
            <a:r>
              <a:rPr lang="en-AU" dirty="0"/>
              <a:t>Trim and remove excess tape</a:t>
            </a:r>
          </a:p>
        </p:txBody>
      </p:sp>
      <p:sp>
        <p:nvSpPr>
          <p:cNvPr id="21" name="TextBox 20"/>
          <p:cNvSpPr txBox="1"/>
          <p:nvPr/>
        </p:nvSpPr>
        <p:spPr>
          <a:xfrm>
            <a:off x="2136109" y="5896237"/>
            <a:ext cx="4830681" cy="369332"/>
          </a:xfrm>
          <a:prstGeom prst="rect">
            <a:avLst/>
          </a:prstGeom>
          <a:noFill/>
        </p:spPr>
        <p:txBody>
          <a:bodyPr wrap="none" rtlCol="0">
            <a:spAutoFit/>
          </a:bodyPr>
          <a:lstStyle/>
          <a:p>
            <a:r>
              <a:rPr lang="en-AU" dirty="0">
                <a:solidFill>
                  <a:srgbClr val="05670A"/>
                </a:solidFill>
              </a:rPr>
              <a:t>Tape 7.5cm </a:t>
            </a:r>
            <a:r>
              <a:rPr lang="en-AU" dirty="0" err="1">
                <a:solidFill>
                  <a:srgbClr val="05670A"/>
                </a:solidFill>
              </a:rPr>
              <a:t>Cincotta</a:t>
            </a:r>
            <a:r>
              <a:rPr lang="en-AU" dirty="0">
                <a:solidFill>
                  <a:srgbClr val="05670A"/>
                </a:solidFill>
              </a:rPr>
              <a:t> Chemist online – </a:t>
            </a:r>
            <a:r>
              <a:rPr lang="en-AU" dirty="0" err="1">
                <a:solidFill>
                  <a:srgbClr val="05670A"/>
                </a:solidFill>
              </a:rPr>
              <a:t>Leuko</a:t>
            </a:r>
            <a:r>
              <a:rPr lang="en-AU" dirty="0">
                <a:solidFill>
                  <a:srgbClr val="05670A"/>
                </a:solidFill>
              </a:rPr>
              <a:t> 1078</a:t>
            </a:r>
          </a:p>
        </p:txBody>
      </p:sp>
    </p:spTree>
    <p:extLst>
      <p:ext uri="{BB962C8B-B14F-4D97-AF65-F5344CB8AC3E}">
        <p14:creationId xmlns:p14="http://schemas.microsoft.com/office/powerpoint/2010/main" val="83533426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sp>
        <p:nvSpPr>
          <p:cNvPr id="16" name="Title 1"/>
          <p:cNvSpPr>
            <a:spLocks noGrp="1"/>
          </p:cNvSpPr>
          <p:nvPr>
            <p:ph type="title"/>
          </p:nvPr>
        </p:nvSpPr>
        <p:spPr>
          <a:xfrm>
            <a:off x="2286087" y="436314"/>
            <a:ext cx="6096000" cy="914400"/>
          </a:xfrm>
        </p:spPr>
        <p:txBody>
          <a:bodyPr>
            <a:normAutofit fontScale="90000"/>
          </a:bodyPr>
          <a:lstStyle/>
          <a:p>
            <a:r>
              <a:rPr lang="en-US" sz="3200" spc="300" dirty="0"/>
              <a:t>Strapping</a:t>
            </a:r>
            <a:br>
              <a:rPr lang="en-US" sz="3600" dirty="0"/>
            </a:br>
            <a:r>
              <a:rPr lang="en-US" sz="3200" spc="300" dirty="0">
                <a:solidFill>
                  <a:schemeClr val="tx1"/>
                </a:solidFill>
              </a:rPr>
              <a:t>Plantar Fasciitis</a:t>
            </a:r>
            <a:r>
              <a:rPr lang="en-US" sz="3200" dirty="0"/>
              <a:t>		</a:t>
            </a:r>
            <a:r>
              <a:rPr lang="en-US" sz="2667" spc="0" dirty="0"/>
              <a:t>Page 4.19</a:t>
            </a:r>
          </a:p>
        </p:txBody>
      </p:sp>
      <p:pic>
        <p:nvPicPr>
          <p:cNvPr id="11"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19" name="TextBox 18"/>
          <p:cNvSpPr txBox="1"/>
          <p:nvPr/>
        </p:nvSpPr>
        <p:spPr>
          <a:xfrm>
            <a:off x="3281603" y="4003686"/>
            <a:ext cx="2693746" cy="1569660"/>
          </a:xfrm>
          <a:prstGeom prst="rect">
            <a:avLst/>
          </a:prstGeom>
          <a:noFill/>
        </p:spPr>
        <p:txBody>
          <a:bodyPr wrap="square" rtlCol="0">
            <a:spAutoFit/>
          </a:bodyPr>
          <a:lstStyle/>
          <a:p>
            <a:pPr marL="285750" indent="-285750">
              <a:buFont typeface="Arial" panose="020B0604020202020204" pitchFamily="34" charset="0"/>
              <a:buChar char="•"/>
            </a:pPr>
            <a:r>
              <a:rPr lang="en-AU" sz="1600" dirty="0"/>
              <a:t>Assistant to plantar flex foot</a:t>
            </a:r>
          </a:p>
          <a:p>
            <a:pPr marL="285750" indent="-285750">
              <a:buFont typeface="Arial" panose="020B0604020202020204" pitchFamily="34" charset="0"/>
              <a:buChar char="•"/>
            </a:pPr>
            <a:r>
              <a:rPr lang="en-AU" sz="1600" dirty="0"/>
              <a:t>Attach tape to toe pad</a:t>
            </a:r>
          </a:p>
          <a:p>
            <a:pPr marL="285750" indent="-285750">
              <a:buFont typeface="Arial" panose="020B0604020202020204" pitchFamily="34" charset="0"/>
              <a:buChar char="•"/>
            </a:pPr>
            <a:r>
              <a:rPr lang="en-AU" sz="1600" dirty="0"/>
              <a:t>Pull tape down instep</a:t>
            </a:r>
          </a:p>
          <a:p>
            <a:pPr marL="285750" indent="-285750">
              <a:buFont typeface="Arial" panose="020B0604020202020204" pitchFamily="34" charset="0"/>
              <a:buChar char="•"/>
            </a:pPr>
            <a:r>
              <a:rPr lang="en-AU" sz="1600" dirty="0"/>
              <a:t>Wrap around heel</a:t>
            </a:r>
          </a:p>
          <a:p>
            <a:pPr marL="285750" indent="-285750">
              <a:buFont typeface="Arial" panose="020B0604020202020204" pitchFamily="34" charset="0"/>
              <a:buChar char="•"/>
            </a:pPr>
            <a:r>
              <a:rPr lang="en-AU" sz="1600" dirty="0"/>
              <a:t>Return to toe pad</a:t>
            </a:r>
          </a:p>
        </p:txBody>
      </p:sp>
      <p:pic>
        <p:nvPicPr>
          <p:cNvPr id="12" name="Picture 11"/>
          <p:cNvPicPr/>
          <p:nvPr/>
        </p:nvPicPr>
        <p:blipFill rotWithShape="1">
          <a:blip r:embed="rId5" cstate="screen">
            <a:extLst>
              <a:ext uri="{28A0092B-C50C-407E-A947-70E740481C1C}">
                <a14:useLocalDpi xmlns:a14="http://schemas.microsoft.com/office/drawing/2010/main"/>
              </a:ext>
            </a:extLst>
          </a:blip>
          <a:srcRect/>
          <a:stretch/>
        </p:blipFill>
        <p:spPr bwMode="auto">
          <a:xfrm>
            <a:off x="3281603" y="2083136"/>
            <a:ext cx="2802363" cy="1850732"/>
          </a:xfrm>
          <a:prstGeom prst="rect">
            <a:avLst/>
          </a:prstGeom>
          <a:ln>
            <a:noFill/>
          </a:ln>
          <a:extLst>
            <a:ext uri="{53640926-AAD7-44d8-BBD7-CCE9431645EC}">
              <a14:shadowObscured xmlns="" xmlns:a14="http://schemas.microsoft.com/office/drawing/2010/main"/>
            </a:ext>
          </a:extLst>
        </p:spPr>
      </p:pic>
      <p:pic>
        <p:nvPicPr>
          <p:cNvPr id="15" name="Picture 14"/>
          <p:cNvPicPr/>
          <p:nvPr/>
        </p:nvPicPr>
        <p:blipFill rotWithShape="1">
          <a:blip r:embed="rId6" cstate="screen">
            <a:extLst>
              <a:ext uri="{28A0092B-C50C-407E-A947-70E740481C1C}">
                <a14:useLocalDpi xmlns:a14="http://schemas.microsoft.com/office/drawing/2010/main"/>
              </a:ext>
            </a:extLst>
          </a:blip>
          <a:srcRect/>
          <a:stretch/>
        </p:blipFill>
        <p:spPr bwMode="auto">
          <a:xfrm>
            <a:off x="5987564" y="2036188"/>
            <a:ext cx="2904529" cy="4057108"/>
          </a:xfrm>
          <a:prstGeom prst="rect">
            <a:avLst/>
          </a:prstGeom>
          <a:ln>
            <a:noFill/>
          </a:ln>
          <a:extLst>
            <a:ext uri="{53640926-AAD7-44d8-BBD7-CCE9431645EC}">
              <a14:shadowObscured xmlns="" xmlns:a14="http://schemas.microsoft.com/office/drawing/2010/main"/>
            </a:ext>
          </a:extLst>
        </p:spPr>
      </p:pic>
      <p:pic>
        <p:nvPicPr>
          <p:cNvPr id="22" name="Picture 21"/>
          <p:cNvPicPr/>
          <p:nvPr/>
        </p:nvPicPr>
        <p:blipFill rotWithShape="1">
          <a:blip r:embed="rId7" cstate="screen">
            <a:extLst>
              <a:ext uri="{28A0092B-C50C-407E-A947-70E740481C1C}">
                <a14:useLocalDpi xmlns:a14="http://schemas.microsoft.com/office/drawing/2010/main"/>
              </a:ext>
            </a:extLst>
          </a:blip>
          <a:srcRect/>
          <a:stretch/>
        </p:blipFill>
        <p:spPr bwMode="auto">
          <a:xfrm>
            <a:off x="523127" y="2013318"/>
            <a:ext cx="2782225" cy="3737515"/>
          </a:xfrm>
          <a:prstGeom prst="rect">
            <a:avLst/>
          </a:prstGeom>
          <a:ln>
            <a:noFill/>
          </a:ln>
          <a:extLst>
            <a:ext uri="{53640926-AAD7-44d8-BBD7-CCE9431645EC}">
              <a14:shadowObscured xmlns="" xmlns:a14="http://schemas.microsoft.com/office/drawing/2010/main"/>
            </a:ext>
          </a:extLst>
        </p:spPr>
      </p:pic>
      <p:sp>
        <p:nvSpPr>
          <p:cNvPr id="23" name="TextBox 22"/>
          <p:cNvSpPr txBox="1"/>
          <p:nvPr/>
        </p:nvSpPr>
        <p:spPr>
          <a:xfrm>
            <a:off x="6001632" y="3932330"/>
            <a:ext cx="2840810" cy="584775"/>
          </a:xfrm>
          <a:prstGeom prst="rect">
            <a:avLst/>
          </a:prstGeom>
          <a:solidFill>
            <a:schemeClr val="bg1"/>
          </a:solidFill>
        </p:spPr>
        <p:txBody>
          <a:bodyPr wrap="square" rtlCol="0">
            <a:spAutoFit/>
          </a:bodyPr>
          <a:lstStyle/>
          <a:p>
            <a:pPr marL="285750" indent="-285750">
              <a:buFont typeface="Arial" panose="020B0604020202020204" pitchFamily="34" charset="0"/>
              <a:buChar char="•"/>
            </a:pPr>
            <a:r>
              <a:rPr lang="en-AU" sz="1600" dirty="0"/>
              <a:t>Secure with cuff at MTP joints like for hammertoe </a:t>
            </a:r>
          </a:p>
        </p:txBody>
      </p:sp>
    </p:spTree>
    <p:extLst>
      <p:ext uri="{BB962C8B-B14F-4D97-AF65-F5344CB8AC3E}">
        <p14:creationId xmlns:p14="http://schemas.microsoft.com/office/powerpoint/2010/main" val="38973008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sp>
        <p:nvSpPr>
          <p:cNvPr id="16" name="Title 1"/>
          <p:cNvSpPr>
            <a:spLocks noGrp="1"/>
          </p:cNvSpPr>
          <p:nvPr>
            <p:ph type="title"/>
          </p:nvPr>
        </p:nvSpPr>
        <p:spPr>
          <a:xfrm>
            <a:off x="2286087" y="436314"/>
            <a:ext cx="6096000" cy="914400"/>
          </a:xfrm>
        </p:spPr>
        <p:txBody>
          <a:bodyPr>
            <a:normAutofit fontScale="90000"/>
          </a:bodyPr>
          <a:lstStyle/>
          <a:p>
            <a:r>
              <a:rPr lang="en-US" sz="3200" spc="300" dirty="0"/>
              <a:t>Strapping</a:t>
            </a:r>
            <a:br>
              <a:rPr lang="en-US" sz="3600" dirty="0"/>
            </a:br>
            <a:r>
              <a:rPr lang="en-US" sz="3200" spc="300" dirty="0">
                <a:solidFill>
                  <a:schemeClr val="tx1"/>
                </a:solidFill>
              </a:rPr>
              <a:t>Plantar Fasciitis</a:t>
            </a:r>
            <a:r>
              <a:rPr lang="en-US" sz="3200" dirty="0"/>
              <a:t>		</a:t>
            </a:r>
            <a:r>
              <a:rPr lang="en-US" sz="2667" spc="0" dirty="0"/>
              <a:t>Page 4.19</a:t>
            </a:r>
          </a:p>
        </p:txBody>
      </p:sp>
      <p:pic>
        <p:nvPicPr>
          <p:cNvPr id="11"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23" name="TextBox 22"/>
          <p:cNvSpPr txBox="1"/>
          <p:nvPr/>
        </p:nvSpPr>
        <p:spPr>
          <a:xfrm>
            <a:off x="1259632" y="2199091"/>
            <a:ext cx="6984776" cy="3477875"/>
          </a:xfrm>
          <a:prstGeom prst="rect">
            <a:avLst/>
          </a:prstGeom>
          <a:solidFill>
            <a:schemeClr val="bg1"/>
          </a:solidFill>
        </p:spPr>
        <p:txBody>
          <a:bodyPr wrap="square" rtlCol="0">
            <a:spAutoFit/>
          </a:bodyPr>
          <a:lstStyle/>
          <a:p>
            <a:r>
              <a:rPr lang="en-AU" sz="2000" dirty="0">
                <a:solidFill>
                  <a:srgbClr val="0070C0"/>
                </a:solidFill>
              </a:rPr>
              <a:t>This strapping reduces tension and strain in the plantar fascia by bringing the toes closer to the heel. It creates and supports the arch allowing the fascia to heal without re-injury</a:t>
            </a:r>
          </a:p>
          <a:p>
            <a:endParaRPr lang="en-AU" sz="2000" dirty="0"/>
          </a:p>
          <a:p>
            <a:r>
              <a:rPr lang="en-AU" sz="2000" dirty="0">
                <a:solidFill>
                  <a:srgbClr val="05670A"/>
                </a:solidFill>
              </a:rPr>
              <a:t>It is important to leave the foot strapped until the tear in the fascia is healed. </a:t>
            </a:r>
          </a:p>
          <a:p>
            <a:endParaRPr lang="en-AU" sz="2000" dirty="0"/>
          </a:p>
          <a:p>
            <a:r>
              <a:rPr lang="en-AU" sz="2000" dirty="0">
                <a:solidFill>
                  <a:srgbClr val="7030A0"/>
                </a:solidFill>
              </a:rPr>
              <a:t>Renew the strapping when needed.</a:t>
            </a:r>
          </a:p>
          <a:p>
            <a:endParaRPr lang="en-AU" sz="2000" dirty="0"/>
          </a:p>
          <a:p>
            <a:r>
              <a:rPr lang="en-AU" sz="2000" dirty="0">
                <a:solidFill>
                  <a:srgbClr val="C00000"/>
                </a:solidFill>
              </a:rPr>
              <a:t>Be aware that walking or standing without the strapping in the early stages may result in a re-tear of the fascia.</a:t>
            </a:r>
          </a:p>
        </p:txBody>
      </p:sp>
    </p:spTree>
    <p:extLst>
      <p:ext uri="{BB962C8B-B14F-4D97-AF65-F5344CB8AC3E}">
        <p14:creationId xmlns:p14="http://schemas.microsoft.com/office/powerpoint/2010/main" val="168924398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1219200" y="6457890"/>
            <a:ext cx="4114800" cy="400110"/>
          </a:xfrm>
          <a:prstGeom prst="rect">
            <a:avLst/>
          </a:prstGeom>
          <a:noFill/>
        </p:spPr>
        <p:txBody>
          <a:bodyPr wrap="square" rtlCol="0">
            <a:spAutoFit/>
          </a:bodyPr>
          <a:lstStyle/>
          <a:p>
            <a:r>
              <a:rPr lang="en-US" sz="1000" i="1" dirty="0" err="1">
                <a:solidFill>
                  <a:schemeClr val="accent2">
                    <a:lumMod val="60000"/>
                    <a:lumOff val="40000"/>
                  </a:schemeClr>
                </a:solidFill>
              </a:rPr>
              <a:t>Photgraphs</a:t>
            </a:r>
            <a:r>
              <a:rPr lang="en-US" sz="1000" i="1" dirty="0">
                <a:solidFill>
                  <a:schemeClr val="accent2">
                    <a:lumMod val="60000"/>
                    <a:lumOff val="40000"/>
                  </a:schemeClr>
                </a:solidFill>
              </a:rPr>
              <a:t> from Ossie &amp; Elaine Rentsch, Bowtech Instruction Manuals      </a:t>
            </a:r>
          </a:p>
          <a:p>
            <a:r>
              <a:rPr lang="en-US" sz="1000" i="1" dirty="0">
                <a:solidFill>
                  <a:schemeClr val="accent2">
                    <a:lumMod val="60000"/>
                    <a:lumOff val="40000"/>
                  </a:schemeClr>
                </a:solidFill>
              </a:rPr>
              <a:t>Muscle Illustrations from Joseph Muscolino, The Muscle System Manual</a:t>
            </a:r>
          </a:p>
        </p:txBody>
      </p:sp>
      <p:pic>
        <p:nvPicPr>
          <p:cNvPr id="10" name="Picture 9"/>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sp>
        <p:nvSpPr>
          <p:cNvPr id="16" name="Title 1"/>
          <p:cNvSpPr>
            <a:spLocks noGrp="1"/>
          </p:cNvSpPr>
          <p:nvPr>
            <p:ph type="title"/>
          </p:nvPr>
        </p:nvSpPr>
        <p:spPr>
          <a:xfrm>
            <a:off x="2286087" y="436314"/>
            <a:ext cx="6096000" cy="914400"/>
          </a:xfrm>
        </p:spPr>
        <p:txBody>
          <a:bodyPr>
            <a:normAutofit fontScale="90000"/>
          </a:bodyPr>
          <a:lstStyle/>
          <a:p>
            <a:r>
              <a:rPr lang="en-US" sz="3200" spc="300" dirty="0"/>
              <a:t>New </a:t>
            </a:r>
            <a:r>
              <a:rPr lang="en-US" sz="3200" spc="300" dirty="0">
                <a:solidFill>
                  <a:srgbClr val="000000"/>
                </a:solidFill>
              </a:rPr>
              <a:t>Procedure</a:t>
            </a:r>
            <a:br>
              <a:rPr lang="en-US" sz="3600" dirty="0"/>
            </a:br>
            <a:r>
              <a:rPr lang="en-US" sz="3200" spc="300" dirty="0">
                <a:solidFill>
                  <a:schemeClr val="tx1"/>
                </a:solidFill>
              </a:rPr>
              <a:t>Bunion</a:t>
            </a:r>
            <a:r>
              <a:rPr lang="en-US" sz="3200" dirty="0"/>
              <a:t>		             </a:t>
            </a:r>
            <a:r>
              <a:rPr lang="en-US" sz="2667" spc="0" dirty="0"/>
              <a:t>Page 4.20</a:t>
            </a:r>
          </a:p>
        </p:txBody>
      </p:sp>
      <p:pic>
        <p:nvPicPr>
          <p:cNvPr id="11"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pic>
        <p:nvPicPr>
          <p:cNvPr id="8" name="Picture 7"/>
          <p:cNvPicPr/>
          <p:nvPr/>
        </p:nvPicPr>
        <p:blipFill rotWithShape="1">
          <a:blip r:embed="rId5" cstate="print">
            <a:extLst>
              <a:ext uri="{28A0092B-C50C-407E-A947-70E740481C1C}">
                <a14:useLocalDpi xmlns:a14="http://schemas.microsoft.com/office/drawing/2010/main"/>
              </a:ext>
            </a:extLst>
          </a:blip>
          <a:srcRect/>
          <a:stretch/>
        </p:blipFill>
        <p:spPr bwMode="auto">
          <a:xfrm>
            <a:off x="1011559" y="2018571"/>
            <a:ext cx="3282491" cy="3888432"/>
          </a:xfrm>
          <a:prstGeom prst="rect">
            <a:avLst/>
          </a:prstGeom>
          <a:ln>
            <a:noFill/>
          </a:ln>
          <a:extLst>
            <a:ext uri="{53640926-AAD7-44d8-BBD7-CCE9431645EC}">
              <a14:shadowObscured xmlns="" xmlns:a14="http://schemas.microsoft.com/office/drawing/2010/main"/>
            </a:ext>
          </a:extLst>
        </p:spPr>
      </p:pic>
      <p:pic>
        <p:nvPicPr>
          <p:cNvPr id="12" name="Picture 11"/>
          <p:cNvPicPr/>
          <p:nvPr/>
        </p:nvPicPr>
        <p:blipFill rotWithShape="1">
          <a:blip r:embed="rId6" cstate="print">
            <a:extLst>
              <a:ext uri="{28A0092B-C50C-407E-A947-70E740481C1C}">
                <a14:useLocalDpi xmlns:a14="http://schemas.microsoft.com/office/drawing/2010/main"/>
              </a:ext>
            </a:extLst>
          </a:blip>
          <a:srcRect/>
          <a:stretch/>
        </p:blipFill>
        <p:spPr bwMode="auto">
          <a:xfrm>
            <a:off x="5259918" y="2194396"/>
            <a:ext cx="2921684" cy="2058521"/>
          </a:xfrm>
          <a:prstGeom prst="rect">
            <a:avLst/>
          </a:prstGeom>
          <a:ln>
            <a:noFill/>
          </a:ln>
          <a:extLst>
            <a:ext uri="{53640926-AAD7-44d8-BBD7-CCE9431645EC}">
              <a14:shadowObscured xmlns="" xmlns:a14="http://schemas.microsoft.com/office/drawing/2010/main"/>
            </a:ext>
          </a:extLst>
        </p:spPr>
      </p:pic>
      <p:pic>
        <p:nvPicPr>
          <p:cNvPr id="13" name="Picture 12"/>
          <p:cNvPicPr/>
          <p:nvPr/>
        </p:nvPicPr>
        <p:blipFill rotWithShape="1">
          <a:blip r:embed="rId7" cstate="print">
            <a:extLst>
              <a:ext uri="{28A0092B-C50C-407E-A947-70E740481C1C}">
                <a14:useLocalDpi xmlns:a14="http://schemas.microsoft.com/office/drawing/2010/main"/>
              </a:ext>
            </a:extLst>
          </a:blip>
          <a:srcRect/>
          <a:stretch/>
        </p:blipFill>
        <p:spPr bwMode="auto">
          <a:xfrm>
            <a:off x="4967689" y="4488894"/>
            <a:ext cx="3560539" cy="1471225"/>
          </a:xfrm>
          <a:prstGeom prst="rect">
            <a:avLst/>
          </a:prstGeom>
          <a:ln>
            <a:noFill/>
          </a:ln>
          <a:extLst>
            <a:ext uri="{53640926-AAD7-44d8-BBD7-CCE9431645EC}">
              <a14:shadowObscured xmlns="" xmlns:a14="http://schemas.microsoft.com/office/drawing/2010/main"/>
            </a:ext>
          </a:extLst>
        </p:spPr>
      </p:pic>
    </p:spTree>
    <p:extLst>
      <p:ext uri="{BB962C8B-B14F-4D97-AF65-F5344CB8AC3E}">
        <p14:creationId xmlns:p14="http://schemas.microsoft.com/office/powerpoint/2010/main" val="374132318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sp>
        <p:nvSpPr>
          <p:cNvPr id="16" name="Title 1"/>
          <p:cNvSpPr>
            <a:spLocks noGrp="1"/>
          </p:cNvSpPr>
          <p:nvPr>
            <p:ph type="title"/>
          </p:nvPr>
        </p:nvSpPr>
        <p:spPr>
          <a:xfrm>
            <a:off x="2286087" y="436314"/>
            <a:ext cx="6096000" cy="914400"/>
          </a:xfrm>
        </p:spPr>
        <p:txBody>
          <a:bodyPr>
            <a:normAutofit fontScale="90000"/>
          </a:bodyPr>
          <a:lstStyle/>
          <a:p>
            <a:r>
              <a:rPr lang="en-US" sz="3200" spc="300" dirty="0"/>
              <a:t>New </a:t>
            </a:r>
            <a:r>
              <a:rPr lang="en-US" sz="3200" spc="300" dirty="0">
                <a:solidFill>
                  <a:srgbClr val="000000"/>
                </a:solidFill>
              </a:rPr>
              <a:t>Procedure</a:t>
            </a:r>
            <a:br>
              <a:rPr lang="en-US" sz="3600" dirty="0"/>
            </a:br>
            <a:r>
              <a:rPr lang="en-US" sz="3200" spc="300" dirty="0">
                <a:solidFill>
                  <a:schemeClr val="tx1"/>
                </a:solidFill>
              </a:rPr>
              <a:t>Bunion</a:t>
            </a:r>
            <a:r>
              <a:rPr lang="en-US" sz="3200" dirty="0"/>
              <a:t>		             </a:t>
            </a:r>
            <a:r>
              <a:rPr lang="en-US" sz="2667" spc="0" dirty="0"/>
              <a:t>Page 4.20</a:t>
            </a:r>
          </a:p>
        </p:txBody>
      </p:sp>
      <p:pic>
        <p:nvPicPr>
          <p:cNvPr id="11"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pic>
        <p:nvPicPr>
          <p:cNvPr id="9" name="Picture 8"/>
          <p:cNvPicPr/>
          <p:nvPr/>
        </p:nvPicPr>
        <p:blipFill rotWithShape="1">
          <a:blip r:embed="rId5" cstate="screen">
            <a:extLst>
              <a:ext uri="{28A0092B-C50C-407E-A947-70E740481C1C}">
                <a14:useLocalDpi xmlns:a14="http://schemas.microsoft.com/office/drawing/2010/main"/>
              </a:ext>
            </a:extLst>
          </a:blip>
          <a:srcRect/>
          <a:stretch/>
        </p:blipFill>
        <p:spPr bwMode="auto">
          <a:xfrm>
            <a:off x="1194832" y="2564904"/>
            <a:ext cx="3322557" cy="3141762"/>
          </a:xfrm>
          <a:prstGeom prst="rect">
            <a:avLst/>
          </a:prstGeom>
          <a:ln>
            <a:noFill/>
          </a:ln>
          <a:extLst>
            <a:ext uri="{53640926-AAD7-44d8-BBD7-CCE9431645EC}">
              <a14:shadowObscured xmlns="" xmlns:a14="http://schemas.microsoft.com/office/drawing/2010/main"/>
            </a:ext>
          </a:extLst>
        </p:spPr>
      </p:pic>
      <p:pic>
        <p:nvPicPr>
          <p:cNvPr id="14" name="Picture 13"/>
          <p:cNvPicPr/>
          <p:nvPr/>
        </p:nvPicPr>
        <p:blipFill rotWithShape="1">
          <a:blip r:embed="rId6" cstate="screen">
            <a:extLst>
              <a:ext uri="{28A0092B-C50C-407E-A947-70E740481C1C}">
                <a14:useLocalDpi xmlns:a14="http://schemas.microsoft.com/office/drawing/2010/main"/>
              </a:ext>
            </a:extLst>
          </a:blip>
          <a:srcRect/>
          <a:stretch/>
        </p:blipFill>
        <p:spPr bwMode="auto">
          <a:xfrm>
            <a:off x="4976833" y="1968494"/>
            <a:ext cx="3575411" cy="3958109"/>
          </a:xfrm>
          <a:prstGeom prst="rect">
            <a:avLst/>
          </a:prstGeom>
          <a:ln>
            <a:noFill/>
          </a:ln>
          <a:extLst>
            <a:ext uri="{53640926-AAD7-44d8-BBD7-CCE9431645EC}">
              <a14:shadowObscured xmlns="" xmlns:a14="http://schemas.microsoft.com/office/drawing/2010/main"/>
            </a:ext>
          </a:extLst>
        </p:spPr>
      </p:pic>
    </p:spTree>
    <p:extLst>
      <p:ext uri="{BB962C8B-B14F-4D97-AF65-F5344CB8AC3E}">
        <p14:creationId xmlns:p14="http://schemas.microsoft.com/office/powerpoint/2010/main" val="136830410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sp>
        <p:nvSpPr>
          <p:cNvPr id="16" name="Title 1"/>
          <p:cNvSpPr>
            <a:spLocks noGrp="1"/>
          </p:cNvSpPr>
          <p:nvPr>
            <p:ph type="title"/>
          </p:nvPr>
        </p:nvSpPr>
        <p:spPr>
          <a:xfrm>
            <a:off x="2286087" y="436314"/>
            <a:ext cx="6096000" cy="914400"/>
          </a:xfrm>
        </p:spPr>
        <p:txBody>
          <a:bodyPr>
            <a:normAutofit/>
          </a:bodyPr>
          <a:lstStyle/>
          <a:p>
            <a:r>
              <a:rPr lang="en-US" sz="3200" spc="300" dirty="0"/>
              <a:t>Tom Bowens Home Remedies</a:t>
            </a:r>
            <a:br>
              <a:rPr lang="en-US" sz="3200" spc="300" dirty="0"/>
            </a:br>
            <a:r>
              <a:rPr lang="en-US" sz="2667" spc="0" dirty="0"/>
              <a:t>Page 4.23</a:t>
            </a:r>
          </a:p>
        </p:txBody>
      </p:sp>
      <p:pic>
        <p:nvPicPr>
          <p:cNvPr id="11"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pic>
        <p:nvPicPr>
          <p:cNvPr id="6" name="Picture 5"/>
          <p:cNvPicPr/>
          <p:nvPr/>
        </p:nvPicPr>
        <p:blipFill rotWithShape="1">
          <a:blip r:embed="rId5" cstate="screen">
            <a:extLst>
              <a:ext uri="{28A0092B-C50C-407E-A947-70E740481C1C}">
                <a14:useLocalDpi xmlns:a14="http://schemas.microsoft.com/office/drawing/2010/main"/>
              </a:ext>
            </a:extLst>
          </a:blip>
          <a:srcRect/>
          <a:stretch/>
        </p:blipFill>
        <p:spPr bwMode="auto">
          <a:xfrm>
            <a:off x="1117227" y="4149080"/>
            <a:ext cx="3223170" cy="1074390"/>
          </a:xfrm>
          <a:prstGeom prst="rect">
            <a:avLst/>
          </a:prstGeom>
          <a:ln>
            <a:noFill/>
          </a:ln>
          <a:extLst>
            <a:ext uri="{53640926-AAD7-44d8-BBD7-CCE9431645EC}">
              <a14:shadowObscured xmlns="" xmlns:a14="http://schemas.microsoft.com/office/drawing/2010/main"/>
            </a:ext>
          </a:extLst>
        </p:spPr>
      </p:pic>
      <p:pic>
        <p:nvPicPr>
          <p:cNvPr id="7" name="Picture 6"/>
          <p:cNvPicPr/>
          <p:nvPr/>
        </p:nvPicPr>
        <p:blipFill rotWithShape="1">
          <a:blip r:embed="rId6" cstate="screen">
            <a:extLst>
              <a:ext uri="{28A0092B-C50C-407E-A947-70E740481C1C}">
                <a14:useLocalDpi xmlns:a14="http://schemas.microsoft.com/office/drawing/2010/main"/>
              </a:ext>
            </a:extLst>
          </a:blip>
          <a:srcRect/>
          <a:stretch/>
        </p:blipFill>
        <p:spPr bwMode="auto">
          <a:xfrm>
            <a:off x="1117227" y="2281845"/>
            <a:ext cx="3398343" cy="1656184"/>
          </a:xfrm>
          <a:prstGeom prst="rect">
            <a:avLst/>
          </a:prstGeom>
          <a:ln>
            <a:noFill/>
          </a:ln>
          <a:extLst>
            <a:ext uri="{53640926-AAD7-44d8-BBD7-CCE9431645EC}">
              <a14:shadowObscured xmlns="" xmlns:a14="http://schemas.microsoft.com/office/drawing/2010/main"/>
            </a:ext>
          </a:extLst>
        </p:spPr>
      </p:pic>
      <p:pic>
        <p:nvPicPr>
          <p:cNvPr id="8" name="Picture 7"/>
          <p:cNvPicPr/>
          <p:nvPr/>
        </p:nvPicPr>
        <p:blipFill rotWithShape="1">
          <a:blip r:embed="rId7" cstate="screen">
            <a:extLst>
              <a:ext uri="{28A0092B-C50C-407E-A947-70E740481C1C}">
                <a14:useLocalDpi xmlns:a14="http://schemas.microsoft.com/office/drawing/2010/main"/>
              </a:ext>
            </a:extLst>
          </a:blip>
          <a:srcRect/>
          <a:stretch/>
        </p:blipFill>
        <p:spPr bwMode="auto">
          <a:xfrm>
            <a:off x="4995269" y="2132856"/>
            <a:ext cx="3374986" cy="3795399"/>
          </a:xfrm>
          <a:prstGeom prst="rect">
            <a:avLst/>
          </a:prstGeom>
          <a:ln>
            <a:noFill/>
          </a:ln>
          <a:extLst>
            <a:ext uri="{53640926-AAD7-44d8-BBD7-CCE9431645EC}">
              <a14:shadowObscured xmlns="" xmlns:a14="http://schemas.microsoft.com/office/drawing/2010/main"/>
            </a:ext>
          </a:extLst>
        </p:spPr>
      </p:pic>
    </p:spTree>
    <p:extLst>
      <p:ext uri="{BB962C8B-B14F-4D97-AF65-F5344CB8AC3E}">
        <p14:creationId xmlns:p14="http://schemas.microsoft.com/office/powerpoint/2010/main" val="330349063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3200" spc="300" dirty="0"/>
              <a:t>Written Assessment</a:t>
            </a:r>
            <a:endParaRPr lang="en-US" sz="2667" spc="0" dirty="0"/>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3"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619672" y="2348880"/>
            <a:ext cx="5760639" cy="3240360"/>
          </a:xfrm>
          <a:prstGeom prst="roundRect">
            <a:avLst>
              <a:gd name="adj" fmla="val 8594"/>
            </a:avLst>
          </a:prstGeom>
          <a:solidFill>
            <a:srgbClr val="FFFFFF">
              <a:shade val="85000"/>
            </a:srgbClr>
          </a:solidFill>
          <a:ln w="38100">
            <a:solidFill>
              <a:srgbClr val="05670A"/>
            </a:solidFill>
          </a:ln>
          <a:effectLst>
            <a:reflection blurRad="12700" stA="38000" endPos="28000" dist="5000" dir="5400000" sy="-100000" algn="bl" rotWithShape="0"/>
          </a:effectLst>
        </p:spPr>
      </p:pic>
    </p:spTree>
    <p:extLst>
      <p:ext uri="{BB962C8B-B14F-4D97-AF65-F5344CB8AC3E}">
        <p14:creationId xmlns:p14="http://schemas.microsoft.com/office/powerpoint/2010/main" val="348443952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316" y="533400"/>
            <a:ext cx="6880632" cy="914400"/>
          </a:xfrm>
        </p:spPr>
        <p:txBody>
          <a:bodyPr>
            <a:normAutofit fontScale="90000"/>
          </a:bodyPr>
          <a:lstStyle/>
          <a:p>
            <a:r>
              <a:rPr lang="en-US" sz="3200" spc="300" dirty="0"/>
              <a:t>Homework to complete by Module 5</a:t>
            </a:r>
            <a:endParaRPr lang="en-US" sz="2667" spc="0" dirty="0"/>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3"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5" name="Rectangle 4"/>
          <p:cNvSpPr/>
          <p:nvPr/>
        </p:nvSpPr>
        <p:spPr>
          <a:xfrm>
            <a:off x="899592" y="2132856"/>
            <a:ext cx="7488832" cy="3276282"/>
          </a:xfrm>
          <a:prstGeom prst="rect">
            <a:avLst/>
          </a:prstGeom>
        </p:spPr>
        <p:txBody>
          <a:bodyPr wrap="square">
            <a:spAutoFit/>
          </a:bodyPr>
          <a:lstStyle/>
          <a:p>
            <a:pPr marL="285750" indent="-285750">
              <a:lnSpc>
                <a:spcPct val="150000"/>
              </a:lnSpc>
              <a:buFont typeface="Arial" panose="020B0604020202020204" pitchFamily="34" charset="0"/>
              <a:buChar char="•"/>
            </a:pPr>
            <a:r>
              <a:rPr lang="en-US" sz="2000" dirty="0">
                <a:solidFill>
                  <a:srgbClr val="FF0000"/>
                </a:solidFill>
              </a:rPr>
              <a:t>Minimum 10 log hours </a:t>
            </a:r>
          </a:p>
          <a:p>
            <a:pPr marL="285750" indent="-285750">
              <a:lnSpc>
                <a:spcPct val="150000"/>
              </a:lnSpc>
              <a:buFont typeface="Arial" panose="020B0604020202020204" pitchFamily="34" charset="0"/>
              <a:buChar char="•"/>
            </a:pPr>
            <a:r>
              <a:rPr lang="en-US" sz="2000" dirty="0">
                <a:solidFill>
                  <a:srgbClr val="7030A0"/>
                </a:solidFill>
              </a:rPr>
              <a:t>3 case studies</a:t>
            </a:r>
          </a:p>
          <a:p>
            <a:pPr marL="285750" indent="-285750">
              <a:lnSpc>
                <a:spcPct val="150000"/>
              </a:lnSpc>
              <a:buFont typeface="Arial" panose="020B0604020202020204" pitchFamily="34" charset="0"/>
              <a:buChar char="•"/>
            </a:pPr>
            <a:r>
              <a:rPr lang="en-US" sz="2000" dirty="0">
                <a:solidFill>
                  <a:srgbClr val="0070C0"/>
                </a:solidFill>
              </a:rPr>
              <a:t>Lock in date for Module 5</a:t>
            </a:r>
          </a:p>
          <a:p>
            <a:pPr marL="285750" indent="-285750">
              <a:lnSpc>
                <a:spcPct val="150000"/>
              </a:lnSpc>
              <a:buFont typeface="Arial" panose="020B0604020202020204" pitchFamily="34" charset="0"/>
              <a:buChar char="•"/>
            </a:pPr>
            <a:r>
              <a:rPr lang="en-US" sz="2000" dirty="0"/>
              <a:t>Answer Mod 4 study questions</a:t>
            </a:r>
          </a:p>
          <a:p>
            <a:pPr marL="285750" indent="-285750">
              <a:lnSpc>
                <a:spcPct val="150000"/>
              </a:lnSpc>
              <a:buFont typeface="Arial" panose="020B0604020202020204" pitchFamily="34" charset="0"/>
              <a:buChar char="•"/>
            </a:pPr>
            <a:r>
              <a:rPr lang="en-US" sz="2000" dirty="0">
                <a:solidFill>
                  <a:srgbClr val="05670A"/>
                </a:solidFill>
              </a:rPr>
              <a:t>Purchase </a:t>
            </a:r>
            <a:r>
              <a:rPr lang="en-US" sz="2000">
                <a:solidFill>
                  <a:srgbClr val="05670A"/>
                </a:solidFill>
              </a:rPr>
              <a:t>and complete A&amp;P3</a:t>
            </a:r>
            <a:endParaRPr lang="en-US" sz="2000" dirty="0">
              <a:solidFill>
                <a:srgbClr val="05670A"/>
              </a:solidFill>
            </a:endParaRPr>
          </a:p>
          <a:p>
            <a:pPr marL="285750" indent="-285750">
              <a:lnSpc>
                <a:spcPct val="150000"/>
              </a:lnSpc>
              <a:buFont typeface="Arial" panose="020B0604020202020204" pitchFamily="34" charset="0"/>
              <a:buChar char="•"/>
            </a:pPr>
            <a:endParaRPr lang="en-US" sz="2000" dirty="0"/>
          </a:p>
          <a:p>
            <a:pPr marL="285750" indent="-285750">
              <a:lnSpc>
                <a:spcPct val="150000"/>
              </a:lnSpc>
              <a:buFont typeface="Arial" panose="020B0604020202020204" pitchFamily="34" charset="0"/>
              <a:buChar char="•"/>
            </a:pPr>
            <a:endParaRPr lang="en-US" sz="2000" dirty="0"/>
          </a:p>
        </p:txBody>
      </p:sp>
    </p:spTree>
    <p:extLst>
      <p:ext uri="{BB962C8B-B14F-4D97-AF65-F5344CB8AC3E}">
        <p14:creationId xmlns:p14="http://schemas.microsoft.com/office/powerpoint/2010/main" val="429500523"/>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1809A4C9FB4784FB7578D0621B7D751" ma:contentTypeVersion="8" ma:contentTypeDescription="Create a new document." ma:contentTypeScope="" ma:versionID="6e0723c122abb7117a98564025a81a20">
  <xsd:schema xmlns:xsd="http://www.w3.org/2001/XMLSchema" xmlns:xs="http://www.w3.org/2001/XMLSchema" xmlns:p="http://schemas.microsoft.com/office/2006/metadata/properties" xmlns:ns2="b606dffb-70ae-45ec-b608-83699c3971af" targetNamespace="http://schemas.microsoft.com/office/2006/metadata/properties" ma:root="true" ma:fieldsID="2c0d843bfca09e06680f6fb95e2ed27c" ns2:_="">
    <xsd:import namespace="b606dffb-70ae-45ec-b608-83699c3971a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606dffb-70ae-45ec-b608-83699c3971a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078C50E-659E-4544-85B8-A163F2FD8AF6}"/>
</file>

<file path=customXml/itemProps2.xml><?xml version="1.0" encoding="utf-8"?>
<ds:datastoreItem xmlns:ds="http://schemas.openxmlformats.org/officeDocument/2006/customXml" ds:itemID="{9E6BD9EE-A43D-4776-9BE3-0D46978CEF30}">
  <ds:schemaRefs>
    <ds:schemaRef ds:uri="http://schemas.microsoft.com/sharepoint/v3/contenttype/forms"/>
  </ds:schemaRefs>
</ds:datastoreItem>
</file>

<file path=customXml/itemProps3.xml><?xml version="1.0" encoding="utf-8"?>
<ds:datastoreItem xmlns:ds="http://schemas.openxmlformats.org/officeDocument/2006/customXml" ds:itemID="{CF42449A-C95B-4EDC-941B-FA9810E7F4E5}">
  <ds:schemaRefs>
    <ds:schemaRef ds:uri="http://purl.org/dc/dcmitype/"/>
    <ds:schemaRef ds:uri="http://schemas.microsoft.com/office/2006/documentManagement/types"/>
    <ds:schemaRef ds:uri="http://purl.org/dc/elements/1.1/"/>
    <ds:schemaRef ds:uri="http://schemas.microsoft.com/office/2006/metadata/properties"/>
    <ds:schemaRef ds:uri="http://www.w3.org/XML/1998/namespace"/>
    <ds:schemaRef ds:uri="http://purl.org/dc/terms/"/>
    <ds:schemaRef ds:uri="http://schemas.microsoft.com/office/infopath/2007/PartnerControls"/>
    <ds:schemaRef ds:uri="http://schemas.openxmlformats.org/package/2006/metadata/core-properties"/>
    <ds:schemaRef ds:uri="b606dffb-70ae-45ec-b608-83699c3971af"/>
    <ds:schemaRef ds:uri="31511a02-dc7f-4a3c-be8c-091b42c3481f"/>
  </ds:schemaRefs>
</ds:datastoreItem>
</file>

<file path=docProps/app.xml><?xml version="1.0" encoding="utf-8"?>
<Properties xmlns="http://schemas.openxmlformats.org/officeDocument/2006/extended-properties" xmlns:vt="http://schemas.openxmlformats.org/officeDocument/2006/docPropsVTypes">
  <Template>Retrospect</Template>
  <TotalTime>2606</TotalTime>
  <Words>2113</Words>
  <Application>Microsoft Office PowerPoint</Application>
  <PresentationFormat>On-screen Show (4:3)</PresentationFormat>
  <Paragraphs>359</Paragraphs>
  <Slides>64</Slides>
  <Notes>24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64</vt:i4>
      </vt:variant>
    </vt:vector>
  </HeadingPairs>
  <TitlesOfParts>
    <vt:vector size="70" baseType="lpstr">
      <vt:lpstr>Arial</vt:lpstr>
      <vt:lpstr>Calibri</vt:lpstr>
      <vt:lpstr>Calibri Light</vt:lpstr>
      <vt:lpstr>Times New Roman</vt:lpstr>
      <vt:lpstr>Verdana</vt:lpstr>
      <vt:lpstr>Retrospect</vt:lpstr>
      <vt:lpstr>PowerPoint Presentation</vt:lpstr>
      <vt:lpstr>Module 4  Welcome                 </vt:lpstr>
      <vt:lpstr>Module 4   Welcome                 </vt:lpstr>
      <vt:lpstr>Where you could go…                 </vt:lpstr>
      <vt:lpstr>Module 4  Program                 </vt:lpstr>
      <vt:lpstr>Module 4  Program                 </vt:lpstr>
      <vt:lpstr>Re-demonstrate Knee                   Page 3.10</vt:lpstr>
      <vt:lpstr>Revision Washing Soda Pack            Page 3.14</vt:lpstr>
      <vt:lpstr>Revision Knee Exercise              Page 3.10</vt:lpstr>
      <vt:lpstr>Morning tea              </vt:lpstr>
      <vt:lpstr>New Procedure Ankle                  Page 4.2</vt:lpstr>
      <vt:lpstr>New Procedure Ankle                  Page 4.2</vt:lpstr>
      <vt:lpstr>New Procedure Ankle                  Page 4.2</vt:lpstr>
      <vt:lpstr>New Procedure Ankle                  Page 4.3</vt:lpstr>
      <vt:lpstr>New Procedure Ankle                  Page 4.3</vt:lpstr>
      <vt:lpstr>Overview Ankle                   Page 4.2</vt:lpstr>
      <vt:lpstr>New  Ankle Strapping                 Page 4.4</vt:lpstr>
      <vt:lpstr> Ankle Strapping                 Page 4.4</vt:lpstr>
      <vt:lpstr>  Apple Cider Vinegar              Page 4.23</vt:lpstr>
      <vt:lpstr>New Procedure Upper Respiratory \ TMJ        Page 4.6</vt:lpstr>
      <vt:lpstr>Assessment Upper Respiratory \ TMJ        Page 4.6</vt:lpstr>
      <vt:lpstr>New Procedure Upper Respiratory        Page 4.7</vt:lpstr>
      <vt:lpstr>New Procedure Upper Respiratory        Page 4.7</vt:lpstr>
      <vt:lpstr>New Procedure Upper Respiratory        Page 4.8</vt:lpstr>
      <vt:lpstr>New Procedure TMJ                                         Page 4.8</vt:lpstr>
      <vt:lpstr>New Procedure TMJ                                         Page 4.8</vt:lpstr>
      <vt:lpstr>New Procedure TMJ                                         Page 4.8</vt:lpstr>
      <vt:lpstr>Overview Upper Respiratory \ TMJ        Page 4.6</vt:lpstr>
      <vt:lpstr>LUNCH</vt:lpstr>
      <vt:lpstr>Re-demonstrate  Elbow / Wrist                   Page 3.5</vt:lpstr>
      <vt:lpstr>New Procedure Forearm                   Page 4.11</vt:lpstr>
      <vt:lpstr>New Procedure Forearm                   Page 4.11</vt:lpstr>
      <vt:lpstr>Scenario 2               </vt:lpstr>
      <vt:lpstr>Practice Procedures</vt:lpstr>
      <vt:lpstr>How Tom Bowen read bodies</vt:lpstr>
      <vt:lpstr>Case Studies and log hours                 </vt:lpstr>
      <vt:lpstr>END OF DAY</vt:lpstr>
      <vt:lpstr>Module 4  Welcome back Day 2                  </vt:lpstr>
      <vt:lpstr>Revision Module 3  Study Questions         page 3.15                 </vt:lpstr>
      <vt:lpstr>Revision Module 3  Study Questions         page 3.15                 </vt:lpstr>
      <vt:lpstr>New Procedure Seated Bowen             Page 4.13</vt:lpstr>
      <vt:lpstr>Re-demonstrate Pelvic                   Page 3.3</vt:lpstr>
      <vt:lpstr>Revision Pelvic Exercise                  Page 3.4</vt:lpstr>
      <vt:lpstr>Re-demonstrate and practice Sacral                   Page 3.8</vt:lpstr>
      <vt:lpstr>MORNING TEA</vt:lpstr>
      <vt:lpstr>Scenario 3               </vt:lpstr>
      <vt:lpstr>Practice Procedures</vt:lpstr>
      <vt:lpstr>New Procedure Babies and children             Page 4.15</vt:lpstr>
      <vt:lpstr>New Procedure ‘Baby Bowen’             Page 4.15</vt:lpstr>
      <vt:lpstr>New Procedure Babies and children             Page 4.15</vt:lpstr>
      <vt:lpstr>LUNCH</vt:lpstr>
      <vt:lpstr>Re-demonstrate and practice Upper Respiratory \ TMJ        Page 4.6</vt:lpstr>
      <vt:lpstr>Re-demonstrate and practice Ankle                   Page 4.2</vt:lpstr>
      <vt:lpstr>New Procedure Hammer Toe               Page 4.17</vt:lpstr>
      <vt:lpstr>New Procedure Hammer Toe               Page 4.17</vt:lpstr>
      <vt:lpstr>New Procedure Hammer Toe               Page 4.17</vt:lpstr>
      <vt:lpstr>Strapping Hammer Toe               Page 4.18</vt:lpstr>
      <vt:lpstr>Strapping Plantar Fasciitis  Page 4.19</vt:lpstr>
      <vt:lpstr>Strapping Plantar Fasciitis  Page 4.19</vt:lpstr>
      <vt:lpstr>New Procedure Bunion               Page 4.20</vt:lpstr>
      <vt:lpstr>New Procedure Bunion               Page 4.20</vt:lpstr>
      <vt:lpstr>Tom Bowens Home Remedies Page 4.23</vt:lpstr>
      <vt:lpstr>Written Assessment</vt:lpstr>
      <vt:lpstr>Homework to complete by Module 5</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Debermis</dc:creator>
  <cp:lastModifiedBy>Bowen Training Office</cp:lastModifiedBy>
  <cp:revision>352</cp:revision>
  <dcterms:created xsi:type="dcterms:W3CDTF">2015-10-20T05:53:30Z</dcterms:created>
  <dcterms:modified xsi:type="dcterms:W3CDTF">2022-09-01T01:30:46Z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0x01010011809A4C9FB4784FB7578D0621B7D751</vt:lpwstr>
  </property>
  <property fmtid="{D5CDD505-2E9C-101B-9397-08002B2CF9AE}" pid="3" name="Order">
    <vt:r8>755600</vt:r8>
  </property>
  <property fmtid="{D5CDD505-2E9C-101B-9397-08002B2CF9AE}" pid="4" name="MediaServiceImageTags">
    <vt:lpwstr/>
  </property>
</Properties>
</file>