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4"/>
  </p:notesMasterIdLst>
  <p:sldIdLst>
    <p:sldId id="351" r:id="rId5"/>
    <p:sldId id="352" r:id="rId6"/>
    <p:sldId id="353" r:id="rId7"/>
    <p:sldId id="300" r:id="rId8"/>
    <p:sldId id="368" r:id="rId9"/>
    <p:sldId id="439" r:id="rId10"/>
    <p:sldId id="440" r:id="rId11"/>
    <p:sldId id="475" r:id="rId12"/>
    <p:sldId id="442" r:id="rId13"/>
    <p:sldId id="451" r:id="rId14"/>
    <p:sldId id="452" r:id="rId15"/>
    <p:sldId id="453" r:id="rId16"/>
    <p:sldId id="481" r:id="rId17"/>
    <p:sldId id="482" r:id="rId18"/>
    <p:sldId id="483" r:id="rId19"/>
    <p:sldId id="484" r:id="rId20"/>
    <p:sldId id="501" r:id="rId21"/>
    <p:sldId id="454" r:id="rId22"/>
    <p:sldId id="455" r:id="rId23"/>
    <p:sldId id="504" r:id="rId24"/>
    <p:sldId id="456" r:id="rId25"/>
    <p:sldId id="458" r:id="rId26"/>
    <p:sldId id="461" r:id="rId27"/>
    <p:sldId id="485" r:id="rId28"/>
    <p:sldId id="486" r:id="rId29"/>
    <p:sldId id="487" r:id="rId30"/>
    <p:sldId id="488" r:id="rId31"/>
    <p:sldId id="502" r:id="rId32"/>
    <p:sldId id="491" r:id="rId33"/>
    <p:sldId id="492" r:id="rId34"/>
    <p:sldId id="460" r:id="rId35"/>
    <p:sldId id="489" r:id="rId36"/>
    <p:sldId id="490" r:id="rId37"/>
    <p:sldId id="462" r:id="rId38"/>
    <p:sldId id="463" r:id="rId39"/>
    <p:sldId id="479" r:id="rId40"/>
    <p:sldId id="494" r:id="rId41"/>
    <p:sldId id="464" r:id="rId42"/>
    <p:sldId id="465" r:id="rId43"/>
    <p:sldId id="497" r:id="rId44"/>
    <p:sldId id="503" r:id="rId45"/>
    <p:sldId id="471" r:id="rId46"/>
    <p:sldId id="506" r:id="rId47"/>
    <p:sldId id="505" r:id="rId48"/>
    <p:sldId id="468" r:id="rId49"/>
    <p:sldId id="469" r:id="rId50"/>
    <p:sldId id="495" r:id="rId51"/>
    <p:sldId id="472" r:id="rId52"/>
    <p:sldId id="473" r:id="rId53"/>
    <p:sldId id="474" r:id="rId54"/>
    <p:sldId id="499" r:id="rId55"/>
    <p:sldId id="500" r:id="rId56"/>
    <p:sldId id="397" r:id="rId57"/>
    <p:sldId id="476" r:id="rId58"/>
    <p:sldId id="477" r:id="rId59"/>
    <p:sldId id="418" r:id="rId60"/>
    <p:sldId id="419" r:id="rId61"/>
    <p:sldId id="297" r:id="rId62"/>
    <p:sldId id="298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70A"/>
    <a:srgbClr val="CC0099"/>
    <a:srgbClr val="36CA02"/>
    <a:srgbClr val="30A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63CD48-DE0A-42DD-A3D3-4584553801FC}" v="1" dt="2022-09-01T01:25:33.7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447" autoAdjust="0"/>
    <p:restoredTop sz="94660"/>
  </p:normalViewPr>
  <p:slideViewPr>
    <p:cSldViewPr>
      <p:cViewPr varScale="1">
        <p:scale>
          <a:sx n="108" d="100"/>
          <a:sy n="108" d="100"/>
        </p:scale>
        <p:origin x="58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47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wen Training Office" userId="5a90e6cc-7b3e-4dc7-93e6-c34e4df81088" providerId="ADAL" clId="{8963CD48-DE0A-42DD-A3D3-4584553801FC}"/>
    <pc:docChg chg="undo custSel modSld">
      <pc:chgData name="Bowen Training Office" userId="5a90e6cc-7b3e-4dc7-93e6-c34e4df81088" providerId="ADAL" clId="{8963CD48-DE0A-42DD-A3D3-4584553801FC}" dt="2022-09-01T01:31:24.711" v="73" actId="20577"/>
      <pc:docMkLst>
        <pc:docMk/>
      </pc:docMkLst>
      <pc:sldChg chg="modSp mod">
        <pc:chgData name="Bowen Training Office" userId="5a90e6cc-7b3e-4dc7-93e6-c34e4df81088" providerId="ADAL" clId="{8963CD48-DE0A-42DD-A3D3-4584553801FC}" dt="2022-09-01T01:31:24.711" v="73" actId="20577"/>
        <pc:sldMkLst>
          <pc:docMk/>
          <pc:sldMk cId="429500523" sldId="298"/>
        </pc:sldMkLst>
        <pc:spChg chg="mod">
          <ac:chgData name="Bowen Training Office" userId="5a90e6cc-7b3e-4dc7-93e6-c34e4df81088" providerId="ADAL" clId="{8963CD48-DE0A-42DD-A3D3-4584553801FC}" dt="2022-09-01T01:31:24.711" v="73" actId="20577"/>
          <ac:spMkLst>
            <pc:docMk/>
            <pc:sldMk cId="429500523" sldId="298"/>
            <ac:spMk id="5" creationId="{00000000-0000-0000-0000-000000000000}"/>
          </ac:spMkLst>
        </pc:spChg>
      </pc:sldChg>
      <pc:sldChg chg="delSp modSp mod">
        <pc:chgData name="Bowen Training Office" userId="5a90e6cc-7b3e-4dc7-93e6-c34e4df81088" providerId="ADAL" clId="{8963CD48-DE0A-42DD-A3D3-4584553801FC}" dt="2022-09-01T01:25:48.726" v="40" actId="20577"/>
        <pc:sldMkLst>
          <pc:docMk/>
          <pc:sldMk cId="2278732609" sldId="351"/>
        </pc:sldMkLst>
        <pc:spChg chg="mod">
          <ac:chgData name="Bowen Training Office" userId="5a90e6cc-7b3e-4dc7-93e6-c34e4df81088" providerId="ADAL" clId="{8963CD48-DE0A-42DD-A3D3-4584553801FC}" dt="2022-09-01T01:25:48.726" v="40" actId="20577"/>
          <ac:spMkLst>
            <pc:docMk/>
            <pc:sldMk cId="2278732609" sldId="351"/>
            <ac:spMk id="7" creationId="{00000000-0000-0000-0000-000000000000}"/>
          </ac:spMkLst>
        </pc:spChg>
        <pc:picChg chg="del">
          <ac:chgData name="Bowen Training Office" userId="5a90e6cc-7b3e-4dc7-93e6-c34e4df81088" providerId="ADAL" clId="{8963CD48-DE0A-42DD-A3D3-4584553801FC}" dt="2022-09-01T01:25:22.425" v="0" actId="478"/>
          <ac:picMkLst>
            <pc:docMk/>
            <pc:sldMk cId="2278732609" sldId="351"/>
            <ac:picMk id="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DA315-487E-41B9-912C-426174192312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DFC00-5725-4269-BD20-45209B38C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91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Display on arrival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02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Run through basic housekeeping. Flow of day for breaks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892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Check all students received welcome email. Check they are all enrolled and started A&amp;P. Answer any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678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7780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426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09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45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382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8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200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753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602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33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0DFC00-5725-4269-BD20-45209B38CD9F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421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013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988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25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05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26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27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08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79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328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3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58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0E8B71A-CCEA-4C51-8277-8CF172DCE97E}" type="datetimeFigureOut">
              <a:rPr lang="en-US" smtClean="0"/>
              <a:pPr/>
              <a:t>9/1/2022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A36A2F4-AE51-49C0-B33D-37713147A4FE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7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4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jpe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4.jpeg"/><Relationship Id="rId9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jp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jpeg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jpeg"/><Relationship Id="rId3" Type="http://schemas.openxmlformats.org/officeDocument/2006/relationships/image" Target="../media/image4.jpe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3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7.png"/><Relationship Id="rId11" Type="http://schemas.openxmlformats.org/officeDocument/2006/relationships/image" Target="../media/image100.png"/><Relationship Id="rId5" Type="http://schemas.openxmlformats.org/officeDocument/2006/relationships/image" Target="../media/image96.png"/><Relationship Id="rId10" Type="http://schemas.openxmlformats.org/officeDocument/2006/relationships/image" Target="../media/image99.png"/><Relationship Id="rId4" Type="http://schemas.openxmlformats.org/officeDocument/2006/relationships/image" Target="../media/image4.jpeg"/><Relationship Id="rId9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0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4.png"/><Relationship Id="rId5" Type="http://schemas.openxmlformats.org/officeDocument/2006/relationships/image" Target="../media/image113.jpeg"/><Relationship Id="rId4" Type="http://schemas.openxmlformats.org/officeDocument/2006/relationships/image" Target="../media/image11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3.jpe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5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129.png"/><Relationship Id="rId4" Type="http://schemas.openxmlformats.org/officeDocument/2006/relationships/image" Target="../media/image12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8223" y="540524"/>
            <a:ext cx="486918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4800" dirty="0"/>
              <a:t> Module 5</a:t>
            </a:r>
          </a:p>
          <a:p>
            <a:pPr marL="0" indent="0" algn="ctr">
              <a:buNone/>
            </a:pPr>
            <a:r>
              <a:rPr lang="en-AU" sz="4800" dirty="0"/>
              <a:t> Welcome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512" y="2926080"/>
            <a:ext cx="2563688" cy="3379124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en-AU" sz="2800" dirty="0"/>
              <a:t>Module 3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Coccyx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North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East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South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West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Gallbladder</a:t>
            </a:r>
          </a:p>
          <a:p>
            <a:pPr marL="514350" indent="-514350">
              <a:buFont typeface="+mj-lt"/>
              <a:buAutoNum type="arabicPeriod"/>
            </a:pPr>
            <a:r>
              <a:rPr lang="en-AU" sz="2800" dirty="0">
                <a:solidFill>
                  <a:srgbClr val="05670A"/>
                </a:solidFill>
              </a:rPr>
              <a:t>Chest</a:t>
            </a:r>
          </a:p>
          <a:p>
            <a:pPr marL="514350" indent="-514350">
              <a:buFont typeface="+mj-lt"/>
              <a:buAutoNum type="arabicPeriod"/>
            </a:pPr>
            <a:endParaRPr lang="en-AU" sz="2800" dirty="0">
              <a:solidFill>
                <a:srgbClr val="05670A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671" y="719510"/>
            <a:ext cx="1952815" cy="18112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66813" y="2276872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600" dirty="0">
                <a:solidFill>
                  <a:srgbClr val="05670A"/>
                </a:solidFill>
              </a:rPr>
              <a:t>Certificate in Bowen Therapy - International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6016" y="3461790"/>
            <a:ext cx="2994963" cy="2887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78732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Module 5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Welcome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431189" y="2702222"/>
            <a:ext cx="526702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Register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Payment &amp; receipts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5670A"/>
                </a:solidFill>
              </a:rPr>
              <a:t>Toilets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Breaks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Phones off or on silent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0099"/>
                </a:solidFill>
              </a:rPr>
              <a:t>Exit and emergency meet point, fire extinguisher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5709" y="2377325"/>
            <a:ext cx="1196856" cy="144205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C009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4248010"/>
            <a:ext cx="1242566" cy="142007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4334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Module 5 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Welcome back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523083" y="2240312"/>
            <a:ext cx="38884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Welcome back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Any questions from Module 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Where are you at with distance subjects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Hand in Case studies &amp; Log Hours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Fill in CEU card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05886" y="2859968"/>
            <a:ext cx="3355997" cy="2237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3581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Module 5 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Program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1403648" y="2204864"/>
            <a:ext cx="3456384" cy="41543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NEW PROCEDURES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rgbClr val="05670A"/>
                </a:solidFill>
              </a:rPr>
              <a:t>Coccyx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rgbClr val="05670A"/>
                </a:solidFill>
              </a:rPr>
              <a:t>North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rgbClr val="05670A"/>
                </a:solidFill>
              </a:rPr>
              <a:t>East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rgbClr val="05670A"/>
                </a:solidFill>
              </a:rPr>
              <a:t>South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rgbClr val="05670A"/>
                </a:solidFill>
              </a:rPr>
              <a:t>West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rgbClr val="05670A"/>
                </a:solidFill>
              </a:rPr>
              <a:t>Gallbladder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>
                <a:solidFill>
                  <a:srgbClr val="05670A"/>
                </a:solidFill>
              </a:rPr>
              <a:t>Chest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4048" y="2533624"/>
            <a:ext cx="2465945" cy="30015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85135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Module  5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Program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1619672" y="1916732"/>
            <a:ext cx="3299953" cy="36682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REVISION </a:t>
            </a:r>
          </a:p>
          <a:p>
            <a:pPr marL="0" indent="0">
              <a:buNone/>
            </a:pPr>
            <a:r>
              <a:rPr lang="en-US" dirty="0">
                <a:solidFill>
                  <a:srgbClr val="05670A"/>
                </a:solidFill>
              </a:rPr>
              <a:t>Module 4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Ankle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Hammertoe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Bunion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Strapping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Forearm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Baby Bowen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Upper Respiratory / TMJ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5670A"/>
              </a:solidFill>
            </a:endParaRPr>
          </a:p>
          <a:p>
            <a:endParaRPr lang="en-US" dirty="0">
              <a:solidFill>
                <a:srgbClr val="05670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148064" y="1898645"/>
            <a:ext cx="2808312" cy="4320618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5670A"/>
                </a:solidFill>
              </a:rPr>
              <a:t>PRACTICE and ASSESS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05670A"/>
                </a:solidFill>
              </a:rPr>
              <a:t>Modules 1 -3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BRM 1, 2 &amp;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Kidney &amp; Respiratory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Shoulder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Hamstring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Cramp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Pelvic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Elbow/Wrist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Sacral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Knee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9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726" y="282422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Practice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Seated Bowen</a:t>
            </a:r>
            <a:r>
              <a:rPr lang="en-US" sz="3200" dirty="0"/>
              <a:t>		           </a:t>
            </a:r>
            <a:r>
              <a:rPr lang="en-US" sz="2667" spc="0" dirty="0"/>
              <a:t>Page 4.13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16" y="28242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860032" y="2420888"/>
            <a:ext cx="3053891" cy="3053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1904882" y="1930809"/>
            <a:ext cx="1161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Pregnancy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7726" y="1930809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Elderly or immobile</a:t>
            </a:r>
          </a:p>
        </p:txBody>
      </p:sp>
      <p:sp>
        <p:nvSpPr>
          <p:cNvPr id="9" name="Rectangle 8"/>
          <p:cNvSpPr/>
          <p:nvPr/>
        </p:nvSpPr>
        <p:spPr>
          <a:xfrm>
            <a:off x="2329726" y="1261211"/>
            <a:ext cx="3495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Practice seated Bowen – BRM 1,2,3</a:t>
            </a:r>
            <a:endParaRPr lang="en-AU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16" y="2420887"/>
            <a:ext cx="3087120" cy="3053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9527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9726" y="282422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Practice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Knee                         page 3.10</a:t>
            </a:r>
            <a:r>
              <a:rPr lang="en-US" sz="3200" dirty="0"/>
              <a:t>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16" y="28242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Rectangle 8"/>
          <p:cNvSpPr/>
          <p:nvPr/>
        </p:nvSpPr>
        <p:spPr>
          <a:xfrm>
            <a:off x="1532685" y="1844824"/>
            <a:ext cx="6893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Practice knee with assessment, exercise and explain washing soda pack </a:t>
            </a:r>
            <a:endParaRPr lang="en-AU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2492896"/>
            <a:ext cx="4716016" cy="3328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74515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 and practice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Ankle</a:t>
            </a:r>
            <a:r>
              <a:rPr lang="en-US" sz="3200" dirty="0"/>
              <a:t>, Hammertoe, Bunion		</a:t>
            </a:r>
            <a:endParaRPr lang="en-US" sz="2667" spc="0" dirty="0"/>
          </a:p>
        </p:txBody>
      </p:sp>
      <p:pic>
        <p:nvPicPr>
          <p:cNvPr id="15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9" name="Picture 18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69324" y="5429401"/>
            <a:ext cx="2218228" cy="4570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5338" y="1908507"/>
            <a:ext cx="1795583" cy="12514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163995" y="1947908"/>
            <a:ext cx="1728777" cy="13554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1" name="Picture 10" descr="SCS0045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0" y="2056512"/>
            <a:ext cx="1746448" cy="1240897"/>
          </a:xfrm>
          <a:prstGeom prst="rect">
            <a:avLst/>
          </a:prstGeom>
        </p:spPr>
      </p:pic>
      <p:sp>
        <p:nvSpPr>
          <p:cNvPr id="12" name="Flowchart: Connector 11"/>
          <p:cNvSpPr/>
          <p:nvPr/>
        </p:nvSpPr>
        <p:spPr>
          <a:xfrm>
            <a:off x="2699588" y="2577069"/>
            <a:ext cx="176019" cy="19978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2952949" y="2292780"/>
            <a:ext cx="131288" cy="14901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22" name="Flowchart: Connector 21"/>
          <p:cNvSpPr/>
          <p:nvPr/>
        </p:nvSpPr>
        <p:spPr>
          <a:xfrm>
            <a:off x="3027936" y="2883964"/>
            <a:ext cx="131288" cy="14901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690439" y="2546155"/>
            <a:ext cx="2200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4" name="Flowchart: Connector 23"/>
          <p:cNvSpPr/>
          <p:nvPr/>
        </p:nvSpPr>
        <p:spPr>
          <a:xfrm>
            <a:off x="8382000" y="2025497"/>
            <a:ext cx="176019" cy="199782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61250" y="3032778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796136" y="3717032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7" name="Picture 26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 flipH="1">
            <a:off x="4041432" y="1985656"/>
            <a:ext cx="1305164" cy="1279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37" name="Picture 36"/>
          <p:cNvPicPr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7112322">
            <a:off x="496518" y="1910170"/>
            <a:ext cx="1533790" cy="13818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3005605" y="2820827"/>
            <a:ext cx="2267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38" name="Picture 37"/>
          <p:cNvPicPr/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701" y="3539901"/>
            <a:ext cx="1865036" cy="12572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39" name="Picture 38"/>
          <p:cNvPicPr/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50034" y="3835330"/>
            <a:ext cx="1689643" cy="22579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0" name="Picture 39"/>
          <p:cNvPicPr/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16314" y="3701382"/>
            <a:ext cx="1759644" cy="12397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1" name="Picture 40"/>
          <p:cNvPicPr/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83141" y="3713557"/>
            <a:ext cx="2109631" cy="13716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4549483"/>
            <a:ext cx="1171019" cy="1759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 rot="16200000">
            <a:off x="-115201" y="2462995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Ankle</a:t>
            </a:r>
          </a:p>
        </p:txBody>
      </p:sp>
      <p:sp>
        <p:nvSpPr>
          <p:cNvPr id="43" name="TextBox 42"/>
          <p:cNvSpPr txBox="1"/>
          <p:nvPr/>
        </p:nvSpPr>
        <p:spPr>
          <a:xfrm rot="16200000">
            <a:off x="4200753" y="4364816"/>
            <a:ext cx="84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Bunion</a:t>
            </a:r>
          </a:p>
        </p:txBody>
      </p:sp>
      <p:sp>
        <p:nvSpPr>
          <p:cNvPr id="44" name="TextBox 43"/>
          <p:cNvSpPr txBox="1"/>
          <p:nvPr/>
        </p:nvSpPr>
        <p:spPr>
          <a:xfrm rot="16200000">
            <a:off x="-388941" y="4756502"/>
            <a:ext cx="1353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Hammertoe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95536" y="3356992"/>
            <a:ext cx="84972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4283968" y="3356992"/>
            <a:ext cx="72008" cy="2736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36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 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Apple Cider Vinegar</a:t>
            </a:r>
            <a:r>
              <a:rPr lang="en-US" sz="3200" dirty="0"/>
              <a:t>	             </a:t>
            </a:r>
            <a:r>
              <a:rPr lang="en-US" sz="2667" spc="0" dirty="0"/>
              <a:t>Page 4.23</a:t>
            </a:r>
          </a:p>
        </p:txBody>
      </p:sp>
      <p:pic>
        <p:nvPicPr>
          <p:cNvPr id="11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6948264" y="3258124"/>
            <a:ext cx="504056" cy="43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7278833" y="3033468"/>
            <a:ext cx="504056" cy="43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13" name="Picture 1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0" y="2564904"/>
            <a:ext cx="4795732" cy="25922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86387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MORNING TEA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1435" y="2233972"/>
            <a:ext cx="45720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02993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Procedures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411760" y="1875702"/>
            <a:ext cx="32864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Kidney with assessments</a:t>
            </a:r>
          </a:p>
          <a:p>
            <a:r>
              <a:rPr lang="en-AU" sz="2400" dirty="0">
                <a:solidFill>
                  <a:srgbClr val="FF0000"/>
                </a:solidFill>
              </a:rPr>
              <a:t>Cramp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60" y="2996952"/>
            <a:ext cx="3991685" cy="2803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0480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Coccyx</a:t>
            </a:r>
            <a:r>
              <a:rPr lang="en-US" sz="3200" dirty="0"/>
              <a:t>		      </a:t>
            </a:r>
            <a:r>
              <a:rPr lang="en-US" sz="2667" spc="0" dirty="0"/>
              <a:t>	              page 5.2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82666" y="1911345"/>
            <a:ext cx="3316752" cy="43906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8595" y="2204864"/>
            <a:ext cx="2436449" cy="16750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387" y="2204863"/>
            <a:ext cx="1695080" cy="380359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6836819" y="3068960"/>
            <a:ext cx="1006635" cy="288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843454" y="2929498"/>
            <a:ext cx="16104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Coccyx</a:t>
            </a:r>
            <a:endParaRPr lang="en-AU" sz="1400" dirty="0">
              <a:solidFill>
                <a:srgbClr val="0070C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70787" y="3501007"/>
            <a:ext cx="427587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5544" y="3347119"/>
            <a:ext cx="16104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Coccyx</a:t>
            </a:r>
            <a:endParaRPr lang="en-AU" sz="1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82666" y="5617111"/>
            <a:ext cx="555151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CONTRAINDICATION</a:t>
            </a:r>
          </a:p>
          <a:p>
            <a:r>
              <a:rPr lang="en-AU" dirty="0">
                <a:solidFill>
                  <a:srgbClr val="FF0000"/>
                </a:solidFill>
              </a:rPr>
              <a:t>Never use the coccyx procedure on a pregnant woman</a:t>
            </a:r>
          </a:p>
        </p:txBody>
      </p:sp>
    </p:spTree>
    <p:extLst>
      <p:ext uri="{BB962C8B-B14F-4D97-AF65-F5344CB8AC3E}">
        <p14:creationId xmlns:p14="http://schemas.microsoft.com/office/powerpoint/2010/main" val="385674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Coccyx</a:t>
            </a:r>
            <a:r>
              <a:rPr lang="en-US" sz="3200" dirty="0"/>
              <a:t>		      </a:t>
            </a:r>
            <a:r>
              <a:rPr lang="en-US" sz="2667" spc="0" dirty="0"/>
              <a:t>	                page 5.2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41143" y="1988840"/>
            <a:ext cx="3733779" cy="4248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404" y="2348880"/>
            <a:ext cx="2520280" cy="2748997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451126" y="4684494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0070C0"/>
                </a:solidFill>
              </a:rPr>
              <a:t>Coccyx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6372200" y="4869160"/>
            <a:ext cx="7200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53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Leg Lock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Coccyx</a:t>
            </a:r>
            <a:r>
              <a:rPr lang="en-US" sz="3200" dirty="0"/>
              <a:t>		      </a:t>
            </a:r>
            <a:r>
              <a:rPr lang="en-US" sz="2667" spc="0" dirty="0"/>
              <a:t>	                 page 5.3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1" name="Picture 10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87655" y="1920226"/>
            <a:ext cx="2340729" cy="42451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4576" y="2538753"/>
            <a:ext cx="4521924" cy="2520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54771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Coccyx</a:t>
            </a:r>
            <a:r>
              <a:rPr lang="en-US" sz="3200" dirty="0"/>
              <a:t>		      </a:t>
            </a:r>
            <a:r>
              <a:rPr lang="en-US" sz="2667" spc="0" dirty="0"/>
              <a:t>	                  page 5.3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1" name="Picture 10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2" y="2118935"/>
            <a:ext cx="3427555" cy="39541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2" name="Picture 11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99992" y="4797152"/>
            <a:ext cx="3888432" cy="12759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8229" y="2204864"/>
            <a:ext cx="2870155" cy="218308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5076056" y="3395954"/>
            <a:ext cx="1384469" cy="330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233313" y="3275111"/>
            <a:ext cx="16104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Coccyx</a:t>
            </a:r>
            <a:endParaRPr lang="en-AU" sz="1400" dirty="0">
              <a:solidFill>
                <a:srgbClr val="0070C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765370" y="3145577"/>
            <a:ext cx="1152426" cy="220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908487" y="2765011"/>
            <a:ext cx="11104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ILA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Inferior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lateral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angle</a:t>
            </a:r>
            <a:endParaRPr lang="en-AU" sz="1400" dirty="0">
              <a:solidFill>
                <a:srgbClr val="0070C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690130" y="3167648"/>
            <a:ext cx="144016" cy="1488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7701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Coccyx</a:t>
            </a:r>
            <a:r>
              <a:rPr lang="en-US" sz="3200" dirty="0"/>
              <a:t>		      </a:t>
            </a:r>
            <a:r>
              <a:rPr lang="en-US" sz="2667" spc="0" dirty="0"/>
              <a:t>	                page 5.3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2180570"/>
            <a:ext cx="3892196" cy="3911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68623" y="5626718"/>
            <a:ext cx="3083509" cy="432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644008" y="1922006"/>
            <a:ext cx="3600400" cy="2569849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482094" y="3052889"/>
            <a:ext cx="1589755" cy="360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81715" y="2728852"/>
            <a:ext cx="0" cy="64807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6444208" y="1922006"/>
            <a:ext cx="37886" cy="195582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8109735" y="2907418"/>
            <a:ext cx="8144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300" dirty="0">
                <a:solidFill>
                  <a:srgbClr val="0070C0"/>
                </a:solidFill>
              </a:rPr>
              <a:t>ASIS</a:t>
            </a:r>
          </a:p>
          <a:p>
            <a:r>
              <a:rPr lang="en-US" spc="300" dirty="0">
                <a:solidFill>
                  <a:srgbClr val="0070C0"/>
                </a:solidFill>
              </a:rPr>
              <a:t>level</a:t>
            </a:r>
            <a:endParaRPr lang="en-AU" dirty="0">
              <a:solidFill>
                <a:srgbClr val="0070C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829084" y="2125061"/>
            <a:ext cx="895774" cy="363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686258" y="1795314"/>
            <a:ext cx="15087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pc="300" dirty="0">
                <a:solidFill>
                  <a:srgbClr val="0070C0"/>
                </a:solidFill>
              </a:rPr>
              <a:t>Rectus </a:t>
            </a:r>
          </a:p>
          <a:p>
            <a:r>
              <a:rPr lang="en-US" spc="300" dirty="0">
                <a:solidFill>
                  <a:srgbClr val="0070C0"/>
                </a:solidFill>
              </a:rPr>
              <a:t>abdominis</a:t>
            </a:r>
            <a:endParaRPr lang="en-A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72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2321" y="129162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Overview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Coccyx</a:t>
            </a:r>
            <a:r>
              <a:rPr lang="en-US" sz="3200" dirty="0"/>
              <a:t>		      </a:t>
            </a:r>
            <a:r>
              <a:rPr lang="en-US" sz="2667" spc="0" dirty="0"/>
              <a:t>	                page 5.3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064" y="173959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87632" y="1955601"/>
            <a:ext cx="3081852" cy="20718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7298009" y="4063937"/>
            <a:ext cx="3083509" cy="432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756785" y="4245550"/>
            <a:ext cx="2586772" cy="184635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050171" y="5077987"/>
            <a:ext cx="1589755" cy="360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372200" y="4857978"/>
            <a:ext cx="0" cy="40324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6050171" y="4136079"/>
            <a:ext cx="37886" cy="195582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665939" y="4723017"/>
            <a:ext cx="11969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ASIS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level</a:t>
            </a:r>
            <a:endParaRPr lang="en-AU" sz="1400" dirty="0">
              <a:solidFill>
                <a:srgbClr val="0070C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278214" y="4480015"/>
            <a:ext cx="895774" cy="3635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317980" y="4018350"/>
            <a:ext cx="15448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Rectus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abdominis</a:t>
            </a:r>
            <a:endParaRPr lang="en-AU" sz="1400" dirty="0">
              <a:solidFill>
                <a:srgbClr val="0070C0"/>
              </a:solidFill>
            </a:endParaRPr>
          </a:p>
        </p:txBody>
      </p:sp>
      <p:pic>
        <p:nvPicPr>
          <p:cNvPr id="15" name="Picture 14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12662" y="1938842"/>
            <a:ext cx="3070883" cy="2141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008" y="4282866"/>
            <a:ext cx="2329320" cy="1771721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 flipV="1">
            <a:off x="1364626" y="5244696"/>
            <a:ext cx="1384469" cy="330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13177" y="5121592"/>
            <a:ext cx="1307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Coccyx</a:t>
            </a:r>
            <a:endParaRPr lang="en-AU" sz="1400" dirty="0">
              <a:solidFill>
                <a:srgbClr val="0070C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002766" y="5022372"/>
            <a:ext cx="935270" cy="41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938036" y="4488617"/>
            <a:ext cx="14291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ILA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Inferior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lateral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angle</a:t>
            </a:r>
            <a:endParaRPr lang="en-AU" sz="1400" dirty="0">
              <a:solidFill>
                <a:srgbClr val="0070C0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915816" y="5036403"/>
            <a:ext cx="116878" cy="1207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TextBox 29"/>
          <p:cNvSpPr txBox="1"/>
          <p:nvPr/>
        </p:nvSpPr>
        <p:spPr>
          <a:xfrm>
            <a:off x="1812321" y="1038464"/>
            <a:ext cx="555151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CONTRAINDICATION</a:t>
            </a:r>
          </a:p>
          <a:p>
            <a:r>
              <a:rPr lang="en-AU" dirty="0">
                <a:solidFill>
                  <a:srgbClr val="FF0000"/>
                </a:solidFill>
              </a:rPr>
              <a:t>Never use the coccyx procedure on a pregnant woman</a:t>
            </a:r>
          </a:p>
        </p:txBody>
      </p:sp>
    </p:spTree>
    <p:extLst>
      <p:ext uri="{BB962C8B-B14F-4D97-AF65-F5344CB8AC3E}">
        <p14:creationId xmlns:p14="http://schemas.microsoft.com/office/powerpoint/2010/main" val="2325132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LUNCH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60" y="2374755"/>
            <a:ext cx="4211960" cy="3158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25471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722809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2800" spc="300" dirty="0"/>
              <a:t>Practice </a:t>
            </a:r>
            <a:br>
              <a:rPr lang="en-US" sz="2800" spc="300" dirty="0"/>
            </a:br>
            <a:r>
              <a:rPr lang="en-US" sz="2800" spc="300" dirty="0"/>
              <a:t>Hamstring			page 2.10		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2411760" y="1988840"/>
            <a:ext cx="4224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Hamstring with exercise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2009" y="2852936"/>
            <a:ext cx="3923928" cy="2769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64784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Scenario 4</a:t>
            </a:r>
            <a:r>
              <a:rPr lang="en-US" sz="3200" dirty="0"/>
              <a:t>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76127" y="1875353"/>
            <a:ext cx="7715001" cy="4175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13"/>
              </a:spcBef>
            </a:pPr>
            <a:r>
              <a:rPr lang="en-US" altLang="en-US" b="1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Client presents with:</a:t>
            </a:r>
            <a:r>
              <a:rPr lang="en-US" altLang="en-US" b="1" dirty="0">
                <a:latin typeface="Verdana" panose="020B0604030504040204" pitchFamily="34" charset="0"/>
                <a:sym typeface="Verdana" panose="020B0604030504040204" pitchFamily="34" charset="0"/>
              </a:rPr>
              <a:t> Acute right groin pain, radiating to sacrum</a:t>
            </a:r>
          </a:p>
          <a:p>
            <a:pPr>
              <a:spcBef>
                <a:spcPts val="713"/>
              </a:spcBef>
            </a:pPr>
            <a:endParaRPr lang="en-US" altLang="en-US" sz="900" dirty="0">
              <a:latin typeface="Verdana" panose="020B0604030504040204" pitchFamily="34" charset="0"/>
              <a:sym typeface="Verdana" panose="020B0604030504040204" pitchFamily="34" charset="0"/>
            </a:endParaRP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Questioning reveals: 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Injury occurred 3 days ago, jumping out of earthworks digger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Landed awkwardly and pain is not going away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You notice he is walking awkwardly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Pelvic assessment restricted right, pain groin and in sacrum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Diet average, likes beer, plays football</a:t>
            </a:r>
            <a:endParaRPr lang="en-US" altLang="en-US" sz="800" dirty="0">
              <a:latin typeface="Verdana" panose="020B0604030504040204" pitchFamily="34" charset="0"/>
              <a:sym typeface="Verdana" panose="020B0604030504040204" pitchFamily="34" charset="0"/>
            </a:endParaRPr>
          </a:p>
          <a:p>
            <a:pPr>
              <a:spcBef>
                <a:spcPts val="713"/>
              </a:spcBef>
              <a:buClr>
                <a:srgbClr val="FFB91D"/>
              </a:buClr>
              <a:buSzPct val="80000"/>
            </a:pPr>
            <a:r>
              <a:rPr lang="en-US" altLang="en-US" dirty="0">
                <a:solidFill>
                  <a:srgbClr val="FF0000"/>
                </a:solidFill>
                <a:latin typeface="Verdana" pitchFamily="34" charset="0"/>
                <a:sym typeface="Verdana" pitchFamily="34" charset="0"/>
              </a:rPr>
              <a:t>What procedures could you use?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BRM 1, 2, 3, Pelvic, sacral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Today we will do: </a:t>
            </a:r>
            <a:r>
              <a:rPr lang="en-US" altLang="en-US" b="1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Pelvic &amp; Sacral</a:t>
            </a:r>
          </a:p>
        </p:txBody>
      </p:sp>
    </p:spTree>
    <p:extLst>
      <p:ext uri="{BB962C8B-B14F-4D97-AF65-F5344CB8AC3E}">
        <p14:creationId xmlns:p14="http://schemas.microsoft.com/office/powerpoint/2010/main" val="15096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600" spc="300" dirty="0"/>
              <a:t>Practice</a:t>
            </a:r>
            <a:br>
              <a:rPr lang="en-US" sz="2600" spc="300" dirty="0"/>
            </a:br>
            <a:r>
              <a:rPr lang="en-US" sz="2600" spc="300" dirty="0"/>
              <a:t>Pelvic &amp; Sacral page 3.2 &amp; 3.8</a:t>
            </a:r>
            <a:endParaRPr lang="en-US" sz="2600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467544" y="1860303"/>
            <a:ext cx="32422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Pelvic with </a:t>
            </a:r>
          </a:p>
          <a:p>
            <a:r>
              <a:rPr lang="en-AU" sz="2400" dirty="0">
                <a:solidFill>
                  <a:srgbClr val="FF0000"/>
                </a:solidFill>
              </a:rPr>
              <a:t>assessment and exercise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778" y="3068960"/>
            <a:ext cx="4357964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3016651"/>
            <a:ext cx="4326566" cy="2882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5292080" y="2025452"/>
            <a:ext cx="1985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Sacral</a:t>
            </a:r>
          </a:p>
        </p:txBody>
      </p:sp>
    </p:spTree>
    <p:extLst>
      <p:ext uri="{BB962C8B-B14F-4D97-AF65-F5344CB8AC3E}">
        <p14:creationId xmlns:p14="http://schemas.microsoft.com/office/powerpoint/2010/main" val="431085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</a:t>
            </a:r>
            <a:br>
              <a:rPr lang="en-US" sz="2800" spc="300" dirty="0"/>
            </a:br>
            <a:r>
              <a:rPr lang="en-US" sz="2800" spc="300" dirty="0"/>
              <a:t>Shoulder   		page 2.8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34817" y="1916832"/>
            <a:ext cx="6692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Shoulder solo with assessment and exercise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1800" y="2708920"/>
            <a:ext cx="3600400" cy="29839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42028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North</a:t>
            </a:r>
            <a:r>
              <a:rPr lang="en-US" sz="3200" dirty="0"/>
              <a:t>		                           </a:t>
            </a:r>
            <a:r>
              <a:rPr lang="en-US" sz="2667" spc="0" dirty="0"/>
              <a:t>Page 5.5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9200" y="2348880"/>
            <a:ext cx="4114800" cy="30598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7023" y="2636912"/>
            <a:ext cx="3052365" cy="305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46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North</a:t>
            </a:r>
            <a:r>
              <a:rPr lang="en-US" sz="3200" dirty="0"/>
              <a:t>		                           </a:t>
            </a:r>
            <a:r>
              <a:rPr lang="en-US" sz="2667" spc="0" dirty="0"/>
              <a:t>Page 5.5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Image Source : Stretching Anatomy, Nelson\</a:t>
            </a:r>
            <a:r>
              <a:rPr lang="en-US" sz="1000" i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Kokkonen</a:t>
            </a:r>
            <a:endParaRPr lang="en-US" sz="1000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1295" y="4087078"/>
            <a:ext cx="3473038" cy="1978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3077" y="1916832"/>
            <a:ext cx="5242511" cy="1965942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8024" y="4054285"/>
            <a:ext cx="3473038" cy="19767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74545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North</a:t>
            </a:r>
            <a:r>
              <a:rPr lang="en-US" sz="3200" dirty="0"/>
              <a:t>		                           </a:t>
            </a:r>
            <a:r>
              <a:rPr lang="en-US" sz="2667" spc="0" dirty="0"/>
              <a:t>Page 5.5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31900" y="2204864"/>
            <a:ext cx="3550481" cy="3600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5334000" y="2204864"/>
            <a:ext cx="2232248" cy="22213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164287" y="3704901"/>
            <a:ext cx="103252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Middle fibers of Deltoid</a:t>
            </a:r>
          </a:p>
        </p:txBody>
      </p:sp>
    </p:spTree>
    <p:extLst>
      <p:ext uri="{BB962C8B-B14F-4D97-AF65-F5344CB8AC3E}">
        <p14:creationId xmlns:p14="http://schemas.microsoft.com/office/powerpoint/2010/main" val="2738031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North</a:t>
            </a:r>
            <a:r>
              <a:rPr lang="en-US" sz="3200" dirty="0"/>
              <a:t>		                           </a:t>
            </a:r>
            <a:r>
              <a:rPr lang="en-US" sz="2667" spc="0" dirty="0"/>
              <a:t>Page 5.5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5616" y="2492896"/>
            <a:ext cx="3672408" cy="3116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2040" y="2492896"/>
            <a:ext cx="3665372" cy="1827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92271" y="4437112"/>
            <a:ext cx="2944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Anterior and Middle </a:t>
            </a:r>
            <a:r>
              <a:rPr lang="en-US" dirty="0" err="1">
                <a:solidFill>
                  <a:srgbClr val="0070C0"/>
                </a:solidFill>
              </a:rPr>
              <a:t>Scalenes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126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North</a:t>
            </a:r>
            <a:r>
              <a:rPr lang="en-US" sz="3200" dirty="0"/>
              <a:t>		                           </a:t>
            </a:r>
            <a:r>
              <a:rPr lang="en-US" sz="2667" spc="0" dirty="0"/>
              <a:t>Page 5.5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5576" y="2124965"/>
            <a:ext cx="3377317" cy="36918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7984" y="2199011"/>
            <a:ext cx="3456384" cy="27468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4" name="Oval 3"/>
          <p:cNvSpPr/>
          <p:nvPr/>
        </p:nvSpPr>
        <p:spPr>
          <a:xfrm>
            <a:off x="5508104" y="3572443"/>
            <a:ext cx="216024" cy="21602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9318" y="3553497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5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0" y="4770683"/>
            <a:ext cx="1699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Upper Trapezius</a:t>
            </a:r>
          </a:p>
        </p:txBody>
      </p:sp>
    </p:spTree>
    <p:extLst>
      <p:ext uri="{BB962C8B-B14F-4D97-AF65-F5344CB8AC3E}">
        <p14:creationId xmlns:p14="http://schemas.microsoft.com/office/powerpoint/2010/main" val="30004907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Overview</a:t>
            </a:r>
            <a:br>
              <a:rPr lang="en-US" sz="2800" spc="300" dirty="0"/>
            </a:br>
            <a:r>
              <a:rPr lang="en-US" sz="2800" spc="300" dirty="0"/>
              <a:t>North			page 5.5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8" name="Picture 7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5044" y="2332684"/>
            <a:ext cx="2528930" cy="1641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75856" y="2564904"/>
            <a:ext cx="2566485" cy="14090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62600" y="2965274"/>
            <a:ext cx="3456384" cy="9361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4" name="Oval 3"/>
          <p:cNvSpPr/>
          <p:nvPr/>
        </p:nvSpPr>
        <p:spPr>
          <a:xfrm>
            <a:off x="6588224" y="3429000"/>
            <a:ext cx="218921" cy="16460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xtBox 16"/>
          <p:cNvSpPr txBox="1"/>
          <p:nvPr/>
        </p:nvSpPr>
        <p:spPr>
          <a:xfrm>
            <a:off x="6588224" y="3356992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50" b="1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20" name="Picture 19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555044" y="4221088"/>
            <a:ext cx="1839172" cy="18301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021282" y="5288338"/>
            <a:ext cx="103252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Middle fibers of Deltoid</a:t>
            </a:r>
          </a:p>
        </p:txBody>
      </p:sp>
      <p:pic>
        <p:nvPicPr>
          <p:cNvPr id="22" name="Picture 21"/>
          <p:cNvPicPr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01587" y="4292548"/>
            <a:ext cx="2520280" cy="12563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3635896" y="5577738"/>
            <a:ext cx="20248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070C0"/>
                </a:solidFill>
              </a:rPr>
              <a:t>Scalenes</a:t>
            </a:r>
            <a:endParaRPr lang="en-US" sz="1400" dirty="0">
              <a:solidFill>
                <a:srgbClr val="0070C0"/>
              </a:solidFill>
            </a:endParaRPr>
          </a:p>
          <a:p>
            <a:r>
              <a:rPr lang="en-US" sz="1400" dirty="0">
                <a:solidFill>
                  <a:srgbClr val="0070C0"/>
                </a:solidFill>
              </a:rPr>
              <a:t>Anterior and Middle </a:t>
            </a:r>
          </a:p>
        </p:txBody>
      </p:sp>
      <p:pic>
        <p:nvPicPr>
          <p:cNvPr id="24" name="Picture 23"/>
          <p:cNvPicPr/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10334" y="4113076"/>
            <a:ext cx="2071666" cy="14184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7020272" y="5566785"/>
            <a:ext cx="105915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Trapezius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86000" y="1310502"/>
            <a:ext cx="3136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Practice North with assessment</a:t>
            </a:r>
            <a:endParaRPr lang="en-AU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3889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East</a:t>
            </a:r>
            <a:r>
              <a:rPr lang="en-US" sz="3200" dirty="0"/>
              <a:t>		                                             </a:t>
            </a:r>
            <a:r>
              <a:rPr lang="en-US" sz="2667" spc="0" dirty="0"/>
              <a:t>Page 5.7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2" y="2348880"/>
            <a:ext cx="3814574" cy="3037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2040" y="2074943"/>
            <a:ext cx="3189684" cy="38470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84105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East</a:t>
            </a:r>
            <a:r>
              <a:rPr lang="en-US" sz="3200" dirty="0"/>
              <a:t>		                                             </a:t>
            </a:r>
            <a:r>
              <a:rPr lang="en-US" sz="2667" spc="0" dirty="0"/>
              <a:t>Page 5.7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584" y="2204864"/>
            <a:ext cx="3606018" cy="3456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8024" y="2154408"/>
            <a:ext cx="3533597" cy="3240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701255" y="5493488"/>
            <a:ext cx="17071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Pectoralis Major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75814" y="1345125"/>
            <a:ext cx="2970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Practice East with assessment</a:t>
            </a:r>
            <a:endParaRPr lang="en-AU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44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South</a:t>
            </a:r>
            <a:r>
              <a:rPr lang="en-US" sz="3200" dirty="0"/>
              <a:t>		                        </a:t>
            </a:r>
            <a:r>
              <a:rPr lang="en-US" sz="2667" spc="0" dirty="0"/>
              <a:t>Page 5.8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9200" y="2546317"/>
            <a:ext cx="4323685" cy="27983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2420888"/>
            <a:ext cx="2232248" cy="327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75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South</a:t>
            </a:r>
            <a:r>
              <a:rPr lang="en-US" sz="3200" dirty="0"/>
              <a:t>		                        </a:t>
            </a:r>
            <a:r>
              <a:rPr lang="en-US" sz="2667" spc="0" dirty="0"/>
              <a:t>Page 5.8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99792" y="2238264"/>
            <a:ext cx="3826797" cy="3383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1871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South</a:t>
            </a:r>
            <a:r>
              <a:rPr lang="en-US" sz="3200" dirty="0"/>
              <a:t>		                         </a:t>
            </a:r>
            <a:r>
              <a:rPr lang="en-US" sz="2667" spc="0" dirty="0"/>
              <a:t>Page 5.8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9200" y="2132856"/>
            <a:ext cx="3810057" cy="39569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29257" y="2132856"/>
            <a:ext cx="3631279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9" name="Rectangle 8"/>
          <p:cNvSpPr/>
          <p:nvPr/>
        </p:nvSpPr>
        <p:spPr>
          <a:xfrm>
            <a:off x="6084168" y="5359278"/>
            <a:ext cx="1685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Latissimus </a:t>
            </a:r>
            <a:r>
              <a:rPr lang="en-US" dirty="0" err="1">
                <a:solidFill>
                  <a:srgbClr val="0070C0"/>
                </a:solidFill>
              </a:rPr>
              <a:t>Dorsi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54783" y="1314872"/>
            <a:ext cx="31353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Practice South with assessment</a:t>
            </a:r>
            <a:endParaRPr lang="en-AU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2701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END OF DAY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2420888"/>
            <a:ext cx="5559602" cy="3127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2260600" y="1844824"/>
            <a:ext cx="4672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Hand in Case Studies and Log Hours for marking</a:t>
            </a:r>
            <a:endParaRPr lang="en-AU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755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Module 5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Welcome back Day 2</a:t>
            </a:r>
            <a:r>
              <a:rPr lang="en-US" sz="3200" dirty="0"/>
              <a:t> 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827584" y="2184680"/>
            <a:ext cx="4176464" cy="3401568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How is everyone feeling?</a:t>
            </a:r>
          </a:p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How did you sleep?</a:t>
            </a:r>
          </a:p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Anything you noticed changing?</a:t>
            </a:r>
          </a:p>
          <a:p>
            <a:pPr lvl="1">
              <a:lnSpc>
                <a:spcPct val="200000"/>
              </a:lnSpc>
              <a:buSzPct val="101000"/>
              <a:buFont typeface="Calibri" panose="020F0502020204030204" pitchFamily="34" charset="0"/>
              <a:buChar char="•"/>
            </a:pPr>
            <a:r>
              <a:rPr lang="en-US" dirty="0"/>
              <a:t>Drink lots of water today.</a:t>
            </a:r>
          </a:p>
          <a:p>
            <a:pPr lvl="1">
              <a:lnSpc>
                <a:spcPct val="200000"/>
              </a:lnSpc>
              <a:buFont typeface="Calibri" panose="020F0502020204030204" pitchFamily="34" charset="0"/>
              <a:buChar char="•"/>
            </a:pPr>
            <a:r>
              <a:rPr lang="en-US" dirty="0"/>
              <a:t>Any questions?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3123432"/>
            <a:ext cx="36004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285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2800" spc="300" dirty="0"/>
              <a:t>Revision Module 4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Study Questions         page 4.22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55506" y="1934714"/>
            <a:ext cx="6571638" cy="40275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713756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2800" spc="300" dirty="0"/>
              <a:t>Revision Module 4 </a:t>
            </a:r>
            <a:br>
              <a:rPr lang="en-US" sz="3200" dirty="0"/>
            </a:br>
            <a:r>
              <a:rPr lang="en-US" sz="2800" spc="300" dirty="0">
                <a:solidFill>
                  <a:schemeClr val="tx1"/>
                </a:solidFill>
              </a:rPr>
              <a:t>Study Questions         page 4.22</a:t>
            </a:r>
            <a:r>
              <a:rPr lang="en-US" sz="3200" dirty="0"/>
              <a:t>	 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3923" y="2276872"/>
            <a:ext cx="7077986" cy="36815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437969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Practice </a:t>
            </a:r>
            <a:br>
              <a:rPr lang="en-US" sz="2800" spc="300" dirty="0"/>
            </a:br>
            <a:r>
              <a:rPr lang="en-US" sz="2800" spc="300" dirty="0"/>
              <a:t>Respiratory		page 2.2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449784" y="1988840"/>
            <a:ext cx="6789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Respiratory and give suggestions for asthma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11760" y="2852936"/>
            <a:ext cx="4139952" cy="2754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5670A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359322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Gallbladder</a:t>
            </a:r>
            <a:r>
              <a:rPr lang="en-US" sz="3200" dirty="0"/>
              <a:t>		      </a:t>
            </a:r>
            <a:r>
              <a:rPr lang="en-US" sz="2667" spc="0" dirty="0"/>
              <a:t>page 5.10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1026" name="Picture 2" descr="https://thumbs.dreamstime.com/z/liver-gallbladder-esophagus-stomach-duodenu-human-anatomy-duodenum-vector-diagram-35681413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1432" y="2405591"/>
            <a:ext cx="3452252" cy="3112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7584" y="2731457"/>
            <a:ext cx="3836792" cy="23684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15811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Gallbladder</a:t>
            </a:r>
            <a:r>
              <a:rPr lang="en-US" sz="3200" dirty="0"/>
              <a:t>		      </a:t>
            </a:r>
            <a:r>
              <a:rPr lang="en-US" sz="2667" spc="0" dirty="0"/>
              <a:t>page 5.10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0801" y="1916832"/>
            <a:ext cx="2736810" cy="2441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76056" y="1916832"/>
            <a:ext cx="2897505" cy="2353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54783" y="4231968"/>
            <a:ext cx="2959735" cy="2007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04048" y="4190786"/>
            <a:ext cx="3247853" cy="1246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326843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7305" y="543843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 and practice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Upper Respiratory \ TMJ</a:t>
            </a:r>
            <a:r>
              <a:rPr lang="en-US" sz="3200" dirty="0"/>
              <a:t>		      </a:t>
            </a:r>
            <a:r>
              <a:rPr lang="en-US" sz="2667" spc="0" dirty="0"/>
              <a:t>Page 4.6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839" y="53855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8" name="Picture 17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07116" y="1988840"/>
            <a:ext cx="1667712" cy="15680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8372" y="2135634"/>
            <a:ext cx="1834177" cy="14373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63888" y="1960698"/>
            <a:ext cx="1660370" cy="16123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Picture 20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20072" y="1883698"/>
            <a:ext cx="1702335" cy="16893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Picture 21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74567" y="2060848"/>
            <a:ext cx="1845905" cy="14578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3" name="Picture 22"/>
          <p:cNvPicPr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99701" y="4445897"/>
            <a:ext cx="1664760" cy="14745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5" name="Picture 24"/>
          <p:cNvPicPr/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23093" y="4332234"/>
            <a:ext cx="1696648" cy="15659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6" name="Picture 25"/>
          <p:cNvPicPr/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2261" y="4287651"/>
            <a:ext cx="1571315" cy="15662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343868" y="4300677"/>
            <a:ext cx="1369031" cy="15121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sp>
        <p:nvSpPr>
          <p:cNvPr id="4" name="Rectangle 3"/>
          <p:cNvSpPr/>
          <p:nvPr/>
        </p:nvSpPr>
        <p:spPr>
          <a:xfrm>
            <a:off x="332929" y="3547142"/>
            <a:ext cx="82304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>
                <a:solidFill>
                  <a:srgbClr val="0070C0"/>
                </a:solidFill>
              </a:rPr>
              <a:t>      Mandible</a:t>
            </a:r>
            <a:r>
              <a:rPr lang="en-AU" sz="1400" dirty="0"/>
              <a:t>                   </a:t>
            </a:r>
            <a:r>
              <a:rPr lang="en-AU" sz="1400" dirty="0">
                <a:solidFill>
                  <a:srgbClr val="0070C0"/>
                </a:solidFill>
              </a:rPr>
              <a:t>Thyroid cartilage       SCM Sternal attachment    Rock the trachea                Drain the SCM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84555" y="5852110"/>
            <a:ext cx="44769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>
                <a:solidFill>
                  <a:srgbClr val="0070C0"/>
                </a:solidFill>
              </a:rPr>
              <a:t>Cross at TMJ	            Ramus of mandible          Anterior to ear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306" y="4203233"/>
            <a:ext cx="1931788" cy="1823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ectangle 23"/>
          <p:cNvSpPr/>
          <p:nvPr/>
        </p:nvSpPr>
        <p:spPr>
          <a:xfrm>
            <a:off x="1736072" y="1357614"/>
            <a:ext cx="41558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Prerequisite BRM 3 and TMJ Assessment </a:t>
            </a:r>
            <a:endParaRPr lang="en-AU" dirty="0">
              <a:solidFill>
                <a:srgbClr val="0567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4406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516148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Morning tea</a:t>
            </a:r>
            <a:r>
              <a:rPr lang="en-US" sz="3200" dirty="0"/>
              <a:t>	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2420888"/>
            <a:ext cx="4901803" cy="32678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445269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Scenario 5</a:t>
            </a:r>
            <a:r>
              <a:rPr lang="en-US" sz="3200" dirty="0"/>
              <a:t>               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76127" y="1875353"/>
            <a:ext cx="7715001" cy="3898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713"/>
              </a:spcBef>
            </a:pPr>
            <a:r>
              <a:rPr lang="en-US" altLang="en-US" b="1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Client presents with:</a:t>
            </a:r>
            <a:r>
              <a:rPr lang="en-US" altLang="en-US" b="1" dirty="0">
                <a:latin typeface="Verdana" panose="020B0604030504040204" pitchFamily="34" charset="0"/>
                <a:sym typeface="Verdana" panose="020B0604030504040204" pitchFamily="34" charset="0"/>
              </a:rPr>
              <a:t> Restriction in right shoulder</a:t>
            </a:r>
          </a:p>
          <a:p>
            <a:pPr>
              <a:spcBef>
                <a:spcPts val="713"/>
              </a:spcBef>
            </a:pPr>
            <a:endParaRPr lang="en-US" altLang="en-US" sz="900" dirty="0">
              <a:latin typeface="Verdana" panose="020B0604030504040204" pitchFamily="34" charset="0"/>
              <a:sym typeface="Verdana" panose="020B0604030504040204" pitchFamily="34" charset="0"/>
            </a:endParaRP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FF0000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Questioning reveals: 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Pain is referring to right elbow with tingling into the hand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Industrial laundry occupation for 15 years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Chronic pain for 5 years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Observation- Right shoulder dropped and scapula is winged</a:t>
            </a:r>
          </a:p>
          <a:p>
            <a:pPr marL="285750" indent="-285750">
              <a:spcBef>
                <a:spcPts val="713"/>
              </a:spcBef>
              <a:buClr>
                <a:schemeClr val="tx1"/>
              </a:buClr>
              <a:buSzPct val="99000"/>
              <a:buFont typeface="Arial" panose="020B0604020202020204" pitchFamily="34" charset="0"/>
              <a:buChar char="•"/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Assessment- Right shoulder abduction 30 degrees</a:t>
            </a:r>
          </a:p>
          <a:p>
            <a:pPr>
              <a:spcBef>
                <a:spcPts val="713"/>
              </a:spcBef>
              <a:buClr>
                <a:srgbClr val="FFB91D"/>
              </a:buClr>
              <a:buSzPct val="80000"/>
            </a:pPr>
            <a:r>
              <a:rPr lang="en-US" altLang="en-US" dirty="0">
                <a:solidFill>
                  <a:srgbClr val="FF0000"/>
                </a:solidFill>
                <a:latin typeface="Verdana" pitchFamily="34" charset="0"/>
                <a:sym typeface="Verdana" pitchFamily="34" charset="0"/>
              </a:rPr>
              <a:t>What procedures could you use?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latin typeface="Verdana" panose="020B0604030504040204" pitchFamily="34" charset="0"/>
                <a:sym typeface="Verdana" panose="020B0604030504040204" pitchFamily="34" charset="0"/>
              </a:rPr>
              <a:t>BRM 1, 2, 3, Shoulder, Elbow/wrist, forearm</a:t>
            </a:r>
          </a:p>
          <a:p>
            <a:pPr>
              <a:spcBef>
                <a:spcPts val="713"/>
              </a:spcBef>
            </a:pPr>
            <a:r>
              <a:rPr lang="en-US" altLang="en-US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Today we will do: </a:t>
            </a:r>
            <a:r>
              <a:rPr lang="en-US" altLang="en-US" b="1" dirty="0">
                <a:solidFill>
                  <a:srgbClr val="05670A"/>
                </a:solidFill>
                <a:latin typeface="Verdana" panose="020B0604030504040204" pitchFamily="34" charset="0"/>
                <a:sym typeface="Verdana" panose="020B0604030504040204" pitchFamily="34" charset="0"/>
              </a:rPr>
              <a:t>Shoulder, Elbow/wrist, forearm</a:t>
            </a:r>
          </a:p>
        </p:txBody>
      </p:sp>
    </p:spTree>
    <p:extLst>
      <p:ext uri="{BB962C8B-B14F-4D97-AF65-F5344CB8AC3E}">
        <p14:creationId xmlns:p14="http://schemas.microsoft.com/office/powerpoint/2010/main" val="158270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000" y="502436"/>
            <a:ext cx="6820448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Practice</a:t>
            </a:r>
            <a:br>
              <a:rPr lang="en-US" sz="3200" spc="300" dirty="0"/>
            </a:br>
            <a:r>
              <a:rPr lang="en-US" sz="3200" spc="300" dirty="0"/>
              <a:t>Shoulder, Elbow/wrist  &amp;</a:t>
            </a:r>
            <a:r>
              <a:rPr lang="en-US" sz="3600" dirty="0"/>
              <a:t> </a:t>
            </a:r>
            <a:r>
              <a:rPr lang="en-US" sz="3200" spc="300" dirty="0">
                <a:solidFill>
                  <a:schemeClr val="tx1"/>
                </a:solidFill>
              </a:rPr>
              <a:t>Forearm</a:t>
            </a:r>
            <a:r>
              <a:rPr lang="en-US" sz="3200" dirty="0"/>
              <a:t> 		                </a:t>
            </a:r>
            <a:r>
              <a:rPr lang="en-US" sz="2667" spc="0" dirty="0"/>
              <a:t>Page 2.5, 3.5  &amp; 4.11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759" y="404664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Pictur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 flipH="1">
            <a:off x="5584553" y="2127629"/>
            <a:ext cx="2493163" cy="34215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02805" y="3478561"/>
            <a:ext cx="1236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rgbClr val="0070C0"/>
                </a:solidFill>
              </a:rPr>
              <a:t>Pronator </a:t>
            </a:r>
            <a:r>
              <a:rPr lang="en-AU" sz="1400" dirty="0" err="1">
                <a:solidFill>
                  <a:srgbClr val="0070C0"/>
                </a:solidFill>
              </a:rPr>
              <a:t>teres</a:t>
            </a:r>
            <a:endParaRPr lang="en-AU" sz="14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2023" y="4047789"/>
            <a:ext cx="1326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rgbClr val="0070C0"/>
                </a:solidFill>
              </a:rPr>
              <a:t>Palmaris longus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40779" y="3763175"/>
            <a:ext cx="15874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rgbClr val="0070C0"/>
                </a:solidFill>
              </a:rPr>
              <a:t>Flexor carpi </a:t>
            </a:r>
            <a:r>
              <a:rPr lang="en-AU" sz="1400" dirty="0" err="1">
                <a:solidFill>
                  <a:srgbClr val="0070C0"/>
                </a:solidFill>
              </a:rPr>
              <a:t>radialis</a:t>
            </a:r>
            <a:endParaRPr lang="en-AU" sz="1400" dirty="0">
              <a:solidFill>
                <a:srgbClr val="0070C0"/>
              </a:solidFill>
            </a:endParaRPr>
          </a:p>
        </p:txBody>
      </p:sp>
      <p:cxnSp>
        <p:nvCxnSpPr>
          <p:cNvPr id="13" name="Straight Connector 12"/>
          <p:cNvCxnSpPr>
            <a:stCxn id="4" idx="3"/>
          </p:cNvCxnSpPr>
          <p:nvPr/>
        </p:nvCxnSpPr>
        <p:spPr>
          <a:xfrm>
            <a:off x="5339682" y="3632450"/>
            <a:ext cx="578126" cy="761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2" idx="3"/>
          </p:cNvCxnSpPr>
          <p:nvPr/>
        </p:nvCxnSpPr>
        <p:spPr>
          <a:xfrm flipV="1">
            <a:off x="5628265" y="3721741"/>
            <a:ext cx="591590" cy="1953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668783" y="3758203"/>
            <a:ext cx="726000" cy="44347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34000" y="4533749"/>
            <a:ext cx="3057285" cy="17079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974666" y="4148462"/>
            <a:ext cx="1607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solidFill>
                  <a:srgbClr val="0070C0"/>
                </a:solidFill>
              </a:rPr>
              <a:t>Pronator quadratus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 flipV="1">
            <a:off x="7283342" y="3634468"/>
            <a:ext cx="20269" cy="47523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3528" y="1841826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rgbClr val="FF0000"/>
                </a:solidFill>
              </a:rPr>
              <a:t>Practice Shoulder with an assistant, </a:t>
            </a:r>
          </a:p>
          <a:p>
            <a:r>
              <a:rPr lang="en-AU" sz="2400" dirty="0">
                <a:solidFill>
                  <a:srgbClr val="FF0000"/>
                </a:solidFill>
              </a:rPr>
              <a:t>E/W &amp; Forearm with assessment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975" y="2719554"/>
            <a:ext cx="2232248" cy="3272024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2744" y="1773806"/>
            <a:ext cx="2682643" cy="12357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58509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2800" spc="300" dirty="0"/>
              <a:t>Re-demonstrate and practice</a:t>
            </a:r>
            <a:br>
              <a:rPr lang="en-US" sz="2800" spc="300" dirty="0"/>
            </a:br>
            <a:r>
              <a:rPr lang="en-US" sz="2800" spc="300" dirty="0"/>
              <a:t>North, South &amp; East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" name="Picture 4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75187" y="2494854"/>
            <a:ext cx="2364478" cy="15193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75227" y="2500303"/>
            <a:ext cx="2656485" cy="14322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7903" y="2372953"/>
            <a:ext cx="2528930" cy="1641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172" y="3941998"/>
            <a:ext cx="2365833" cy="12988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1823" y="5286295"/>
            <a:ext cx="3456384" cy="9361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259632" y="1679544"/>
            <a:ext cx="6595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5670A"/>
                </a:solidFill>
              </a:rPr>
              <a:t>North 			South 			    East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2950" y="2067230"/>
            <a:ext cx="7288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Neck rotation	               Long standing problem	Policeman’s stop</a:t>
            </a:r>
          </a:p>
        </p:txBody>
      </p:sp>
      <p:pic>
        <p:nvPicPr>
          <p:cNvPr id="13" name="Picture 12"/>
          <p:cNvPicPr/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46669" y="4084048"/>
            <a:ext cx="2292996" cy="19087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36748" y="4080416"/>
            <a:ext cx="2638006" cy="1915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983767" y="5992783"/>
            <a:ext cx="4582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Latissimus </a:t>
            </a:r>
            <a:r>
              <a:rPr lang="en-US" dirty="0" err="1">
                <a:solidFill>
                  <a:srgbClr val="0070C0"/>
                </a:solidFill>
              </a:rPr>
              <a:t>dorsi</a:t>
            </a:r>
            <a:r>
              <a:rPr lang="en-US" dirty="0"/>
              <a:t>		</a:t>
            </a:r>
            <a:r>
              <a:rPr lang="en-US" dirty="0">
                <a:solidFill>
                  <a:srgbClr val="0070C0"/>
                </a:solidFill>
              </a:rPr>
              <a:t>  Pectoralis Major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275856" y="1772816"/>
            <a:ext cx="0" cy="4449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228184" y="1772816"/>
            <a:ext cx="0" cy="4449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308387" y="1304821"/>
            <a:ext cx="22744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5670A"/>
                </a:solidFill>
              </a:rPr>
              <a:t>With each assessment</a:t>
            </a:r>
            <a:endParaRPr lang="en-AU" dirty="0">
              <a:solidFill>
                <a:srgbClr val="05670A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042950" y="5754347"/>
            <a:ext cx="216682" cy="19493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1042950" y="5724855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5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04476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West</a:t>
            </a:r>
            <a:r>
              <a:rPr lang="en-US" sz="3200" dirty="0"/>
              <a:t>		      </a:t>
            </a:r>
            <a:r>
              <a:rPr lang="en-US" sz="2667" spc="0" dirty="0"/>
              <a:t>                           Page 5.9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1600" y="2342860"/>
            <a:ext cx="3996507" cy="32756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0622" y="2780928"/>
            <a:ext cx="3324150" cy="25727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11517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West</a:t>
            </a:r>
            <a:r>
              <a:rPr lang="en-US" sz="3200" dirty="0"/>
              <a:t>		      </a:t>
            </a:r>
            <a:r>
              <a:rPr lang="en-US" sz="2667" spc="0" dirty="0"/>
              <a:t>                           Page 5.9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2" y="2012282"/>
            <a:ext cx="3377825" cy="27071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3056" y="4437112"/>
            <a:ext cx="3238904" cy="1728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23139" y="5068227"/>
            <a:ext cx="3909723" cy="11073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04048" y="1864341"/>
            <a:ext cx="3324150" cy="25727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823424" y="4437112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Rhomboids</a:t>
            </a:r>
          </a:p>
        </p:txBody>
      </p:sp>
    </p:spTree>
    <p:extLst>
      <p:ext uri="{BB962C8B-B14F-4D97-AF65-F5344CB8AC3E}">
        <p14:creationId xmlns:p14="http://schemas.microsoft.com/office/powerpoint/2010/main" val="28887310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LUNCH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728" y="2492896"/>
            <a:ext cx="4788024" cy="3192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085952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679" y="260648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 and practice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Coccyx</a:t>
            </a:r>
            <a:r>
              <a:rPr lang="en-US" sz="3200" dirty="0"/>
              <a:t>		             </a:t>
            </a:r>
            <a:r>
              <a:rPr lang="en-US" sz="2667" spc="0" dirty="0"/>
              <a:t>Page 5.2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319" y="354051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0494" y="1052736"/>
            <a:ext cx="4596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Practice prerequisite Lower Stoppers</a:t>
            </a:r>
          </a:p>
          <a:p>
            <a:r>
              <a:rPr lang="en-US" dirty="0">
                <a:solidFill>
                  <a:srgbClr val="05670A"/>
                </a:solidFill>
              </a:rPr>
              <a:t>Practice coccyx with assessment</a:t>
            </a:r>
            <a:endParaRPr lang="en-US" i="1" dirty="0">
              <a:solidFill>
                <a:srgbClr val="05670A"/>
              </a:solidFill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4096" y="2209228"/>
            <a:ext cx="2880320" cy="20690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2262500"/>
            <a:ext cx="2869149" cy="18717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5222" y="4288217"/>
            <a:ext cx="2078067" cy="1580613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V="1">
            <a:off x="1254096" y="5186281"/>
            <a:ext cx="1384469" cy="330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03998" y="5065439"/>
            <a:ext cx="11660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Coccyx</a:t>
            </a:r>
            <a:endParaRPr lang="en-AU" sz="1400" dirty="0">
              <a:solidFill>
                <a:srgbClr val="0070C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2794460" y="4982704"/>
            <a:ext cx="834386" cy="60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680629" y="4513453"/>
            <a:ext cx="1131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300" dirty="0">
                <a:solidFill>
                  <a:srgbClr val="0070C0"/>
                </a:solidFill>
              </a:rPr>
              <a:t>ILA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Inferior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lateral </a:t>
            </a:r>
          </a:p>
          <a:p>
            <a:r>
              <a:rPr lang="en-US" sz="1400" spc="300" dirty="0">
                <a:solidFill>
                  <a:srgbClr val="0070C0"/>
                </a:solidFill>
              </a:rPr>
              <a:t>angle</a:t>
            </a:r>
            <a:endParaRPr lang="en-AU" sz="1400" dirty="0">
              <a:solidFill>
                <a:srgbClr val="0070C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771800" y="4979623"/>
            <a:ext cx="104271" cy="107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811751" y="4278314"/>
            <a:ext cx="2448272" cy="1517700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 flipV="1">
            <a:off x="6137158" y="4941168"/>
            <a:ext cx="1589755" cy="143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897330" y="4262808"/>
            <a:ext cx="1" cy="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6049250" y="3625624"/>
            <a:ext cx="37886" cy="195582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696812" y="4726885"/>
            <a:ext cx="9760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spc="300" dirty="0">
                <a:solidFill>
                  <a:srgbClr val="0070C0"/>
                </a:solidFill>
              </a:rPr>
              <a:t>ASIS level</a:t>
            </a:r>
            <a:endParaRPr lang="en-AU" sz="1600" dirty="0">
              <a:solidFill>
                <a:srgbClr val="0070C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6239055" y="4447036"/>
            <a:ext cx="895774" cy="382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7091126" y="4072801"/>
            <a:ext cx="18216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spc="300" dirty="0">
                <a:solidFill>
                  <a:srgbClr val="0070C0"/>
                </a:solidFill>
              </a:rPr>
              <a:t>Rectus </a:t>
            </a:r>
          </a:p>
          <a:p>
            <a:r>
              <a:rPr lang="en-US" sz="1600" spc="300" dirty="0">
                <a:solidFill>
                  <a:srgbClr val="0070C0"/>
                </a:solidFill>
              </a:rPr>
              <a:t>abdominis</a:t>
            </a:r>
            <a:endParaRPr lang="en-A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599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Chest	</a:t>
            </a:r>
            <a:r>
              <a:rPr lang="en-US" sz="3200" dirty="0"/>
              <a:t>                                     </a:t>
            </a:r>
            <a:r>
              <a:rPr lang="en-US" sz="2667" spc="0" dirty="0"/>
              <a:t>Page 5.12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6596" y="2061050"/>
            <a:ext cx="3801428" cy="3816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88024" y="1933148"/>
            <a:ext cx="3816424" cy="41050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86596" y="4293096"/>
            <a:ext cx="403347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200" dirty="0">
                <a:solidFill>
                  <a:srgbClr val="FF0000"/>
                </a:solidFill>
              </a:rPr>
              <a:t>CONTRAINDICATION</a:t>
            </a:r>
          </a:p>
          <a:p>
            <a:r>
              <a:rPr lang="en-AU" sz="1200" dirty="0">
                <a:solidFill>
                  <a:srgbClr val="FF0000"/>
                </a:solidFill>
              </a:rPr>
              <a:t>It is recommended that the Chest Procedure is not preformed</a:t>
            </a:r>
          </a:p>
          <a:p>
            <a:r>
              <a:rPr lang="en-AU" sz="1200" dirty="0">
                <a:solidFill>
                  <a:srgbClr val="FF0000"/>
                </a:solidFill>
              </a:rPr>
              <a:t>On anyone with breast or pectoralis implants.</a:t>
            </a:r>
          </a:p>
        </p:txBody>
      </p:sp>
    </p:spTree>
    <p:extLst>
      <p:ext uri="{BB962C8B-B14F-4D97-AF65-F5344CB8AC3E}">
        <p14:creationId xmlns:p14="http://schemas.microsoft.com/office/powerpoint/2010/main" val="10742491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Chest	</a:t>
            </a:r>
            <a:r>
              <a:rPr lang="en-US" sz="3200" dirty="0"/>
              <a:t>                                     </a:t>
            </a:r>
            <a:r>
              <a:rPr lang="en-US" sz="2667" spc="0" dirty="0"/>
              <a:t>Page 5.12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19200" y="4574192"/>
            <a:ext cx="2990827" cy="12286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1640" y="2092805"/>
            <a:ext cx="2576113" cy="23846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4008" y="2348880"/>
            <a:ext cx="2939406" cy="3456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151679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783" y="459090"/>
            <a:ext cx="7331679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New </a:t>
            </a:r>
            <a:r>
              <a:rPr lang="en-US" sz="3200" spc="300" dirty="0">
                <a:solidFill>
                  <a:srgbClr val="000000"/>
                </a:solidFill>
              </a:rPr>
              <a:t>Procedure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Chest	</a:t>
            </a:r>
            <a:r>
              <a:rPr lang="en-US" sz="3200" dirty="0"/>
              <a:t>                                     </a:t>
            </a:r>
            <a:r>
              <a:rPr lang="en-US" sz="2667" spc="0" dirty="0"/>
              <a:t>Page 5.12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76672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219200" y="6457890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Photographs from Ossie &amp; Elaine Rentsch, Bowtech Instruction Manuals      </a:t>
            </a:r>
          </a:p>
          <a:p>
            <a:r>
              <a:rPr lang="en-US" sz="10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Muscle Illustrations from Joseph Muscolino, The Muscle System Manual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0801" y="2043404"/>
            <a:ext cx="2907030" cy="3336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60032" y="4725144"/>
            <a:ext cx="3295085" cy="10093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80187" y="2924944"/>
            <a:ext cx="3401041" cy="13502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439259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Re-demonstrate strapping</a:t>
            </a:r>
            <a:br>
              <a:rPr lang="en-US" sz="3600" dirty="0"/>
            </a:br>
            <a:r>
              <a:rPr lang="en-US" sz="3200" spc="300" dirty="0">
                <a:solidFill>
                  <a:srgbClr val="05670A"/>
                </a:solidFill>
              </a:rPr>
              <a:t>Ankle</a:t>
            </a:r>
            <a:r>
              <a:rPr lang="en-US" sz="3200" spc="300" dirty="0">
                <a:solidFill>
                  <a:schemeClr val="tx1"/>
                </a:solidFill>
              </a:rPr>
              <a:t> 	</a:t>
            </a:r>
            <a:r>
              <a:rPr lang="en-US" sz="3200" dirty="0"/>
              <a:t>	                </a:t>
            </a:r>
            <a:r>
              <a:rPr lang="en-US" sz="2667" spc="0" dirty="0"/>
              <a:t>Page 4.4</a:t>
            </a:r>
          </a:p>
        </p:txBody>
      </p:sp>
      <p:pic>
        <p:nvPicPr>
          <p:cNvPr id="11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6948264" y="3258124"/>
            <a:ext cx="504056" cy="43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12" name="TextBox 11"/>
          <p:cNvSpPr txBox="1"/>
          <p:nvPr/>
        </p:nvSpPr>
        <p:spPr>
          <a:xfrm>
            <a:off x="7278833" y="3033468"/>
            <a:ext cx="504056" cy="43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17" name="Picture 16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04" y="3429000"/>
            <a:ext cx="2226847" cy="21769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9752" y="3429000"/>
            <a:ext cx="2348225" cy="20697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9" name="Picture 18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3429000"/>
            <a:ext cx="2241034" cy="15343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0" name="Picture 19"/>
          <p:cNvPicPr/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04248" y="3429000"/>
            <a:ext cx="2191117" cy="1777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136" y="2751980"/>
            <a:ext cx="1980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STIRRUP</a:t>
            </a:r>
          </a:p>
          <a:p>
            <a:r>
              <a:rPr lang="en-AU" dirty="0"/>
              <a:t>Maximum eversion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34351" y="2757717"/>
            <a:ext cx="2120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Medial malleolus</a:t>
            </a:r>
          </a:p>
          <a:p>
            <a:r>
              <a:rPr lang="en-AU" dirty="0"/>
              <a:t>Anterior to posterior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2590" y="2757717"/>
            <a:ext cx="1843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Modified 8</a:t>
            </a:r>
          </a:p>
          <a:p>
            <a:r>
              <a:rPr lang="en-AU" dirty="0"/>
              <a:t>Firm but not tight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0232" y="2751979"/>
            <a:ext cx="2389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Cut tape</a:t>
            </a:r>
          </a:p>
          <a:p>
            <a:r>
              <a:rPr lang="en-AU" dirty="0"/>
              <a:t>Secure with 1.2cm tape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6109" y="5896237"/>
            <a:ext cx="483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05670A"/>
                </a:solidFill>
              </a:rPr>
              <a:t>Tape 7.5cm </a:t>
            </a:r>
            <a:r>
              <a:rPr lang="en-AU" dirty="0" err="1">
                <a:solidFill>
                  <a:srgbClr val="05670A"/>
                </a:solidFill>
              </a:rPr>
              <a:t>Cincotta</a:t>
            </a:r>
            <a:r>
              <a:rPr lang="en-AU" dirty="0">
                <a:solidFill>
                  <a:srgbClr val="05670A"/>
                </a:solidFill>
              </a:rPr>
              <a:t> Chemist online – </a:t>
            </a:r>
            <a:r>
              <a:rPr lang="en-AU" dirty="0" err="1">
                <a:solidFill>
                  <a:srgbClr val="05670A"/>
                </a:solidFill>
              </a:rPr>
              <a:t>Leuko</a:t>
            </a:r>
            <a:r>
              <a:rPr lang="en-AU" dirty="0">
                <a:solidFill>
                  <a:srgbClr val="05670A"/>
                </a:solidFill>
              </a:rPr>
              <a:t> 1078</a:t>
            </a:r>
          </a:p>
        </p:txBody>
      </p:sp>
    </p:spTree>
    <p:extLst>
      <p:ext uri="{BB962C8B-B14F-4D97-AF65-F5344CB8AC3E}">
        <p14:creationId xmlns:p14="http://schemas.microsoft.com/office/powerpoint/2010/main" val="10478733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286087" y="436314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 Strapping</a:t>
            </a:r>
            <a:br>
              <a:rPr lang="en-US" sz="3600" dirty="0"/>
            </a:br>
            <a:r>
              <a:rPr lang="en-US" sz="3200" spc="300" dirty="0">
                <a:solidFill>
                  <a:srgbClr val="05670A"/>
                </a:solidFill>
              </a:rPr>
              <a:t>Hammer Toe</a:t>
            </a:r>
            <a:r>
              <a:rPr lang="en-US" sz="3200" dirty="0"/>
              <a:t>		             </a:t>
            </a:r>
            <a:r>
              <a:rPr lang="en-US" sz="2667" spc="0" dirty="0"/>
              <a:t>Page 4.18</a:t>
            </a:r>
          </a:p>
        </p:txBody>
      </p:sp>
      <p:pic>
        <p:nvPicPr>
          <p:cNvPr id="11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3" name="Picture 12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2196873"/>
            <a:ext cx="2376264" cy="19929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4" name="Picture 13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31840" y="2392134"/>
            <a:ext cx="2639173" cy="17569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56584" y="2348879"/>
            <a:ext cx="2863888" cy="1840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856336" y="4174566"/>
            <a:ext cx="1699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Tape toe to heel</a:t>
            </a:r>
          </a:p>
          <a:p>
            <a:r>
              <a:rPr lang="en-AU" dirty="0"/>
              <a:t>Plantar Flexion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87824" y="4216627"/>
            <a:ext cx="30112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Start dorsal aspect of little toe</a:t>
            </a:r>
          </a:p>
          <a:p>
            <a:r>
              <a:rPr lang="en-AU" dirty="0"/>
              <a:t>Cuff level with MTP joints</a:t>
            </a:r>
          </a:p>
          <a:p>
            <a:r>
              <a:rPr lang="en-AU" dirty="0"/>
              <a:t>(Metatarsal Phalanges)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12160" y="4216626"/>
            <a:ext cx="2901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Trim and remove excess tape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36109" y="5896237"/>
            <a:ext cx="483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05670A"/>
                </a:solidFill>
              </a:rPr>
              <a:t>Tape 7.5cm </a:t>
            </a:r>
            <a:r>
              <a:rPr lang="en-AU" dirty="0" err="1">
                <a:solidFill>
                  <a:srgbClr val="05670A"/>
                </a:solidFill>
              </a:rPr>
              <a:t>Cincotta</a:t>
            </a:r>
            <a:r>
              <a:rPr lang="en-AU" dirty="0">
                <a:solidFill>
                  <a:srgbClr val="05670A"/>
                </a:solidFill>
              </a:rPr>
              <a:t> Chemist online – </a:t>
            </a:r>
            <a:r>
              <a:rPr lang="en-AU" dirty="0" err="1">
                <a:solidFill>
                  <a:srgbClr val="05670A"/>
                </a:solidFill>
              </a:rPr>
              <a:t>Leuko</a:t>
            </a:r>
            <a:r>
              <a:rPr lang="en-AU" dirty="0">
                <a:solidFill>
                  <a:srgbClr val="05670A"/>
                </a:solidFill>
              </a:rPr>
              <a:t> 1078</a:t>
            </a:r>
          </a:p>
        </p:txBody>
      </p:sp>
    </p:spTree>
    <p:extLst>
      <p:ext uri="{BB962C8B-B14F-4D97-AF65-F5344CB8AC3E}">
        <p14:creationId xmlns:p14="http://schemas.microsoft.com/office/powerpoint/2010/main" val="9168197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286087" y="436314"/>
            <a:ext cx="609600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 Strapping</a:t>
            </a:r>
            <a:br>
              <a:rPr lang="en-US" sz="3600" dirty="0"/>
            </a:br>
            <a:r>
              <a:rPr lang="en-US" sz="3200" spc="300" dirty="0">
                <a:solidFill>
                  <a:srgbClr val="05670A"/>
                </a:solidFill>
              </a:rPr>
              <a:t>Plantar Fasciitis</a:t>
            </a:r>
            <a:r>
              <a:rPr lang="en-US" sz="3200" dirty="0"/>
              <a:t>		</a:t>
            </a:r>
            <a:r>
              <a:rPr lang="en-US" sz="2667" spc="0" dirty="0"/>
              <a:t>Page 4.19</a:t>
            </a:r>
          </a:p>
        </p:txBody>
      </p:sp>
      <p:pic>
        <p:nvPicPr>
          <p:cNvPr id="11" name="officeArt object" descr="BowenLogo"/>
          <p:cNvPicPr/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3281603" y="4003686"/>
            <a:ext cx="26937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Assistant to plantar flex foot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Attach tape to toe pad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Pull tape down instep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Wrap around heel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Return to toe pad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81603" y="2083136"/>
            <a:ext cx="2802363" cy="18507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87564" y="2036188"/>
            <a:ext cx="2904529" cy="4057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2" name="Picture 21"/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3127" y="2013318"/>
            <a:ext cx="2782225" cy="37375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001632" y="3932330"/>
            <a:ext cx="284081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/>
              <a:t>Secure with cuff at MTP joints like for hammertoe </a:t>
            </a:r>
          </a:p>
        </p:txBody>
      </p:sp>
    </p:spTree>
    <p:extLst>
      <p:ext uri="{BB962C8B-B14F-4D97-AF65-F5344CB8AC3E}">
        <p14:creationId xmlns:p14="http://schemas.microsoft.com/office/powerpoint/2010/main" val="35313357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457201"/>
            <a:ext cx="684076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Re-demonstrate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‘Baby Bowen’</a:t>
            </a:r>
            <a:r>
              <a:rPr lang="en-US" sz="3200" dirty="0"/>
              <a:t>		           </a:t>
            </a:r>
            <a:r>
              <a:rPr lang="en-US" sz="2667" spc="0" dirty="0"/>
              <a:t>Page 4.15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519337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7368" y="2113933"/>
            <a:ext cx="3124200" cy="3039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Straight Arrow Connector 9"/>
          <p:cNvCxnSpPr/>
          <p:nvPr/>
        </p:nvCxnSpPr>
        <p:spPr>
          <a:xfrm>
            <a:off x="6637579" y="3600569"/>
            <a:ext cx="91889" cy="2588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445958" y="3525776"/>
            <a:ext cx="47065" cy="2588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128693" y="3514550"/>
            <a:ext cx="211932" cy="2154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50139" y="2741133"/>
            <a:ext cx="3113172" cy="1752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Straight Arrow Connector 13"/>
          <p:cNvCxnSpPr/>
          <p:nvPr/>
        </p:nvCxnSpPr>
        <p:spPr>
          <a:xfrm>
            <a:off x="1403648" y="3251226"/>
            <a:ext cx="190500" cy="3957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691680" y="3251226"/>
            <a:ext cx="163204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364689" y="2741133"/>
            <a:ext cx="311317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7" name="Straight Arrow Connector 16"/>
          <p:cNvCxnSpPr/>
          <p:nvPr/>
        </p:nvCxnSpPr>
        <p:spPr>
          <a:xfrm>
            <a:off x="3826024" y="3260174"/>
            <a:ext cx="190500" cy="3957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521224" y="3279962"/>
            <a:ext cx="163204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74076" y="5300584"/>
            <a:ext cx="2762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Supine moves 3, 4 and 5 of </a:t>
            </a:r>
          </a:p>
          <a:p>
            <a:r>
              <a:rPr lang="en-US" dirty="0">
                <a:solidFill>
                  <a:srgbClr val="0070C0"/>
                </a:solidFill>
              </a:rPr>
              <a:t>Respiratory procedure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0727" y="5294432"/>
            <a:ext cx="1931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2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medial moves </a:t>
            </a:r>
          </a:p>
          <a:p>
            <a:r>
              <a:rPr lang="en-US" dirty="0">
                <a:solidFill>
                  <a:srgbClr val="0070C0"/>
                </a:solidFill>
              </a:rPr>
              <a:t>Level with inferior </a:t>
            </a:r>
          </a:p>
          <a:p>
            <a:r>
              <a:rPr lang="en-US" dirty="0">
                <a:solidFill>
                  <a:srgbClr val="0070C0"/>
                </a:solidFill>
              </a:rPr>
              <a:t>angle of scapula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55753" y="5294432"/>
            <a:ext cx="19310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2 lateral moves </a:t>
            </a:r>
          </a:p>
          <a:p>
            <a:r>
              <a:rPr lang="en-US" dirty="0">
                <a:solidFill>
                  <a:srgbClr val="0070C0"/>
                </a:solidFill>
              </a:rPr>
              <a:t>Level with inferior </a:t>
            </a:r>
          </a:p>
          <a:p>
            <a:r>
              <a:rPr lang="en-US" dirty="0">
                <a:solidFill>
                  <a:srgbClr val="0070C0"/>
                </a:solidFill>
              </a:rPr>
              <a:t>angle of scapula</a:t>
            </a:r>
          </a:p>
        </p:txBody>
      </p:sp>
    </p:spTree>
    <p:extLst>
      <p:ext uri="{BB962C8B-B14F-4D97-AF65-F5344CB8AC3E}">
        <p14:creationId xmlns:p14="http://schemas.microsoft.com/office/powerpoint/2010/main" val="34351854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457201"/>
            <a:ext cx="684076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Revision</a:t>
            </a:r>
            <a:br>
              <a:rPr lang="en-US" sz="3600" dirty="0"/>
            </a:br>
            <a:r>
              <a:rPr lang="en-US" sz="3200" spc="300" dirty="0">
                <a:solidFill>
                  <a:schemeClr val="tx1"/>
                </a:solidFill>
              </a:rPr>
              <a:t>Babies and children</a:t>
            </a:r>
            <a:r>
              <a:rPr lang="en-US" sz="3200" dirty="0"/>
              <a:t>		           </a:t>
            </a:r>
            <a:r>
              <a:rPr lang="en-US" sz="2667" spc="0" dirty="0"/>
              <a:t>Page 4.15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519337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9" name="Pictur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1916832"/>
            <a:ext cx="3895152" cy="42690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30040" y="1916832"/>
            <a:ext cx="3990432" cy="24451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90125" y="3789040"/>
            <a:ext cx="4202355" cy="24482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80856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7201"/>
            <a:ext cx="6096000" cy="914400"/>
          </a:xfrm>
        </p:spPr>
        <p:txBody>
          <a:bodyPr>
            <a:normAutofit/>
          </a:bodyPr>
          <a:lstStyle/>
          <a:p>
            <a:r>
              <a:rPr lang="en-US" sz="3200" spc="300" dirty="0"/>
              <a:t>Written Assessment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1760" y="2420888"/>
            <a:ext cx="4178165" cy="2936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36CA02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44395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840" y="588136"/>
            <a:ext cx="6840760" cy="914400"/>
          </a:xfrm>
        </p:spPr>
        <p:txBody>
          <a:bodyPr>
            <a:normAutofit fontScale="90000"/>
          </a:bodyPr>
          <a:lstStyle/>
          <a:p>
            <a:r>
              <a:rPr lang="en-US" sz="3200" spc="300" dirty="0"/>
              <a:t>Homework to complete by Module 6</a:t>
            </a:r>
            <a:endParaRPr lang="en-US" sz="2667" spc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0599" y="609600"/>
            <a:ext cx="949241" cy="838200"/>
          </a:xfrm>
          <a:prstGeom prst="rect">
            <a:avLst/>
          </a:prstGeom>
        </p:spPr>
      </p:pic>
      <p:pic>
        <p:nvPicPr>
          <p:cNvPr id="6" name="officeArt object" descr="BowenLogo"/>
          <p:cNvPicPr/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384" y="6525344"/>
            <a:ext cx="990600" cy="27432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Rectangle 4"/>
          <p:cNvSpPr/>
          <p:nvPr/>
        </p:nvSpPr>
        <p:spPr>
          <a:xfrm>
            <a:off x="973104" y="1766742"/>
            <a:ext cx="7991384" cy="3276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Minimum 10 log hours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2 case studies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Purchase and complete A&amp;P4</a:t>
            </a:r>
            <a:endParaRPr lang="en-US" sz="2000" dirty="0">
              <a:solidFill>
                <a:srgbClr val="05670A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Lock in date for Module 6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</a:rPr>
              <a:t>Answer Module 5 study questions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9500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809A4C9FB4784FB7578D0621B7D751" ma:contentTypeVersion="8" ma:contentTypeDescription="Create a new document." ma:contentTypeScope="" ma:versionID="6e0723c122abb7117a98564025a81a20">
  <xsd:schema xmlns:xsd="http://www.w3.org/2001/XMLSchema" xmlns:xs="http://www.w3.org/2001/XMLSchema" xmlns:p="http://schemas.microsoft.com/office/2006/metadata/properties" xmlns:ns2="b606dffb-70ae-45ec-b608-83699c3971af" targetNamespace="http://schemas.microsoft.com/office/2006/metadata/properties" ma:root="true" ma:fieldsID="2c0d843bfca09e06680f6fb95e2ed27c" ns2:_="">
    <xsd:import namespace="b606dffb-70ae-45ec-b608-83699c3971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06dffb-70ae-45ec-b608-83699c3971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DFEED3-A6B8-4ABD-AF30-867F28E0247B}">
  <ds:schemaRefs>
    <ds:schemaRef ds:uri="http://schemas.microsoft.com/office/2006/metadata/properties"/>
    <ds:schemaRef ds:uri="http://schemas.microsoft.com/office/infopath/2007/PartnerControls"/>
    <ds:schemaRef ds:uri="31511a02-dc7f-4a3c-be8c-091b42c3481f"/>
    <ds:schemaRef ds:uri="b606dffb-70ae-45ec-b608-83699c3971af"/>
  </ds:schemaRefs>
</ds:datastoreItem>
</file>

<file path=customXml/itemProps2.xml><?xml version="1.0" encoding="utf-8"?>
<ds:datastoreItem xmlns:ds="http://schemas.openxmlformats.org/officeDocument/2006/customXml" ds:itemID="{21C66725-9018-4AC9-BF2C-435B8FE9C2B1}"/>
</file>

<file path=customXml/itemProps3.xml><?xml version="1.0" encoding="utf-8"?>
<ds:datastoreItem xmlns:ds="http://schemas.openxmlformats.org/officeDocument/2006/customXml" ds:itemID="{11E97CA4-338E-4E3A-8A68-15635FAE6E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2767</TotalTime>
  <Words>1760</Words>
  <Application>Microsoft Office PowerPoint</Application>
  <PresentationFormat>On-screen Show (4:3)</PresentationFormat>
  <Paragraphs>332</Paragraphs>
  <Slides>59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Calibri Light</vt:lpstr>
      <vt:lpstr>Verdana</vt:lpstr>
      <vt:lpstr>Retrospect</vt:lpstr>
      <vt:lpstr>PowerPoint Presentation</vt:lpstr>
      <vt:lpstr>Module 5  Welcome                 </vt:lpstr>
      <vt:lpstr>Module 5   Welcome back                 </vt:lpstr>
      <vt:lpstr>Module 5  Program                 </vt:lpstr>
      <vt:lpstr>Module  5 Program                 </vt:lpstr>
      <vt:lpstr>Practice Seated Bowen             Page 4.13</vt:lpstr>
      <vt:lpstr>Practice Knee                         page 3.10           </vt:lpstr>
      <vt:lpstr>Re-demonstrate and practice Ankle, Hammertoe, Bunion  </vt:lpstr>
      <vt:lpstr>  Apple Cider Vinegar              Page 4.23</vt:lpstr>
      <vt:lpstr>MORNING TEA</vt:lpstr>
      <vt:lpstr>Practice Procedures</vt:lpstr>
      <vt:lpstr>New Procedure Coccyx                       page 5.2</vt:lpstr>
      <vt:lpstr>New Procedure Coccyx                         page 5.2</vt:lpstr>
      <vt:lpstr>Leg Lock Coccyx                          page 5.3</vt:lpstr>
      <vt:lpstr>New Procedure Coccyx                           page 5.3</vt:lpstr>
      <vt:lpstr>New Procedure Coccyx                         page 5.3</vt:lpstr>
      <vt:lpstr>Overview Coccyx                         page 5.3</vt:lpstr>
      <vt:lpstr>LUNCH</vt:lpstr>
      <vt:lpstr>Practice  Hamstring   page 2.10    </vt:lpstr>
      <vt:lpstr>Scenario 4               </vt:lpstr>
      <vt:lpstr>Practice Pelvic &amp; Sacral page 3.2 &amp; 3.8</vt:lpstr>
      <vt:lpstr>Practice  Shoulder     page 2.8</vt:lpstr>
      <vt:lpstr>New Procedure North                             Page 5.5</vt:lpstr>
      <vt:lpstr>New Procedure North                             Page 5.5</vt:lpstr>
      <vt:lpstr>New Procedure North                             Page 5.5</vt:lpstr>
      <vt:lpstr>New Procedure North                             Page 5.5</vt:lpstr>
      <vt:lpstr>New Procedure North                             Page 5.5</vt:lpstr>
      <vt:lpstr>Overview North   page 5.5</vt:lpstr>
      <vt:lpstr>New Procedure East                                               Page 5.7</vt:lpstr>
      <vt:lpstr>New Procedure East                                               Page 5.7</vt:lpstr>
      <vt:lpstr>New Procedure South                          Page 5.8</vt:lpstr>
      <vt:lpstr>New Procedure South                          Page 5.8</vt:lpstr>
      <vt:lpstr>New Procedure South                           Page 5.8</vt:lpstr>
      <vt:lpstr>END OF DAY</vt:lpstr>
      <vt:lpstr>Module 5  Welcome back Day 2                  </vt:lpstr>
      <vt:lpstr>Revision Module 4  Study Questions         page 4.22                 </vt:lpstr>
      <vt:lpstr>Revision Module 4  Study Questions         page 4.22                 </vt:lpstr>
      <vt:lpstr>Practice  Respiratory  page 2.2</vt:lpstr>
      <vt:lpstr>New Procedure Gallbladder        page 5.10</vt:lpstr>
      <vt:lpstr>New Procedure Gallbladder        page 5.10</vt:lpstr>
      <vt:lpstr>Re-demonstrate and practice Upper Respiratory \ TMJ        Page 4.6</vt:lpstr>
      <vt:lpstr>Morning tea              </vt:lpstr>
      <vt:lpstr>Scenario 5               </vt:lpstr>
      <vt:lpstr>Practice Shoulder, Elbow/wrist  &amp; Forearm                   Page 2.5, 3.5  &amp; 4.11</vt:lpstr>
      <vt:lpstr>Re-demonstrate and practice North, South &amp; East</vt:lpstr>
      <vt:lpstr>New Procedure West                                   Page 5.9</vt:lpstr>
      <vt:lpstr>New Procedure West                                   Page 5.9</vt:lpstr>
      <vt:lpstr>LUNCH</vt:lpstr>
      <vt:lpstr>Re-demonstrate and practice Coccyx               Page 5.2</vt:lpstr>
      <vt:lpstr>New Procedure Chest                                      Page 5.12</vt:lpstr>
      <vt:lpstr>New Procedure Chest                                      Page 5.12</vt:lpstr>
      <vt:lpstr>New Procedure Chest                                      Page 5.12</vt:lpstr>
      <vt:lpstr> Re-demonstrate strapping Ankle                   Page 4.4</vt:lpstr>
      <vt:lpstr>Re-demonstrate Strapping Hammer Toe               Page 4.18</vt:lpstr>
      <vt:lpstr>Re-demonstrate Strapping Plantar Fasciitis  Page 4.19</vt:lpstr>
      <vt:lpstr>Re-demonstrate ‘Baby Bowen’             Page 4.15</vt:lpstr>
      <vt:lpstr>Revision Babies and children             Page 4.15</vt:lpstr>
      <vt:lpstr>Written Assessment</vt:lpstr>
      <vt:lpstr>Homework to complete by Module 6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Debermis</dc:creator>
  <cp:lastModifiedBy>Bowen Training Office</cp:lastModifiedBy>
  <cp:revision>397</cp:revision>
  <dcterms:created xsi:type="dcterms:W3CDTF">2015-10-20T05:53:30Z</dcterms:created>
  <dcterms:modified xsi:type="dcterms:W3CDTF">2022-09-01T01:31:35Z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0x01010011809A4C9FB4784FB7578D0621B7D751</vt:lpwstr>
  </property>
  <property fmtid="{D5CDD505-2E9C-101B-9397-08002B2CF9AE}" pid="3" name="Order">
    <vt:r8>755800</vt:r8>
  </property>
  <property fmtid="{D5CDD505-2E9C-101B-9397-08002B2CF9AE}" pid="4" name="MediaServiceImageTags">
    <vt:lpwstr/>
  </property>
</Properties>
</file>