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4"/>
  </p:notesMasterIdLst>
  <p:sldIdLst>
    <p:sldId id="351" r:id="rId5"/>
    <p:sldId id="352" r:id="rId6"/>
    <p:sldId id="353" r:id="rId7"/>
    <p:sldId id="300" r:id="rId8"/>
    <p:sldId id="368" r:id="rId9"/>
    <p:sldId id="507" r:id="rId10"/>
    <p:sldId id="510" r:id="rId11"/>
    <p:sldId id="511" r:id="rId12"/>
    <p:sldId id="513" r:id="rId13"/>
    <p:sldId id="512" r:id="rId14"/>
    <p:sldId id="514" r:id="rId15"/>
    <p:sldId id="509" r:id="rId16"/>
    <p:sldId id="515" r:id="rId17"/>
    <p:sldId id="508" r:id="rId18"/>
    <p:sldId id="516" r:id="rId19"/>
    <p:sldId id="517" r:id="rId20"/>
    <p:sldId id="549" r:id="rId21"/>
    <p:sldId id="519" r:id="rId22"/>
    <p:sldId id="524" r:id="rId23"/>
    <p:sldId id="525" r:id="rId24"/>
    <p:sldId id="526" r:id="rId25"/>
    <p:sldId id="527" r:id="rId26"/>
    <p:sldId id="528" r:id="rId27"/>
    <p:sldId id="529" r:id="rId28"/>
    <p:sldId id="531" r:id="rId29"/>
    <p:sldId id="532" r:id="rId30"/>
    <p:sldId id="533" r:id="rId31"/>
    <p:sldId id="534" r:id="rId32"/>
    <p:sldId id="537" r:id="rId33"/>
    <p:sldId id="550" r:id="rId34"/>
    <p:sldId id="535" r:id="rId35"/>
    <p:sldId id="536" r:id="rId36"/>
    <p:sldId id="538" r:id="rId37"/>
    <p:sldId id="539" r:id="rId38"/>
    <p:sldId id="505" r:id="rId39"/>
    <p:sldId id="540" r:id="rId40"/>
    <p:sldId id="541" r:id="rId41"/>
    <p:sldId id="542" r:id="rId42"/>
    <p:sldId id="504" r:id="rId43"/>
    <p:sldId id="475" r:id="rId44"/>
    <p:sldId id="442" r:id="rId45"/>
    <p:sldId id="547" r:id="rId46"/>
    <p:sldId id="548" r:id="rId47"/>
    <p:sldId id="418" r:id="rId48"/>
    <p:sldId id="419" r:id="rId49"/>
    <p:sldId id="297" r:id="rId50"/>
    <p:sldId id="298" r:id="rId51"/>
    <p:sldId id="543" r:id="rId52"/>
    <p:sldId id="544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70A"/>
    <a:srgbClr val="36CA02"/>
    <a:srgbClr val="CC0099"/>
    <a:srgbClr val="30A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475628-B075-469D-856F-6028C6C36DC8}" v="2" dt="2022-09-01T01:32:06.7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51" autoAdjust="0"/>
    <p:restoredTop sz="94660"/>
  </p:normalViewPr>
  <p:slideViewPr>
    <p:cSldViewPr>
      <p:cViewPr varScale="1">
        <p:scale>
          <a:sx n="108" d="100"/>
          <a:sy n="108" d="100"/>
        </p:scale>
        <p:origin x="90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wen Training Office" userId="5a90e6cc-7b3e-4dc7-93e6-c34e4df81088" providerId="ADAL" clId="{3F475628-B075-469D-856F-6028C6C36DC8}"/>
    <pc:docChg chg="undo custSel modSld">
      <pc:chgData name="Bowen Training Office" userId="5a90e6cc-7b3e-4dc7-93e6-c34e4df81088" providerId="ADAL" clId="{3F475628-B075-469D-856F-6028C6C36DC8}" dt="2022-09-01T01:33:14.413" v="59" actId="6549"/>
      <pc:docMkLst>
        <pc:docMk/>
      </pc:docMkLst>
      <pc:sldChg chg="modSp mod">
        <pc:chgData name="Bowen Training Office" userId="5a90e6cc-7b3e-4dc7-93e6-c34e4df81088" providerId="ADAL" clId="{3F475628-B075-469D-856F-6028C6C36DC8}" dt="2022-09-01T01:33:14.413" v="59" actId="6549"/>
        <pc:sldMkLst>
          <pc:docMk/>
          <pc:sldMk cId="429500523" sldId="298"/>
        </pc:sldMkLst>
        <pc:spChg chg="mod">
          <ac:chgData name="Bowen Training Office" userId="5a90e6cc-7b3e-4dc7-93e6-c34e4df81088" providerId="ADAL" clId="{3F475628-B075-469D-856F-6028C6C36DC8}" dt="2022-09-01T01:33:14.413" v="59" actId="6549"/>
          <ac:spMkLst>
            <pc:docMk/>
            <pc:sldMk cId="429500523" sldId="298"/>
            <ac:spMk id="5" creationId="{00000000-0000-0000-0000-000000000000}"/>
          </ac:spMkLst>
        </pc:spChg>
      </pc:sldChg>
      <pc:sldChg chg="delSp modSp mod">
        <pc:chgData name="Bowen Training Office" userId="5a90e6cc-7b3e-4dc7-93e6-c34e4df81088" providerId="ADAL" clId="{3F475628-B075-469D-856F-6028C6C36DC8}" dt="2022-09-01T01:32:06.701" v="30"/>
        <pc:sldMkLst>
          <pc:docMk/>
          <pc:sldMk cId="2278732609" sldId="351"/>
        </pc:sldMkLst>
        <pc:spChg chg="mod">
          <ac:chgData name="Bowen Training Office" userId="5a90e6cc-7b3e-4dc7-93e6-c34e4df81088" providerId="ADAL" clId="{3F475628-B075-469D-856F-6028C6C36DC8}" dt="2022-09-01T01:32:06.701" v="30"/>
          <ac:spMkLst>
            <pc:docMk/>
            <pc:sldMk cId="2278732609" sldId="351"/>
            <ac:spMk id="7" creationId="{00000000-0000-0000-0000-000000000000}"/>
          </ac:spMkLst>
        </pc:spChg>
        <pc:picChg chg="del">
          <ac:chgData name="Bowen Training Office" userId="5a90e6cc-7b3e-4dc7-93e6-c34e4df81088" providerId="ADAL" clId="{3F475628-B075-469D-856F-6028C6C36DC8}" dt="2022-09-01T01:31:45.263" v="0" actId="478"/>
          <ac:picMkLst>
            <pc:docMk/>
            <pc:sldMk cId="2278732609" sldId="351"/>
            <ac:picMk id="8" creationId="{00000000-0000-0000-0000-000000000000}"/>
          </ac:picMkLst>
        </pc:picChg>
      </pc:sldChg>
      <pc:sldChg chg="modSp mod">
        <pc:chgData name="Bowen Training Office" userId="5a90e6cc-7b3e-4dc7-93e6-c34e4df81088" providerId="ADAL" clId="{3F475628-B075-469D-856F-6028C6C36DC8}" dt="2022-09-01T01:32:21.497" v="33" actId="6549"/>
        <pc:sldMkLst>
          <pc:docMk/>
          <pc:sldMk cId="2135814883" sldId="353"/>
        </pc:sldMkLst>
        <pc:spChg chg="mod">
          <ac:chgData name="Bowen Training Office" userId="5a90e6cc-7b3e-4dc7-93e6-c34e4df81088" providerId="ADAL" clId="{3F475628-B075-469D-856F-6028C6C36DC8}" dt="2022-09-01T01:32:21.497" v="33" actId="6549"/>
          <ac:spMkLst>
            <pc:docMk/>
            <pc:sldMk cId="2135814883" sldId="353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DA315-487E-41B9-912C-426174192312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DFC00-5725-4269-BD20-45209B38C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191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Display on arrival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02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Run through basic housekeeping. Flow of day for breaks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892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Check all students received welcome email. Check they are all enrolled and started A&amp;P. Answer any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678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369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704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934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819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623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200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570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437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7136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340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4151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778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013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988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25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05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26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273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408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792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328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83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588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7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jpeg"/><Relationship Id="rId7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jpe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4.jpeg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jpeg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jpeg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jpeg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jpeg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57.jpeg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6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6.jpeg"/><Relationship Id="rId4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.jpeg"/><Relationship Id="rId7" Type="http://schemas.openxmlformats.org/officeDocument/2006/relationships/image" Target="../media/image7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4.jpeg"/><Relationship Id="rId7" Type="http://schemas.openxmlformats.org/officeDocument/2006/relationships/image" Target="../media/image75.jpeg"/><Relationship Id="rId12" Type="http://schemas.openxmlformats.org/officeDocument/2006/relationships/image" Target="../media/image8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8223" y="540524"/>
            <a:ext cx="486918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4800" dirty="0"/>
              <a:t> Module 6</a:t>
            </a:r>
          </a:p>
          <a:p>
            <a:pPr marL="0" indent="0" algn="ctr">
              <a:buNone/>
            </a:pPr>
            <a:r>
              <a:rPr lang="en-AU" sz="4800" dirty="0"/>
              <a:t> Welcome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512" y="2926080"/>
            <a:ext cx="2563688" cy="3379124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r>
              <a:rPr lang="en-AU" sz="2800" dirty="0"/>
              <a:t>Module 3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>
                <a:solidFill>
                  <a:srgbClr val="05670A"/>
                </a:solidFill>
              </a:rPr>
              <a:t>5a &amp; 7a Medially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>
                <a:solidFill>
                  <a:srgbClr val="05670A"/>
                </a:solidFill>
              </a:rPr>
              <a:t>Bursitis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>
                <a:solidFill>
                  <a:srgbClr val="05670A"/>
                </a:solidFill>
              </a:rPr>
              <a:t>Conception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>
                <a:solidFill>
                  <a:srgbClr val="05670A"/>
                </a:solidFill>
              </a:rPr>
              <a:t>Perineal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>
                <a:solidFill>
                  <a:srgbClr val="05670A"/>
                </a:solidFill>
              </a:rPr>
              <a:t>Bedwetting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>
                <a:solidFill>
                  <a:srgbClr val="05670A"/>
                </a:solidFill>
              </a:rPr>
              <a:t>Thoracic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>
                <a:solidFill>
                  <a:srgbClr val="05670A"/>
                </a:solidFill>
              </a:rPr>
              <a:t>Buttock Pain</a:t>
            </a:r>
          </a:p>
          <a:p>
            <a:pPr marL="514350" indent="-514350">
              <a:buFont typeface="+mj-lt"/>
              <a:buAutoNum type="arabicPeriod"/>
            </a:pPr>
            <a:endParaRPr lang="en-AU" sz="2800" dirty="0">
              <a:solidFill>
                <a:srgbClr val="05670A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671" y="719510"/>
            <a:ext cx="1952815" cy="181128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766813" y="2276872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600" dirty="0">
                <a:solidFill>
                  <a:srgbClr val="05670A"/>
                </a:solidFill>
              </a:rPr>
              <a:t>Certificate in Bowen Therapy - International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2448" y="3539447"/>
            <a:ext cx="4283968" cy="27326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78732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Module 6 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Welcome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431189" y="2702222"/>
            <a:ext cx="5267021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Register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Payment &amp; receipts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5670A"/>
                </a:solidFill>
              </a:rPr>
              <a:t>Toilets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Breaks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</a:rPr>
              <a:t>Phones off or on silent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0099"/>
                </a:solidFill>
              </a:rPr>
              <a:t>Exit and emergency meet point, fire extinguisher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5709" y="2377325"/>
            <a:ext cx="1196856" cy="144205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C0099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256" y="4248010"/>
            <a:ext cx="1242566" cy="142007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94334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Module 6  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Welcome back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572000" y="2240312"/>
            <a:ext cx="3960439" cy="3373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Welcome back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Any questions from Module 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Where are you at with distance subjects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Hand in Case studies &amp; Log Hours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Fill in CEU card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77110" y="3026890"/>
            <a:ext cx="3595786" cy="2022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5670A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35814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Module 6 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Program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1403648" y="2204864"/>
            <a:ext cx="3456384" cy="41543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5670A"/>
                </a:solidFill>
              </a:rPr>
              <a:t>NEW PROCEDURES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AU" dirty="0">
                <a:solidFill>
                  <a:schemeClr val="tx1"/>
                </a:solidFill>
              </a:rPr>
              <a:t>5a &amp; 7a Medially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solidFill>
                  <a:schemeClr val="tx1"/>
                </a:solidFill>
              </a:rPr>
              <a:t>Bursitis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solidFill>
                  <a:schemeClr val="tx1"/>
                </a:solidFill>
              </a:rPr>
              <a:t>Conception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solidFill>
                  <a:schemeClr val="tx1"/>
                </a:solidFill>
              </a:rPr>
              <a:t>Perineal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solidFill>
                  <a:schemeClr val="tx1"/>
                </a:solidFill>
              </a:rPr>
              <a:t>Bedwetting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solidFill>
                  <a:schemeClr val="tx1"/>
                </a:solidFill>
              </a:rPr>
              <a:t>Thoracic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solidFill>
                  <a:schemeClr val="tx1"/>
                </a:solidFill>
              </a:rPr>
              <a:t>Buttock Pain</a:t>
            </a:r>
          </a:p>
          <a:p>
            <a:pPr marL="0" indent="0">
              <a:buNone/>
            </a:pPr>
            <a:endParaRPr lang="en-US" dirty="0">
              <a:solidFill>
                <a:srgbClr val="05670A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716016" y="2204864"/>
            <a:ext cx="3665984" cy="39294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5670A"/>
                </a:solidFill>
              </a:rPr>
              <a:t>REVISION </a:t>
            </a:r>
          </a:p>
          <a:p>
            <a:pPr marL="0" indent="0">
              <a:buNone/>
            </a:pPr>
            <a:r>
              <a:rPr lang="en-US" dirty="0">
                <a:solidFill>
                  <a:srgbClr val="05670A"/>
                </a:solidFill>
              </a:rPr>
              <a:t>Module 5 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Coccyx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North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East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South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West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Gall Bladder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Chest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5670A"/>
              </a:solidFill>
            </a:endParaRPr>
          </a:p>
          <a:p>
            <a:endParaRPr lang="en-US" dirty="0">
              <a:solidFill>
                <a:srgbClr val="05670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135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Module  6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Program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5082047" y="1988840"/>
            <a:ext cx="3299953" cy="366821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5670A"/>
                </a:solidFill>
              </a:rPr>
              <a:t>PRACTICE and ASSESS</a:t>
            </a:r>
          </a:p>
          <a:p>
            <a:pPr marL="0" indent="0">
              <a:buNone/>
            </a:pPr>
            <a:r>
              <a:rPr lang="en-US" dirty="0">
                <a:solidFill>
                  <a:srgbClr val="05670A"/>
                </a:solidFill>
              </a:rPr>
              <a:t>Modules 4 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Ankle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Hammertoe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Bunion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Strapping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Forearm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Seated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Baby Bowen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Upper Respiratory / TMJ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5670A"/>
              </a:solidFill>
            </a:endParaRPr>
          </a:p>
          <a:p>
            <a:endParaRPr lang="en-US" dirty="0">
              <a:solidFill>
                <a:srgbClr val="05670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935213" y="1988840"/>
            <a:ext cx="2808312" cy="4320618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5670A"/>
                </a:solidFill>
              </a:rPr>
              <a:t>PRACTICE and ASSESS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5670A"/>
                </a:solidFill>
              </a:rPr>
              <a:t>Modules 1 - 3 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BRM 1, 2 &amp;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Kidney &amp; Respiratory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Shoulder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Hamstring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Cramp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Pelvic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Elbow/Wrist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Sacral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Knee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96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801" y="196652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5a or 7a Medially</a:t>
            </a:r>
            <a:r>
              <a:rPr lang="en-US" sz="3200" dirty="0"/>
              <a:t>	</a:t>
            </a:r>
            <a:r>
              <a:rPr lang="en-US" sz="2667" spc="0" dirty="0"/>
              <a:t>page 6.2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5" name="Picture 14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5576" y="2007615"/>
            <a:ext cx="2784927" cy="35715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39952" y="2536254"/>
            <a:ext cx="2218755" cy="19442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04026" y="4485827"/>
            <a:ext cx="3109361" cy="12241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579259" y="1062915"/>
            <a:ext cx="4596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Practice BRM 1 Lower Back</a:t>
            </a:r>
          </a:p>
          <a:p>
            <a:r>
              <a:rPr lang="en-US" dirty="0">
                <a:solidFill>
                  <a:srgbClr val="05670A"/>
                </a:solidFill>
              </a:rPr>
              <a:t>Practice 5a or 7a Medially</a:t>
            </a:r>
            <a:endParaRPr lang="en-US" i="1" dirty="0">
              <a:solidFill>
                <a:srgbClr val="05670A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t="4238" b="5461"/>
          <a:stretch/>
        </p:blipFill>
        <p:spPr>
          <a:xfrm>
            <a:off x="6095296" y="1916832"/>
            <a:ext cx="2934816" cy="253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59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4289" y="214836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Bursitis</a:t>
            </a:r>
            <a:r>
              <a:rPr lang="en-US" sz="3200" dirty="0"/>
              <a:t>		      </a:t>
            </a:r>
            <a:r>
              <a:rPr lang="en-US" sz="2667" spc="0" dirty="0"/>
              <a:t>	              page 6.3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44289" y="1080640"/>
            <a:ext cx="4596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Practice Knee with exercise</a:t>
            </a:r>
          </a:p>
          <a:p>
            <a:r>
              <a:rPr lang="en-US" dirty="0">
                <a:solidFill>
                  <a:srgbClr val="05670A"/>
                </a:solidFill>
              </a:rPr>
              <a:t>Practice Bursitis</a:t>
            </a:r>
            <a:endParaRPr lang="en-US" i="1" dirty="0">
              <a:solidFill>
                <a:srgbClr val="05670A"/>
              </a:solidFill>
            </a:endParaRPr>
          </a:p>
        </p:txBody>
      </p:sp>
      <p:pic>
        <p:nvPicPr>
          <p:cNvPr id="17" name="Picture 1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1640" y="2348880"/>
            <a:ext cx="3023097" cy="3240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76056" y="2204863"/>
            <a:ext cx="2952328" cy="36552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30418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722809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2800" spc="300" dirty="0"/>
              <a:t>Practice </a:t>
            </a:r>
            <a:br>
              <a:rPr lang="en-US" sz="2800" spc="300" dirty="0"/>
            </a:br>
            <a:r>
              <a:rPr lang="en-US" sz="2800" spc="300" dirty="0"/>
              <a:t>Hamstring			page 2.10		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2411760" y="1988840"/>
            <a:ext cx="4224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Practice Hamstring with exercise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2009" y="2852936"/>
            <a:ext cx="3923928" cy="2769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22501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MORNING TEA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1544" y="2385615"/>
            <a:ext cx="5510953" cy="3099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64920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Practice </a:t>
            </a:r>
            <a:br>
              <a:rPr lang="en-US" sz="2800" spc="300" dirty="0"/>
            </a:br>
            <a:r>
              <a:rPr lang="en-US" sz="2800" spc="300" dirty="0"/>
              <a:t>Sacral			page 3.8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3385534" y="1988840"/>
            <a:ext cx="1985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Practice Sacral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768" y="2852936"/>
            <a:ext cx="4211960" cy="2806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09033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2321" y="173959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Re-demonstrate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Coccyx</a:t>
            </a:r>
            <a:r>
              <a:rPr lang="en-US" sz="3200" dirty="0"/>
              <a:t>		      </a:t>
            </a:r>
            <a:r>
              <a:rPr lang="en-US" sz="2667" spc="0" dirty="0"/>
              <a:t>	                page 5.3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064" y="173959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87632" y="1955601"/>
            <a:ext cx="3081852" cy="20718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7298009" y="4063937"/>
            <a:ext cx="3083509" cy="4320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756785" y="4245550"/>
            <a:ext cx="2586772" cy="1846354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050171" y="5121188"/>
            <a:ext cx="1589755" cy="3600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372200" y="4897967"/>
            <a:ext cx="0" cy="40324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6050171" y="4136079"/>
            <a:ext cx="37886" cy="195582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7665939" y="4849996"/>
            <a:ext cx="11969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300" dirty="0">
                <a:solidFill>
                  <a:srgbClr val="0070C0"/>
                </a:solidFill>
              </a:rPr>
              <a:t>ASIS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level</a:t>
            </a:r>
            <a:endParaRPr lang="en-AU" sz="1400" dirty="0">
              <a:solidFill>
                <a:srgbClr val="0070C0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278214" y="4480015"/>
            <a:ext cx="895774" cy="363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317980" y="4018350"/>
            <a:ext cx="15448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300" dirty="0">
                <a:solidFill>
                  <a:srgbClr val="0070C0"/>
                </a:solidFill>
              </a:rPr>
              <a:t>Rectus 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abdominis</a:t>
            </a:r>
            <a:endParaRPr lang="en-AU" sz="1400" dirty="0">
              <a:solidFill>
                <a:srgbClr val="0070C0"/>
              </a:solidFill>
            </a:endParaRPr>
          </a:p>
        </p:txBody>
      </p:sp>
      <p:pic>
        <p:nvPicPr>
          <p:cNvPr id="15" name="Picture 14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12662" y="1938842"/>
            <a:ext cx="3070883" cy="21414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008" y="4282866"/>
            <a:ext cx="2329320" cy="1771721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 flipV="1">
            <a:off x="1364626" y="5244696"/>
            <a:ext cx="1384469" cy="330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513177" y="5121592"/>
            <a:ext cx="1307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300" dirty="0">
                <a:solidFill>
                  <a:srgbClr val="0070C0"/>
                </a:solidFill>
              </a:rPr>
              <a:t>Coccyx</a:t>
            </a:r>
            <a:endParaRPr lang="en-AU" sz="1400" dirty="0">
              <a:solidFill>
                <a:srgbClr val="0070C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3002766" y="5022372"/>
            <a:ext cx="935270" cy="41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938036" y="4488617"/>
            <a:ext cx="14291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300" dirty="0">
                <a:solidFill>
                  <a:srgbClr val="0070C0"/>
                </a:solidFill>
              </a:rPr>
              <a:t>ILA 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Inferior 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lateral 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angle</a:t>
            </a:r>
            <a:endParaRPr lang="en-AU" sz="1400" dirty="0">
              <a:solidFill>
                <a:srgbClr val="0070C0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2915816" y="5036403"/>
            <a:ext cx="116878" cy="1207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TextBox 29"/>
          <p:cNvSpPr txBox="1"/>
          <p:nvPr/>
        </p:nvSpPr>
        <p:spPr>
          <a:xfrm>
            <a:off x="1812321" y="1038464"/>
            <a:ext cx="555151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FF0000"/>
                </a:solidFill>
              </a:rPr>
              <a:t>CONTRAINDICATION</a:t>
            </a:r>
          </a:p>
          <a:p>
            <a:r>
              <a:rPr lang="en-AU" dirty="0">
                <a:solidFill>
                  <a:srgbClr val="FF0000"/>
                </a:solidFill>
              </a:rPr>
              <a:t>Never use the coccyx procedure on a pregnant woman</a:t>
            </a:r>
          </a:p>
        </p:txBody>
      </p:sp>
    </p:spTree>
    <p:extLst>
      <p:ext uri="{BB962C8B-B14F-4D97-AF65-F5344CB8AC3E}">
        <p14:creationId xmlns:p14="http://schemas.microsoft.com/office/powerpoint/2010/main" val="3568169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775" y="539934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                      </a:t>
            </a:r>
            <a:r>
              <a:rPr lang="en-US" sz="2700" spc="0" dirty="0"/>
              <a:t>page 6.4</a:t>
            </a:r>
            <a:br>
              <a:rPr lang="en-US" sz="2700" spc="0" dirty="0"/>
            </a:br>
            <a:r>
              <a:rPr lang="en-US" sz="3200" spc="300" dirty="0">
                <a:solidFill>
                  <a:schemeClr val="tx1"/>
                </a:solidFill>
              </a:rPr>
              <a:t>Recommendations to assist conception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5" name="Picture 14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9249" y="2104322"/>
            <a:ext cx="5190903" cy="38449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2149883"/>
            <a:ext cx="2464970" cy="37044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5670A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18844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LUNCH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7" name="Content Placeholder 4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3808" y="2420888"/>
            <a:ext cx="4212570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05670A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21582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Perineal</a:t>
            </a:r>
            <a:r>
              <a:rPr lang="en-US" sz="3200" dirty="0"/>
              <a:t>		      </a:t>
            </a:r>
            <a:r>
              <a:rPr lang="en-US" sz="2667" spc="0" dirty="0"/>
              <a:t>	              page 6.5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5" name="Picture 14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9996" y="2636912"/>
            <a:ext cx="2984151" cy="30005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61708" y="4836040"/>
            <a:ext cx="3384376" cy="782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13388" y="2328978"/>
            <a:ext cx="2440508" cy="16821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16016" y="5637460"/>
            <a:ext cx="3430068" cy="5488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/>
          <p:cNvPicPr/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88224" y="2280384"/>
            <a:ext cx="2097072" cy="24840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39716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Bedwetting</a:t>
            </a:r>
            <a:r>
              <a:rPr lang="en-US" sz="3200" dirty="0"/>
              <a:t>		 </a:t>
            </a:r>
            <a:r>
              <a:rPr lang="en-US" sz="2667" spc="0" dirty="0"/>
              <a:t>page 6.6 </a:t>
            </a:r>
            <a:r>
              <a:rPr lang="en-US" sz="2000" spc="0" dirty="0"/>
              <a:t>&amp;</a:t>
            </a:r>
            <a:r>
              <a:rPr lang="en-US" sz="2667" spc="0" dirty="0"/>
              <a:t> 6.7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25631" y="1887665"/>
            <a:ext cx="2411823" cy="21518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03648" y="4581128"/>
            <a:ext cx="3124039" cy="12241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44008" y="2555922"/>
            <a:ext cx="2995213" cy="27869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42622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Bedwetting</a:t>
            </a:r>
            <a:r>
              <a:rPr lang="en-US" sz="3200" dirty="0"/>
              <a:t>		      </a:t>
            </a:r>
            <a:r>
              <a:rPr lang="en-US" sz="2667" spc="0" dirty="0"/>
              <a:t>	              page 6.7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2" name="Picture 11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844824"/>
            <a:ext cx="6480805" cy="441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223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Scenario 6</a:t>
            </a:r>
            <a:r>
              <a:rPr lang="en-US" sz="3200" dirty="0"/>
              <a:t>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76127" y="1875353"/>
            <a:ext cx="7715001" cy="3808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713"/>
              </a:spcBef>
            </a:pPr>
            <a:r>
              <a:rPr lang="en-US" altLang="en-US" b="1" dirty="0">
                <a:solidFill>
                  <a:srgbClr val="FF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Client presents with:</a:t>
            </a:r>
            <a:r>
              <a:rPr lang="en-US" altLang="en-US" b="1" dirty="0">
                <a:latin typeface="Verdana" panose="020B0604030504040204" pitchFamily="34" charset="0"/>
                <a:sym typeface="Verdana" panose="020B0604030504040204" pitchFamily="34" charset="0"/>
              </a:rPr>
              <a:t> Left shoulder and forearm pain, weak grip</a:t>
            </a:r>
          </a:p>
          <a:p>
            <a:pPr>
              <a:spcBef>
                <a:spcPts val="713"/>
              </a:spcBef>
            </a:pPr>
            <a:endParaRPr lang="en-US" altLang="en-US" sz="900" dirty="0">
              <a:latin typeface="Verdana" panose="020B0604030504040204" pitchFamily="34" charset="0"/>
              <a:sym typeface="Verdana" panose="020B0604030504040204" pitchFamily="34" charset="0"/>
            </a:endParaRPr>
          </a:p>
          <a:p>
            <a:pPr>
              <a:spcBef>
                <a:spcPts val="713"/>
              </a:spcBef>
            </a:pPr>
            <a:r>
              <a:rPr lang="en-US" altLang="en-US" dirty="0">
                <a:solidFill>
                  <a:srgbClr val="FF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Questioning reveals: 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Electrician but hates his job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Recently separated, experiencing interrupted sleep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Tingling in lateral 3 fingers, recently diagnosed OOS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Anterior rotation left shoulder, head tilt left</a:t>
            </a:r>
          </a:p>
          <a:p>
            <a:pPr>
              <a:spcBef>
                <a:spcPts val="713"/>
              </a:spcBef>
              <a:buClr>
                <a:srgbClr val="FFB91D"/>
              </a:buClr>
              <a:buSzPct val="80000"/>
            </a:pPr>
            <a:r>
              <a:rPr lang="en-US" altLang="en-US" dirty="0">
                <a:solidFill>
                  <a:srgbClr val="FF0000"/>
                </a:solidFill>
                <a:latin typeface="Verdana" pitchFamily="34" charset="0"/>
                <a:sym typeface="Verdana" pitchFamily="34" charset="0"/>
              </a:rPr>
              <a:t>What procedures could you use?</a:t>
            </a:r>
          </a:p>
          <a:p>
            <a:pPr>
              <a:spcBef>
                <a:spcPts val="713"/>
              </a:spcBef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BRM 2, 3, Shoulder, North, East, Elbow/Wrist, Forearm</a:t>
            </a:r>
          </a:p>
          <a:p>
            <a:pPr>
              <a:spcBef>
                <a:spcPts val="713"/>
              </a:spcBef>
            </a:pPr>
            <a:r>
              <a:rPr lang="en-US" altLang="en-US" dirty="0">
                <a:solidFill>
                  <a:srgbClr val="05670A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Today we will do: </a:t>
            </a:r>
            <a:r>
              <a:rPr lang="en-US" altLang="en-US" b="1" dirty="0">
                <a:solidFill>
                  <a:srgbClr val="05670A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BRM 2, 3, Shoulder</a:t>
            </a:r>
          </a:p>
        </p:txBody>
      </p:sp>
    </p:spTree>
    <p:extLst>
      <p:ext uri="{BB962C8B-B14F-4D97-AF65-F5344CB8AC3E}">
        <p14:creationId xmlns:p14="http://schemas.microsoft.com/office/powerpoint/2010/main" val="90012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0909" y="533400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Practice		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868000" y="2633460"/>
            <a:ext cx="281711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Practice </a:t>
            </a:r>
          </a:p>
          <a:p>
            <a:r>
              <a:rPr lang="en-AU" sz="2400" dirty="0">
                <a:solidFill>
                  <a:srgbClr val="FF0000"/>
                </a:solidFill>
              </a:rPr>
              <a:t>BRM 2 Upper back</a:t>
            </a:r>
          </a:p>
          <a:p>
            <a:r>
              <a:rPr lang="en-AU" sz="2400" dirty="0">
                <a:solidFill>
                  <a:srgbClr val="FF0000"/>
                </a:solidFill>
              </a:rPr>
              <a:t>BRM 3 Neck</a:t>
            </a:r>
          </a:p>
          <a:p>
            <a:r>
              <a:rPr lang="en-AU" sz="2400" dirty="0">
                <a:solidFill>
                  <a:srgbClr val="FF0000"/>
                </a:solidFill>
              </a:rPr>
              <a:t>Shoulder assessment</a:t>
            </a:r>
          </a:p>
          <a:p>
            <a:r>
              <a:rPr lang="en-AU" sz="2400" dirty="0">
                <a:solidFill>
                  <a:srgbClr val="FF0000"/>
                </a:solidFill>
              </a:rPr>
              <a:t>Shoulder assisted</a:t>
            </a:r>
          </a:p>
          <a:p>
            <a:r>
              <a:rPr lang="en-AU" sz="2400" dirty="0">
                <a:solidFill>
                  <a:srgbClr val="FF0000"/>
                </a:solidFill>
              </a:rPr>
              <a:t>Shoulder unassisted</a:t>
            </a:r>
          </a:p>
          <a:p>
            <a:r>
              <a:rPr lang="en-AU" sz="2400" dirty="0">
                <a:solidFill>
                  <a:srgbClr val="FF0000"/>
                </a:solidFill>
              </a:rPr>
              <a:t>Shoulder exercises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2635052"/>
            <a:ext cx="2085990" cy="27809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Oval 8"/>
          <p:cNvSpPr/>
          <p:nvPr/>
        </p:nvSpPr>
        <p:spPr>
          <a:xfrm>
            <a:off x="5541877" y="3493443"/>
            <a:ext cx="1046347" cy="957689"/>
          </a:xfrm>
          <a:prstGeom prst="ellipse">
            <a:avLst/>
          </a:prstGeom>
          <a:solidFill>
            <a:srgbClr val="FF0000">
              <a:alpha val="28000"/>
            </a:srgbClr>
          </a:solidFill>
          <a:ln>
            <a:solidFill>
              <a:srgbClr val="FF0000"/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Oval 4"/>
          <p:cNvSpPr/>
          <p:nvPr/>
        </p:nvSpPr>
        <p:spPr>
          <a:xfrm>
            <a:off x="5724128" y="3626532"/>
            <a:ext cx="720080" cy="720080"/>
          </a:xfrm>
          <a:prstGeom prst="ellipse">
            <a:avLst/>
          </a:prstGeom>
          <a:solidFill>
            <a:srgbClr val="FF0000">
              <a:alpha val="60000"/>
            </a:srgbClr>
          </a:solidFill>
          <a:ln>
            <a:solidFill>
              <a:srgbClr val="FF0000"/>
            </a:solidFill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3308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Re-demonstrate and practice</a:t>
            </a:r>
            <a:br>
              <a:rPr lang="en-US" sz="2800" spc="300" dirty="0"/>
            </a:br>
            <a:r>
              <a:rPr lang="en-US" sz="2800" spc="300" dirty="0"/>
              <a:t>North, South &amp; East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Picture 4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75187" y="2494854"/>
            <a:ext cx="2364478" cy="15193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75227" y="2500303"/>
            <a:ext cx="2656485" cy="14322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7903" y="2372953"/>
            <a:ext cx="2528930" cy="16412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8172" y="3941998"/>
            <a:ext cx="2365833" cy="12988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1823" y="5286295"/>
            <a:ext cx="3456384" cy="9361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259632" y="1679544"/>
            <a:ext cx="6595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5670A"/>
                </a:solidFill>
              </a:rPr>
              <a:t>North 			South 			    East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2950" y="2067230"/>
            <a:ext cx="7288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Neck rotation	               Long standing problem	Policeman’s stop</a:t>
            </a:r>
          </a:p>
        </p:txBody>
      </p:sp>
      <p:pic>
        <p:nvPicPr>
          <p:cNvPr id="13" name="Picture 12"/>
          <p:cNvPicPr/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46669" y="4084048"/>
            <a:ext cx="2292996" cy="19087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36748" y="4080416"/>
            <a:ext cx="2638006" cy="1915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983767" y="5992783"/>
            <a:ext cx="4582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Latissimus </a:t>
            </a:r>
            <a:r>
              <a:rPr lang="en-US" dirty="0" err="1">
                <a:solidFill>
                  <a:srgbClr val="0070C0"/>
                </a:solidFill>
              </a:rPr>
              <a:t>dorsi</a:t>
            </a:r>
            <a:r>
              <a:rPr lang="en-US" dirty="0"/>
              <a:t>		</a:t>
            </a:r>
            <a:r>
              <a:rPr lang="en-US" dirty="0">
                <a:solidFill>
                  <a:srgbClr val="0070C0"/>
                </a:solidFill>
              </a:rPr>
              <a:t>  Pectoralis Major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275856" y="1772816"/>
            <a:ext cx="0" cy="4449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228184" y="1772816"/>
            <a:ext cx="0" cy="4449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308387" y="1304821"/>
            <a:ext cx="22744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5670A"/>
                </a:solidFill>
              </a:rPr>
              <a:t>With each assessment</a:t>
            </a:r>
            <a:endParaRPr lang="en-AU" dirty="0">
              <a:solidFill>
                <a:srgbClr val="05670A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1042950" y="5754347"/>
            <a:ext cx="216682" cy="19493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TextBox 19"/>
          <p:cNvSpPr txBox="1"/>
          <p:nvPr/>
        </p:nvSpPr>
        <p:spPr>
          <a:xfrm>
            <a:off x="1042950" y="5724855"/>
            <a:ext cx="2535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5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43533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West</a:t>
            </a:r>
            <a:r>
              <a:rPr lang="en-US" sz="3200" dirty="0"/>
              <a:t>		      </a:t>
            </a:r>
            <a:r>
              <a:rPr lang="en-US" sz="2667" spc="0" dirty="0"/>
              <a:t>                           Page 5.9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9592" y="2012282"/>
            <a:ext cx="3377825" cy="27071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60" y="4819296"/>
            <a:ext cx="3909723" cy="4490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04048" y="1864341"/>
            <a:ext cx="3324150" cy="25727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823424" y="4437112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Rhomboids</a:t>
            </a:r>
          </a:p>
        </p:txBody>
      </p:sp>
    </p:spTree>
    <p:extLst>
      <p:ext uri="{BB962C8B-B14F-4D97-AF65-F5344CB8AC3E}">
        <p14:creationId xmlns:p14="http://schemas.microsoft.com/office/powerpoint/2010/main" val="101478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722809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Practice </a:t>
            </a:r>
            <a:br>
              <a:rPr lang="en-US" sz="2800" spc="300" dirty="0"/>
            </a:br>
            <a:r>
              <a:rPr lang="en-US" sz="2800" spc="300" dirty="0"/>
              <a:t>Elbow\Wrist &amp; Forearm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2411760" y="1988840"/>
            <a:ext cx="426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Practice Elbow\ Wrist &amp; Forearm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1760" y="2838039"/>
            <a:ext cx="4355976" cy="2898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5670A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69247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722809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Practice </a:t>
            </a:r>
            <a:br>
              <a:rPr lang="en-US" sz="2800" spc="300" dirty="0"/>
            </a:br>
            <a:r>
              <a:rPr lang="en-US" sz="2800" spc="300" dirty="0"/>
              <a:t>Head Procedure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2411760" y="1988840"/>
            <a:ext cx="3259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Practice Head Procedure</a:t>
            </a:r>
          </a:p>
        </p:txBody>
      </p:sp>
      <p:pic>
        <p:nvPicPr>
          <p:cNvPr id="10" name="Picture 9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45891" y="2828032"/>
            <a:ext cx="3024336" cy="27150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245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END OF DAY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286000" y="2204864"/>
            <a:ext cx="46722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5670A"/>
                </a:solidFill>
              </a:rPr>
              <a:t>Hand in Case Studies and Log Hours for marking</a:t>
            </a:r>
          </a:p>
          <a:p>
            <a:r>
              <a:rPr lang="en-US" dirty="0">
                <a:solidFill>
                  <a:srgbClr val="05670A"/>
                </a:solidFill>
              </a:rPr>
              <a:t>Progress Sheet – complete and return</a:t>
            </a:r>
            <a:endParaRPr lang="en-AU" dirty="0">
              <a:solidFill>
                <a:srgbClr val="05670A"/>
              </a:solidFill>
            </a:endParaRPr>
          </a:p>
        </p:txBody>
      </p:sp>
      <p:pic>
        <p:nvPicPr>
          <p:cNvPr id="8" name="Content Placeholder 5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6635" y="3212976"/>
            <a:ext cx="5611849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95989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Module 6 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Welcome back Day 2</a:t>
            </a:r>
            <a:r>
              <a:rPr lang="en-US" sz="3200" dirty="0"/>
              <a:t> 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827584" y="2184680"/>
            <a:ext cx="4176464" cy="340156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lnSpc>
                <a:spcPct val="200000"/>
              </a:lnSpc>
              <a:buFont typeface="Calibri" panose="020F0502020204030204" pitchFamily="34" charset="0"/>
              <a:buChar char="•"/>
            </a:pPr>
            <a:r>
              <a:rPr lang="en-US" dirty="0"/>
              <a:t>How is everyone feeling?</a:t>
            </a:r>
          </a:p>
          <a:p>
            <a:pPr lvl="1">
              <a:lnSpc>
                <a:spcPct val="200000"/>
              </a:lnSpc>
              <a:buFont typeface="Calibri" panose="020F0502020204030204" pitchFamily="34" charset="0"/>
              <a:buChar char="•"/>
            </a:pPr>
            <a:r>
              <a:rPr lang="en-US" dirty="0"/>
              <a:t>How did you sleep?</a:t>
            </a:r>
          </a:p>
          <a:p>
            <a:pPr lvl="1">
              <a:lnSpc>
                <a:spcPct val="200000"/>
              </a:lnSpc>
              <a:buFont typeface="Calibri" panose="020F0502020204030204" pitchFamily="34" charset="0"/>
              <a:buChar char="•"/>
            </a:pPr>
            <a:r>
              <a:rPr lang="en-US" dirty="0"/>
              <a:t>Anything you noticed changing?</a:t>
            </a:r>
          </a:p>
          <a:p>
            <a:pPr lvl="1">
              <a:lnSpc>
                <a:spcPct val="200000"/>
              </a:lnSpc>
              <a:buSzPct val="101000"/>
              <a:buFont typeface="Calibri" panose="020F0502020204030204" pitchFamily="34" charset="0"/>
              <a:buChar char="•"/>
            </a:pPr>
            <a:r>
              <a:rPr lang="en-US" dirty="0"/>
              <a:t>Drink lots of water today.</a:t>
            </a:r>
          </a:p>
          <a:p>
            <a:pPr lvl="1">
              <a:lnSpc>
                <a:spcPct val="200000"/>
              </a:lnSpc>
              <a:buFont typeface="Calibri" panose="020F0502020204030204" pitchFamily="34" charset="0"/>
              <a:buChar char="•"/>
            </a:pPr>
            <a:r>
              <a:rPr lang="en-US" dirty="0"/>
              <a:t>Any questions?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3123432"/>
            <a:ext cx="36004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27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Lymphatic Drainage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8640" y="1916832"/>
            <a:ext cx="3695495" cy="4248472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6012160" y="2708920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08640" y="2769253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Oval 15"/>
          <p:cNvSpPr/>
          <p:nvPr/>
        </p:nvSpPr>
        <p:spPr>
          <a:xfrm>
            <a:off x="5985780" y="2811609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7" name="Oval 16"/>
          <p:cNvSpPr/>
          <p:nvPr/>
        </p:nvSpPr>
        <p:spPr>
          <a:xfrm>
            <a:off x="6008640" y="2657681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Oval 17"/>
          <p:cNvSpPr/>
          <p:nvPr/>
        </p:nvSpPr>
        <p:spPr>
          <a:xfrm>
            <a:off x="6038539" y="2683768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9" name="Oval 18"/>
          <p:cNvSpPr/>
          <p:nvPr/>
        </p:nvSpPr>
        <p:spPr>
          <a:xfrm>
            <a:off x="5974351" y="2751276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Oval 19"/>
          <p:cNvSpPr/>
          <p:nvPr/>
        </p:nvSpPr>
        <p:spPr>
          <a:xfrm>
            <a:off x="6038539" y="2751276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48473" y="2636639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Oval 21"/>
          <p:cNvSpPr/>
          <p:nvPr/>
        </p:nvSpPr>
        <p:spPr>
          <a:xfrm>
            <a:off x="5985780" y="2861913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Oval 22"/>
          <p:cNvSpPr/>
          <p:nvPr/>
        </p:nvSpPr>
        <p:spPr>
          <a:xfrm>
            <a:off x="6020069" y="2805151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>
          <a:xfrm>
            <a:off x="6040563" y="2712491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5" name="Oval 24"/>
          <p:cNvSpPr/>
          <p:nvPr/>
        </p:nvSpPr>
        <p:spPr>
          <a:xfrm>
            <a:off x="5997210" y="2734072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>
            <a:off x="6247467" y="3901491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Oval 26"/>
          <p:cNvSpPr/>
          <p:nvPr/>
        </p:nvSpPr>
        <p:spPr>
          <a:xfrm>
            <a:off x="6203705" y="3844586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Oval 27"/>
          <p:cNvSpPr/>
          <p:nvPr/>
        </p:nvSpPr>
        <p:spPr>
          <a:xfrm>
            <a:off x="6265050" y="3869704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>
            <a:off x="6165219" y="3827382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Oval 29"/>
          <p:cNvSpPr/>
          <p:nvPr/>
        </p:nvSpPr>
        <p:spPr>
          <a:xfrm>
            <a:off x="6149592" y="3810178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1" name="Oval 30"/>
          <p:cNvSpPr/>
          <p:nvPr/>
        </p:nvSpPr>
        <p:spPr>
          <a:xfrm>
            <a:off x="6300143" y="3926643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2" name="Oval 31"/>
          <p:cNvSpPr/>
          <p:nvPr/>
        </p:nvSpPr>
        <p:spPr>
          <a:xfrm>
            <a:off x="6285235" y="3888220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3" name="Oval 32"/>
          <p:cNvSpPr/>
          <p:nvPr/>
        </p:nvSpPr>
        <p:spPr>
          <a:xfrm>
            <a:off x="6184330" y="3868394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4" name="Oval 33"/>
          <p:cNvSpPr/>
          <p:nvPr/>
        </p:nvSpPr>
        <p:spPr>
          <a:xfrm>
            <a:off x="6226565" y="3860446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5" name="Oval 34"/>
          <p:cNvSpPr/>
          <p:nvPr/>
        </p:nvSpPr>
        <p:spPr>
          <a:xfrm>
            <a:off x="6228017" y="3897935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6" name="Oval 35"/>
          <p:cNvSpPr/>
          <p:nvPr/>
        </p:nvSpPr>
        <p:spPr>
          <a:xfrm>
            <a:off x="6512732" y="3839498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7" name="Oval 36"/>
          <p:cNvSpPr/>
          <p:nvPr/>
        </p:nvSpPr>
        <p:spPr>
          <a:xfrm>
            <a:off x="6492547" y="3878769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8" name="Oval 37"/>
          <p:cNvSpPr/>
          <p:nvPr/>
        </p:nvSpPr>
        <p:spPr>
          <a:xfrm>
            <a:off x="6436387" y="3931102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9" name="Oval 38"/>
          <p:cNvSpPr/>
          <p:nvPr/>
        </p:nvSpPr>
        <p:spPr>
          <a:xfrm>
            <a:off x="6637372" y="2640052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0" name="Oval 39"/>
          <p:cNvSpPr/>
          <p:nvPr/>
        </p:nvSpPr>
        <p:spPr>
          <a:xfrm>
            <a:off x="6729217" y="2840358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Oval 40"/>
          <p:cNvSpPr/>
          <p:nvPr/>
        </p:nvSpPr>
        <p:spPr>
          <a:xfrm>
            <a:off x="6330954" y="3930010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2" name="Oval 41"/>
          <p:cNvSpPr/>
          <p:nvPr/>
        </p:nvSpPr>
        <p:spPr>
          <a:xfrm>
            <a:off x="6698567" y="2727334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3" name="Oval 42"/>
          <p:cNvSpPr/>
          <p:nvPr/>
        </p:nvSpPr>
        <p:spPr>
          <a:xfrm>
            <a:off x="6459246" y="3910452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4" name="Oval 43"/>
          <p:cNvSpPr/>
          <p:nvPr/>
        </p:nvSpPr>
        <p:spPr>
          <a:xfrm>
            <a:off x="6663255" y="2661889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5" name="Oval 44"/>
          <p:cNvSpPr/>
          <p:nvPr/>
        </p:nvSpPr>
        <p:spPr>
          <a:xfrm>
            <a:off x="6671662" y="2716336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6" name="Oval 45"/>
          <p:cNvSpPr/>
          <p:nvPr/>
        </p:nvSpPr>
        <p:spPr>
          <a:xfrm>
            <a:off x="6678205" y="2682934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7" name="Oval 46"/>
          <p:cNvSpPr/>
          <p:nvPr/>
        </p:nvSpPr>
        <p:spPr>
          <a:xfrm>
            <a:off x="6701561" y="2809931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8" name="Oval 47"/>
          <p:cNvSpPr/>
          <p:nvPr/>
        </p:nvSpPr>
        <p:spPr>
          <a:xfrm>
            <a:off x="6640891" y="2698023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9" name="Oval 48"/>
          <p:cNvSpPr/>
          <p:nvPr/>
        </p:nvSpPr>
        <p:spPr>
          <a:xfrm>
            <a:off x="6711494" y="2742057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0" name="Oval 49"/>
          <p:cNvSpPr/>
          <p:nvPr/>
        </p:nvSpPr>
        <p:spPr>
          <a:xfrm>
            <a:off x="6676677" y="2754596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1" name="Oval 50"/>
          <p:cNvSpPr/>
          <p:nvPr/>
        </p:nvSpPr>
        <p:spPr>
          <a:xfrm>
            <a:off x="6703585" y="2771146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2" name="Oval 51"/>
          <p:cNvSpPr/>
          <p:nvPr/>
        </p:nvSpPr>
        <p:spPr>
          <a:xfrm>
            <a:off x="6660232" y="2792727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3" name="Oval 52"/>
          <p:cNvSpPr/>
          <p:nvPr/>
        </p:nvSpPr>
        <p:spPr>
          <a:xfrm flipH="1">
            <a:off x="6541611" y="3819792"/>
            <a:ext cx="45719" cy="45719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4" name="Oval 53"/>
          <p:cNvSpPr/>
          <p:nvPr/>
        </p:nvSpPr>
        <p:spPr>
          <a:xfrm flipH="1">
            <a:off x="6141571" y="3852473"/>
            <a:ext cx="45719" cy="45719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5" name="Oval 54"/>
          <p:cNvSpPr/>
          <p:nvPr/>
        </p:nvSpPr>
        <p:spPr>
          <a:xfrm flipH="1">
            <a:off x="6472758" y="3897918"/>
            <a:ext cx="45719" cy="45719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6" name="Oval 55"/>
          <p:cNvSpPr/>
          <p:nvPr/>
        </p:nvSpPr>
        <p:spPr>
          <a:xfrm flipH="1">
            <a:off x="6499211" y="3922625"/>
            <a:ext cx="45719" cy="45719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7" name="Oval 56"/>
          <p:cNvSpPr/>
          <p:nvPr/>
        </p:nvSpPr>
        <p:spPr>
          <a:xfrm flipH="1">
            <a:off x="6155154" y="3883492"/>
            <a:ext cx="45719" cy="45719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8" name="Oval 57"/>
          <p:cNvSpPr/>
          <p:nvPr/>
        </p:nvSpPr>
        <p:spPr>
          <a:xfrm flipH="1">
            <a:off x="6577346" y="3812470"/>
            <a:ext cx="45719" cy="45719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9" name="Oval 58"/>
          <p:cNvSpPr/>
          <p:nvPr/>
        </p:nvSpPr>
        <p:spPr>
          <a:xfrm flipH="1">
            <a:off x="6551594" y="3845805"/>
            <a:ext cx="45719" cy="45719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0" name="Oval 59"/>
          <p:cNvSpPr/>
          <p:nvPr/>
        </p:nvSpPr>
        <p:spPr>
          <a:xfrm flipH="1">
            <a:off x="6525848" y="3878628"/>
            <a:ext cx="45719" cy="45719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1" name="Oval 60"/>
          <p:cNvSpPr/>
          <p:nvPr/>
        </p:nvSpPr>
        <p:spPr>
          <a:xfrm flipH="1">
            <a:off x="6600658" y="3812469"/>
            <a:ext cx="45719" cy="45719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2" name="Oval 61"/>
          <p:cNvSpPr/>
          <p:nvPr/>
        </p:nvSpPr>
        <p:spPr>
          <a:xfrm>
            <a:off x="6274074" y="2527365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3" name="Oval 62"/>
          <p:cNvSpPr/>
          <p:nvPr/>
        </p:nvSpPr>
        <p:spPr>
          <a:xfrm>
            <a:off x="6462076" y="2498794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4" name="Oval 63"/>
          <p:cNvSpPr/>
          <p:nvPr/>
        </p:nvSpPr>
        <p:spPr>
          <a:xfrm>
            <a:off x="6296932" y="2592078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5" name="Oval 64"/>
          <p:cNvSpPr/>
          <p:nvPr/>
        </p:nvSpPr>
        <p:spPr>
          <a:xfrm>
            <a:off x="6270326" y="2623968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6" name="Oval 65"/>
          <p:cNvSpPr/>
          <p:nvPr/>
        </p:nvSpPr>
        <p:spPr>
          <a:xfrm>
            <a:off x="6489872" y="2469848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7" name="Oval 66"/>
          <p:cNvSpPr/>
          <p:nvPr/>
        </p:nvSpPr>
        <p:spPr>
          <a:xfrm>
            <a:off x="6258113" y="2491870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8" name="Oval 67"/>
          <p:cNvSpPr/>
          <p:nvPr/>
        </p:nvSpPr>
        <p:spPr>
          <a:xfrm>
            <a:off x="6274073" y="2574098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9" name="Oval 68"/>
          <p:cNvSpPr/>
          <p:nvPr/>
        </p:nvSpPr>
        <p:spPr>
          <a:xfrm>
            <a:off x="6443434" y="2533976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0" name="Oval 69"/>
          <p:cNvSpPr/>
          <p:nvPr/>
        </p:nvSpPr>
        <p:spPr>
          <a:xfrm>
            <a:off x="6303832" y="2561741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1" name="Oval 70"/>
          <p:cNvSpPr/>
          <p:nvPr/>
        </p:nvSpPr>
        <p:spPr>
          <a:xfrm>
            <a:off x="6453492" y="2619329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2" name="Oval 71"/>
          <p:cNvSpPr/>
          <p:nvPr/>
        </p:nvSpPr>
        <p:spPr>
          <a:xfrm>
            <a:off x="6120069" y="3802169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3" name="Oval 72"/>
          <p:cNvSpPr/>
          <p:nvPr/>
        </p:nvSpPr>
        <p:spPr>
          <a:xfrm>
            <a:off x="6452200" y="2566410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4" name="Oval 73"/>
          <p:cNvSpPr/>
          <p:nvPr/>
        </p:nvSpPr>
        <p:spPr>
          <a:xfrm>
            <a:off x="6219331" y="2301049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5" name="Oval 74"/>
          <p:cNvSpPr/>
          <p:nvPr/>
        </p:nvSpPr>
        <p:spPr>
          <a:xfrm>
            <a:off x="6629534" y="3793610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6" name="Oval 75"/>
          <p:cNvSpPr/>
          <p:nvPr/>
        </p:nvSpPr>
        <p:spPr>
          <a:xfrm>
            <a:off x="6443433" y="2595356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7" name="Oval 76"/>
          <p:cNvSpPr/>
          <p:nvPr/>
        </p:nvSpPr>
        <p:spPr>
          <a:xfrm>
            <a:off x="6472758" y="2537464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8" name="Oval 77"/>
          <p:cNvSpPr/>
          <p:nvPr/>
        </p:nvSpPr>
        <p:spPr>
          <a:xfrm>
            <a:off x="6522070" y="2301049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9" name="Oval 78"/>
          <p:cNvSpPr/>
          <p:nvPr/>
        </p:nvSpPr>
        <p:spPr>
          <a:xfrm>
            <a:off x="6262330" y="2557391"/>
            <a:ext cx="45719" cy="50304"/>
          </a:xfrm>
          <a:prstGeom prst="ellipse">
            <a:avLst/>
          </a:prstGeom>
          <a:solidFill>
            <a:srgbClr val="05670A"/>
          </a:solidFill>
          <a:ln>
            <a:solidFill>
              <a:srgbClr val="05670A"/>
            </a:solidFill>
          </a:ln>
          <a:effectLst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0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256745" y="2383468"/>
            <a:ext cx="4176464" cy="34015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01168" lvl="1" indent="0">
              <a:lnSpc>
                <a:spcPct val="100000"/>
              </a:lnSpc>
              <a:buNone/>
            </a:pPr>
            <a:r>
              <a:rPr lang="en-US" dirty="0"/>
              <a:t>What Bowen Procedures would assist Lymphatic Drainage?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Upper Respiratory / TMJ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Chest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Kidney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Pelvic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East</a:t>
            </a:r>
          </a:p>
          <a:p>
            <a:pPr lvl="1">
              <a:lnSpc>
                <a:spcPct val="150000"/>
              </a:lnSpc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58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726" y="282422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Practice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Seated Bowen</a:t>
            </a:r>
            <a:r>
              <a:rPr lang="en-US" sz="3200" dirty="0"/>
              <a:t>		           </a:t>
            </a:r>
            <a:r>
              <a:rPr lang="en-US" sz="2667" spc="0" dirty="0"/>
              <a:t>Page 4.13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16" y="28242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699792" y="2276872"/>
            <a:ext cx="3528392" cy="3528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 8"/>
          <p:cNvSpPr/>
          <p:nvPr/>
        </p:nvSpPr>
        <p:spPr>
          <a:xfrm>
            <a:off x="2329726" y="1261211"/>
            <a:ext cx="3723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Practice seated Bowen – BRM 1 and 2</a:t>
            </a:r>
            <a:endParaRPr lang="en-A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328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600" spc="300" dirty="0"/>
              <a:t>Practice</a:t>
            </a:r>
            <a:br>
              <a:rPr lang="en-US" sz="2600" spc="300" dirty="0"/>
            </a:br>
            <a:r>
              <a:rPr lang="en-US" sz="2600" spc="300" dirty="0"/>
              <a:t>Pelvic			page 3.2  </a:t>
            </a:r>
            <a:endParaRPr lang="en-US" sz="2600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931126" y="2060848"/>
            <a:ext cx="5704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Practice Pelvic with assessment and exercise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0" y="2923728"/>
            <a:ext cx="4680520" cy="3016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5670A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39061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Practice Procedures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2411760" y="1875702"/>
            <a:ext cx="32864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Kidney with assessments</a:t>
            </a:r>
          </a:p>
          <a:p>
            <a:r>
              <a:rPr lang="en-AU" sz="2400" dirty="0">
                <a:solidFill>
                  <a:srgbClr val="FF0000"/>
                </a:solidFill>
              </a:rPr>
              <a:t>Cramp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1760" y="2996952"/>
            <a:ext cx="3991685" cy="28034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809263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516148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Morning tea</a:t>
            </a:r>
            <a:r>
              <a:rPr lang="en-US" sz="3200" dirty="0"/>
              <a:t>	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1760" y="2420888"/>
            <a:ext cx="4536502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94480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Scenario 7</a:t>
            </a:r>
            <a:r>
              <a:rPr lang="en-US" sz="3200" dirty="0"/>
              <a:t>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76127" y="1875353"/>
            <a:ext cx="7715001" cy="3808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713"/>
              </a:spcBef>
            </a:pPr>
            <a:r>
              <a:rPr lang="en-US" altLang="en-US" b="1" dirty="0">
                <a:solidFill>
                  <a:srgbClr val="FF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Client presents with:</a:t>
            </a:r>
            <a:r>
              <a:rPr lang="en-US" altLang="en-US" b="1" dirty="0">
                <a:latin typeface="Verdana" panose="020B0604030504040204" pitchFamily="34" charset="0"/>
                <a:sym typeface="Verdana" panose="020B0604030504040204" pitchFamily="34" charset="0"/>
              </a:rPr>
              <a:t> Migraine and occasional dizziness </a:t>
            </a:r>
          </a:p>
          <a:p>
            <a:pPr>
              <a:spcBef>
                <a:spcPts val="713"/>
              </a:spcBef>
            </a:pPr>
            <a:endParaRPr lang="en-US" altLang="en-US" sz="900" dirty="0">
              <a:latin typeface="Verdana" panose="020B0604030504040204" pitchFamily="34" charset="0"/>
              <a:sym typeface="Verdana" panose="020B0604030504040204" pitchFamily="34" charset="0"/>
            </a:endParaRPr>
          </a:p>
          <a:p>
            <a:pPr>
              <a:spcBef>
                <a:spcPts val="713"/>
              </a:spcBef>
            </a:pPr>
            <a:r>
              <a:rPr lang="en-US" altLang="en-US" dirty="0">
                <a:solidFill>
                  <a:srgbClr val="FF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Questioning reveals: 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Suffering with anxiety and stress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Home maker with little English, adult daughter is her translator 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Has a stiff neck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Assessment facial asymmetry, clicking TMJ on opening</a:t>
            </a:r>
          </a:p>
          <a:p>
            <a:pPr>
              <a:spcBef>
                <a:spcPts val="713"/>
              </a:spcBef>
              <a:buClr>
                <a:srgbClr val="FFB91D"/>
              </a:buClr>
              <a:buSzPct val="80000"/>
            </a:pPr>
            <a:r>
              <a:rPr lang="en-US" altLang="en-US" dirty="0">
                <a:solidFill>
                  <a:srgbClr val="FF0000"/>
                </a:solidFill>
                <a:latin typeface="Verdana" pitchFamily="34" charset="0"/>
                <a:sym typeface="Verdana" pitchFamily="34" charset="0"/>
              </a:rPr>
              <a:t>What procedures could you use?</a:t>
            </a:r>
          </a:p>
          <a:p>
            <a:pPr>
              <a:spcBef>
                <a:spcPts val="713"/>
              </a:spcBef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BRM 2, 3, UR TMJ, Head, North, Coccyx</a:t>
            </a:r>
          </a:p>
          <a:p>
            <a:pPr>
              <a:spcBef>
                <a:spcPts val="713"/>
              </a:spcBef>
            </a:pPr>
            <a:r>
              <a:rPr lang="en-US" altLang="en-US" dirty="0">
                <a:solidFill>
                  <a:srgbClr val="05670A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Today we will do: </a:t>
            </a:r>
            <a:r>
              <a:rPr lang="en-US" altLang="en-US" b="1" dirty="0">
                <a:solidFill>
                  <a:srgbClr val="05670A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BRM 3, UR TMJ</a:t>
            </a:r>
          </a:p>
        </p:txBody>
      </p:sp>
    </p:spTree>
    <p:extLst>
      <p:ext uri="{BB962C8B-B14F-4D97-AF65-F5344CB8AC3E}">
        <p14:creationId xmlns:p14="http://schemas.microsoft.com/office/powerpoint/2010/main" val="182657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Practice Procedures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468245" y="1844824"/>
            <a:ext cx="69042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BRM 3 Neck</a:t>
            </a:r>
          </a:p>
          <a:p>
            <a:r>
              <a:rPr lang="en-AU" sz="2400" dirty="0">
                <a:solidFill>
                  <a:srgbClr val="FF0000"/>
                </a:solidFill>
              </a:rPr>
              <a:t>Upper respiratory/TMJ with assessment and aftercare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1760" y="3037064"/>
            <a:ext cx="4139952" cy="27547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82096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Re-demonstrate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Chest	</a:t>
            </a:r>
            <a:r>
              <a:rPr lang="en-US" sz="3200" dirty="0"/>
              <a:t>                                     </a:t>
            </a:r>
            <a:r>
              <a:rPr lang="en-US" sz="2667" spc="0" dirty="0"/>
              <a:t>Page 5.12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60801" y="2043404"/>
            <a:ext cx="2907030" cy="3336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16016" y="3429000"/>
            <a:ext cx="3401041" cy="13502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78957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Lunch </a:t>
            </a:r>
            <a:br>
              <a:rPr lang="en-US" sz="3200" dirty="0"/>
            </a:b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532928" y="2060848"/>
            <a:ext cx="44958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300" dirty="0"/>
              <a:t>Fill in and return student survey</a:t>
            </a:r>
            <a:r>
              <a:rPr lang="en-US" sz="2000" dirty="0"/>
              <a:t> </a:t>
            </a:r>
            <a:endParaRPr lang="en-AU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2928" y="2924944"/>
            <a:ext cx="4443986" cy="2499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496427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7305" y="16624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Re-demonstrate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Gallbladder</a:t>
            </a:r>
            <a:r>
              <a:rPr lang="en-US" sz="3200" dirty="0"/>
              <a:t>		      </a:t>
            </a:r>
            <a:r>
              <a:rPr lang="en-US" sz="2667" spc="0" dirty="0"/>
              <a:t>page 5.10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60801" y="2665717"/>
            <a:ext cx="2736810" cy="2441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88024" y="2691327"/>
            <a:ext cx="2897505" cy="2353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36697" y="1080640"/>
            <a:ext cx="4596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Practice Respiratory with Asthma aftercare</a:t>
            </a:r>
          </a:p>
          <a:p>
            <a:r>
              <a:rPr lang="en-US" dirty="0">
                <a:solidFill>
                  <a:srgbClr val="05670A"/>
                </a:solidFill>
              </a:rPr>
              <a:t>Practice Gallbladder</a:t>
            </a:r>
            <a:endParaRPr lang="en-US" i="1" dirty="0">
              <a:solidFill>
                <a:srgbClr val="0567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13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Thoracic</a:t>
            </a:r>
            <a:r>
              <a:rPr lang="en-US" sz="3200" dirty="0"/>
              <a:t>		      </a:t>
            </a:r>
            <a:r>
              <a:rPr lang="en-US" sz="2667" spc="0" dirty="0"/>
              <a:t>	              page 6.8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5" name="Picture 14"/>
          <p:cNvPicPr/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15816" y="2586050"/>
            <a:ext cx="3369975" cy="25922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776279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Thoracic</a:t>
            </a:r>
            <a:r>
              <a:rPr lang="en-US" sz="3200" dirty="0"/>
              <a:t>		      </a:t>
            </a:r>
            <a:r>
              <a:rPr lang="en-US" sz="2667" spc="0" dirty="0"/>
              <a:t>	              page 6.8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19200" y="2128679"/>
            <a:ext cx="3312584" cy="36326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32040" y="2276872"/>
            <a:ext cx="2664296" cy="30302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70140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Thoracic</a:t>
            </a:r>
            <a:r>
              <a:rPr lang="en-US" sz="3200" dirty="0"/>
              <a:t>		      </a:t>
            </a:r>
            <a:r>
              <a:rPr lang="en-US" sz="2667" spc="0" dirty="0"/>
              <a:t>	              page 6.8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05105" y="1875255"/>
            <a:ext cx="4618844" cy="40212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85430" y="5888609"/>
            <a:ext cx="2030586" cy="3330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04047" y="5862680"/>
            <a:ext cx="2188675" cy="3589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238356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4397" y="339184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Practice Procedures</a:t>
            </a:r>
            <a:br>
              <a:rPr lang="en-US" sz="2800" spc="300" dirty="0"/>
            </a:br>
            <a:r>
              <a:rPr lang="en-US" sz="2800" spc="300" dirty="0"/>
              <a:t>and strapping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887042" y="1849139"/>
            <a:ext cx="63945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Procedures  - Ankle \ Hammertoe \ Bunion</a:t>
            </a:r>
          </a:p>
          <a:p>
            <a:r>
              <a:rPr lang="en-AU" sz="2400" dirty="0">
                <a:solidFill>
                  <a:srgbClr val="FF0000"/>
                </a:solidFill>
              </a:rPr>
              <a:t>Strapping  - Ankle \ Hammertoe \ Plantar Fasciitis </a:t>
            </a:r>
          </a:p>
          <a:p>
            <a:endParaRPr lang="en-AU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4397" y="3049468"/>
            <a:ext cx="3895756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179061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Buttock Pain</a:t>
            </a:r>
            <a:r>
              <a:rPr lang="en-US" sz="3200" dirty="0"/>
              <a:t>		      </a:t>
            </a:r>
            <a:r>
              <a:rPr lang="en-US" sz="2667" spc="0" dirty="0"/>
              <a:t>	              page 6.10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5" name="Picture 14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60" y="2277684"/>
            <a:ext cx="2674208" cy="33984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19872" y="2331422"/>
            <a:ext cx="2559281" cy="2482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68247" y="4941168"/>
            <a:ext cx="2308459" cy="3786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9185" y="4221088"/>
            <a:ext cx="2304256" cy="1728192"/>
          </a:xfrm>
          <a:prstGeom prst="rect">
            <a:avLst/>
          </a:prstGeom>
        </p:spPr>
      </p:pic>
      <p:pic>
        <p:nvPicPr>
          <p:cNvPr id="20" name="Picture 19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4168" y="2305842"/>
            <a:ext cx="2335140" cy="19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2167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Re-demonstrate and practice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Ankle</a:t>
            </a:r>
            <a:r>
              <a:rPr lang="en-US" sz="3200" dirty="0"/>
              <a:t>, Hammertoe, Bunion		</a:t>
            </a:r>
            <a:endParaRPr lang="en-US" sz="2667" spc="0" dirty="0"/>
          </a:p>
        </p:txBody>
      </p:sp>
      <p:pic>
        <p:nvPicPr>
          <p:cNvPr id="15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9" name="Picture 18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69324" y="5429401"/>
            <a:ext cx="2218228" cy="4570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85338" y="1908507"/>
            <a:ext cx="1795583" cy="12514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7163995" y="1947908"/>
            <a:ext cx="1728777" cy="13554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SCS0045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0" y="2056512"/>
            <a:ext cx="1746448" cy="1240897"/>
          </a:xfrm>
          <a:prstGeom prst="rect">
            <a:avLst/>
          </a:prstGeom>
        </p:spPr>
      </p:pic>
      <p:sp>
        <p:nvSpPr>
          <p:cNvPr id="12" name="Flowchart: Connector 11"/>
          <p:cNvSpPr/>
          <p:nvPr/>
        </p:nvSpPr>
        <p:spPr>
          <a:xfrm>
            <a:off x="2699588" y="2577069"/>
            <a:ext cx="176019" cy="19978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/>
          <p:cNvSpPr/>
          <p:nvPr/>
        </p:nvSpPr>
        <p:spPr>
          <a:xfrm>
            <a:off x="2952949" y="2292780"/>
            <a:ext cx="131288" cy="14901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22" name="Flowchart: Connector 21"/>
          <p:cNvSpPr/>
          <p:nvPr/>
        </p:nvSpPr>
        <p:spPr>
          <a:xfrm>
            <a:off x="3027936" y="2883964"/>
            <a:ext cx="131288" cy="14901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690439" y="2546155"/>
            <a:ext cx="2200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" name="Flowchart: Connector 23"/>
          <p:cNvSpPr/>
          <p:nvPr/>
        </p:nvSpPr>
        <p:spPr>
          <a:xfrm>
            <a:off x="8382000" y="2025497"/>
            <a:ext cx="176019" cy="19978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61250" y="3032778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796136" y="3717032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7" name="Picture 26"/>
          <p:cNvPicPr/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 flipH="1">
            <a:off x="4041432" y="1985656"/>
            <a:ext cx="1305164" cy="12799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7" name="Picture 36"/>
          <p:cNvPicPr/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7112322">
            <a:off x="496518" y="1910170"/>
            <a:ext cx="1533790" cy="13818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3005605" y="2820827"/>
            <a:ext cx="2267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38" name="Picture 37"/>
          <p:cNvPicPr/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2701" y="3539901"/>
            <a:ext cx="1865036" cy="12572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9" name="Picture 38"/>
          <p:cNvPicPr/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50034" y="3835330"/>
            <a:ext cx="1689643" cy="22579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" name="Picture 39"/>
          <p:cNvPicPr/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16314" y="3701382"/>
            <a:ext cx="1759644" cy="12397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1" name="Picture 40"/>
          <p:cNvPicPr/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83141" y="3713557"/>
            <a:ext cx="2109631" cy="13716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4549483"/>
            <a:ext cx="1171019" cy="17598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 rot="16200000">
            <a:off x="-115201" y="2462995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Ankle</a:t>
            </a:r>
          </a:p>
        </p:txBody>
      </p:sp>
      <p:sp>
        <p:nvSpPr>
          <p:cNvPr id="43" name="TextBox 42"/>
          <p:cNvSpPr txBox="1"/>
          <p:nvPr/>
        </p:nvSpPr>
        <p:spPr>
          <a:xfrm rot="16200000">
            <a:off x="4200753" y="4364816"/>
            <a:ext cx="849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Bunion</a:t>
            </a:r>
          </a:p>
        </p:txBody>
      </p:sp>
      <p:sp>
        <p:nvSpPr>
          <p:cNvPr id="44" name="TextBox 43"/>
          <p:cNvSpPr txBox="1"/>
          <p:nvPr/>
        </p:nvSpPr>
        <p:spPr>
          <a:xfrm rot="16200000">
            <a:off x="-388941" y="4756502"/>
            <a:ext cx="1353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Hammertoe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95536" y="3356992"/>
            <a:ext cx="84972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4283968" y="3356992"/>
            <a:ext cx="72008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3608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 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Apple Cider Vinegar</a:t>
            </a:r>
            <a:r>
              <a:rPr lang="en-US" sz="3200" dirty="0"/>
              <a:t>	             </a:t>
            </a:r>
            <a:r>
              <a:rPr lang="en-US" sz="2667" spc="0" dirty="0"/>
              <a:t>Page 4.23</a:t>
            </a:r>
          </a:p>
        </p:txBody>
      </p:sp>
      <p:pic>
        <p:nvPicPr>
          <p:cNvPr id="11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6948264" y="3258124"/>
            <a:ext cx="504056" cy="43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7278833" y="3033468"/>
            <a:ext cx="504056" cy="43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pic>
        <p:nvPicPr>
          <p:cNvPr id="13" name="Picture 12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0" y="2564904"/>
            <a:ext cx="4795732" cy="25922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863878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Revision Module 5 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Study Questions         page 5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954" y="2060848"/>
            <a:ext cx="6975046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7312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Revision Module 5 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Study Questions         page 5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1679" y="2852936"/>
            <a:ext cx="6284335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4803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457201"/>
            <a:ext cx="684076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Re-demonstrate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‘Baby Bowen’</a:t>
            </a:r>
            <a:r>
              <a:rPr lang="en-US" sz="3200" dirty="0"/>
              <a:t>		           </a:t>
            </a:r>
            <a:r>
              <a:rPr lang="en-US" sz="2667" spc="0" dirty="0"/>
              <a:t>Page 4.15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584" y="519337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7368" y="2113933"/>
            <a:ext cx="3124200" cy="30395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0" name="Straight Arrow Connector 9"/>
          <p:cNvCxnSpPr/>
          <p:nvPr/>
        </p:nvCxnSpPr>
        <p:spPr>
          <a:xfrm>
            <a:off x="6637579" y="3600569"/>
            <a:ext cx="91889" cy="2588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445958" y="3525776"/>
            <a:ext cx="47065" cy="2588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128693" y="3514550"/>
            <a:ext cx="211932" cy="21544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50139" y="2741133"/>
            <a:ext cx="3113172" cy="1752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" name="Straight Arrow Connector 13"/>
          <p:cNvCxnSpPr/>
          <p:nvPr/>
        </p:nvCxnSpPr>
        <p:spPr>
          <a:xfrm>
            <a:off x="1403648" y="3251226"/>
            <a:ext cx="190500" cy="3957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1691680" y="3251226"/>
            <a:ext cx="163204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364689" y="2741133"/>
            <a:ext cx="311317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7" name="Straight Arrow Connector 16"/>
          <p:cNvCxnSpPr/>
          <p:nvPr/>
        </p:nvCxnSpPr>
        <p:spPr>
          <a:xfrm>
            <a:off x="3826024" y="3260174"/>
            <a:ext cx="190500" cy="3957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521224" y="3279962"/>
            <a:ext cx="163204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74076" y="5300584"/>
            <a:ext cx="2762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Supine moves 3, 4 and 5 of </a:t>
            </a:r>
          </a:p>
          <a:p>
            <a:r>
              <a:rPr lang="en-US" dirty="0">
                <a:solidFill>
                  <a:srgbClr val="0070C0"/>
                </a:solidFill>
              </a:rPr>
              <a:t>Respiratory procedure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0727" y="5294432"/>
            <a:ext cx="19310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2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medial moves </a:t>
            </a:r>
          </a:p>
          <a:p>
            <a:r>
              <a:rPr lang="en-US" dirty="0">
                <a:solidFill>
                  <a:srgbClr val="0070C0"/>
                </a:solidFill>
              </a:rPr>
              <a:t>Level with inferior </a:t>
            </a:r>
          </a:p>
          <a:p>
            <a:r>
              <a:rPr lang="en-US" dirty="0">
                <a:solidFill>
                  <a:srgbClr val="0070C0"/>
                </a:solidFill>
              </a:rPr>
              <a:t>angle of scapula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55753" y="5294432"/>
            <a:ext cx="19310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2 lateral moves </a:t>
            </a:r>
          </a:p>
          <a:p>
            <a:r>
              <a:rPr lang="en-US" dirty="0">
                <a:solidFill>
                  <a:srgbClr val="0070C0"/>
                </a:solidFill>
              </a:rPr>
              <a:t>Level with inferior </a:t>
            </a:r>
          </a:p>
          <a:p>
            <a:r>
              <a:rPr lang="en-US" dirty="0">
                <a:solidFill>
                  <a:srgbClr val="0070C0"/>
                </a:solidFill>
              </a:rPr>
              <a:t>angle of scapula</a:t>
            </a:r>
          </a:p>
        </p:txBody>
      </p:sp>
    </p:spTree>
    <p:extLst>
      <p:ext uri="{BB962C8B-B14F-4D97-AF65-F5344CB8AC3E}">
        <p14:creationId xmlns:p14="http://schemas.microsoft.com/office/powerpoint/2010/main" val="34351854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457201"/>
            <a:ext cx="684076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Revision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Babies and children</a:t>
            </a:r>
            <a:r>
              <a:rPr lang="en-US" sz="3200" dirty="0"/>
              <a:t>		           </a:t>
            </a:r>
            <a:r>
              <a:rPr lang="en-US" sz="2667" spc="0" dirty="0"/>
              <a:t>Page 4.15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584" y="519337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Picture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1916832"/>
            <a:ext cx="3895152" cy="42690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30040" y="1916832"/>
            <a:ext cx="3990432" cy="24451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90125" y="3789040"/>
            <a:ext cx="4202355" cy="24482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780856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Written Assessment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800" y="2420888"/>
            <a:ext cx="4104456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05670A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844395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840" y="653408"/>
            <a:ext cx="6880632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Homework to complete by Module 7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Rectangle 4"/>
          <p:cNvSpPr/>
          <p:nvPr/>
        </p:nvSpPr>
        <p:spPr>
          <a:xfrm>
            <a:off x="899592" y="2060848"/>
            <a:ext cx="7528704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Case Studies should be completed by Module 6. Have you remembered to submit your final Case studies to your instructor?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FF0000"/>
                </a:solidFill>
              </a:rPr>
              <a:t>Module 7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Minimum 10 log hours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B050"/>
                </a:solidFill>
              </a:rPr>
              <a:t>Purchase </a:t>
            </a:r>
            <a:r>
              <a:rPr lang="en-US" sz="2000" dirty="0">
                <a:solidFill>
                  <a:srgbClr val="00B050"/>
                </a:solidFill>
              </a:rPr>
              <a:t>and complete A&amp;P 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</a:rPr>
              <a:t>Lock in date for Module 7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Answer Module 6 study questions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95005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What to expect at Module 7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699792" y="2055646"/>
            <a:ext cx="424847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Getting ready to be a therapist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Case Scenarios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Group Discussion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Practical Assessment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Satisfactory / Not yet satisfactory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10 points will be checked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365732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What to bring to Module 7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699792" y="2055646"/>
            <a:ext cx="42484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Your table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Your linen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Your towels and pillows for client comfort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Your manuals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Your log hours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6669784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809A4C9FB4784FB7578D0621B7D751" ma:contentTypeVersion="8" ma:contentTypeDescription="Create a new document." ma:contentTypeScope="" ma:versionID="6e0723c122abb7117a98564025a81a20">
  <xsd:schema xmlns:xsd="http://www.w3.org/2001/XMLSchema" xmlns:xs="http://www.w3.org/2001/XMLSchema" xmlns:p="http://schemas.microsoft.com/office/2006/metadata/properties" xmlns:ns2="b606dffb-70ae-45ec-b608-83699c3971af" targetNamespace="http://schemas.microsoft.com/office/2006/metadata/properties" ma:root="true" ma:fieldsID="2c0d843bfca09e06680f6fb95e2ed27c" ns2:_="">
    <xsd:import namespace="b606dffb-70ae-45ec-b608-83699c397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06dffb-70ae-45ec-b608-83699c3971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F05CCD-87F0-4916-8C1F-DEF70C9C339A}">
  <ds:schemaRefs>
    <ds:schemaRef ds:uri="http://schemas.microsoft.com/office/2006/metadata/properties"/>
    <ds:schemaRef ds:uri="http://schemas.microsoft.com/office/infopath/2007/PartnerControls"/>
    <ds:schemaRef ds:uri="31511a02-dc7f-4a3c-be8c-091b42c3481f"/>
    <ds:schemaRef ds:uri="b606dffb-70ae-45ec-b608-83699c3971af"/>
  </ds:schemaRefs>
</ds:datastoreItem>
</file>

<file path=customXml/itemProps2.xml><?xml version="1.0" encoding="utf-8"?>
<ds:datastoreItem xmlns:ds="http://schemas.openxmlformats.org/officeDocument/2006/customXml" ds:itemID="{2E57B5AC-F5F9-48AF-913C-C95943AEE6E9}"/>
</file>

<file path=customXml/itemProps3.xml><?xml version="1.0" encoding="utf-8"?>
<ds:datastoreItem xmlns:ds="http://schemas.openxmlformats.org/officeDocument/2006/customXml" ds:itemID="{599E0288-A9C8-4BC7-906C-A587F60EEE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3140</TotalTime>
  <Words>1316</Words>
  <Application>Microsoft Office PowerPoint</Application>
  <PresentationFormat>On-screen Show (4:3)</PresentationFormat>
  <Paragraphs>273</Paragraphs>
  <Slides>49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Calibri Light</vt:lpstr>
      <vt:lpstr>Verdana</vt:lpstr>
      <vt:lpstr>Retrospect</vt:lpstr>
      <vt:lpstr>PowerPoint Presentation</vt:lpstr>
      <vt:lpstr>Module 6  Welcome                 </vt:lpstr>
      <vt:lpstr>Module 6   Welcome back                 </vt:lpstr>
      <vt:lpstr>Module 6  Program                 </vt:lpstr>
      <vt:lpstr>Module  6 Program                 </vt:lpstr>
      <vt:lpstr>New Procedure 5a or 7a Medially page 6.2</vt:lpstr>
      <vt:lpstr>New Procedure Bursitis                       page 6.3</vt:lpstr>
      <vt:lpstr>Practice  Hamstring   page 2.10    </vt:lpstr>
      <vt:lpstr>MORNING TEA</vt:lpstr>
      <vt:lpstr>Practice  Sacral   page 3.8</vt:lpstr>
      <vt:lpstr>Re-demonstrate Coccyx                         page 5.3</vt:lpstr>
      <vt:lpstr>New Procedure                      page 6.4 Recommendations to assist conception</vt:lpstr>
      <vt:lpstr>LUNCH</vt:lpstr>
      <vt:lpstr>New Procedure Perineal                       page 6.5</vt:lpstr>
      <vt:lpstr>New Procedure Bedwetting   page 6.6 &amp; 6.7</vt:lpstr>
      <vt:lpstr>New Procedure Bedwetting                       page 6.7</vt:lpstr>
      <vt:lpstr>Scenario 6               </vt:lpstr>
      <vt:lpstr>Practice  </vt:lpstr>
      <vt:lpstr>Re-demonstrate and practice North, South &amp; East</vt:lpstr>
      <vt:lpstr>New Procedure West                                   Page 5.9</vt:lpstr>
      <vt:lpstr>Practice  Elbow\Wrist &amp; Forearm</vt:lpstr>
      <vt:lpstr>Practice  Head Procedure</vt:lpstr>
      <vt:lpstr>END OF DAY</vt:lpstr>
      <vt:lpstr>Module 6  Welcome back Day 2                  </vt:lpstr>
      <vt:lpstr>Lymphatic Drainage                 </vt:lpstr>
      <vt:lpstr>Practice Seated Bowen             Page 4.13</vt:lpstr>
      <vt:lpstr>Practice Pelvic   page 3.2  </vt:lpstr>
      <vt:lpstr>Practice Procedures</vt:lpstr>
      <vt:lpstr>Morning tea              </vt:lpstr>
      <vt:lpstr>Scenario 7               </vt:lpstr>
      <vt:lpstr>Practice Procedures</vt:lpstr>
      <vt:lpstr>Re-demonstrate Chest                                      Page 5.12</vt:lpstr>
      <vt:lpstr>Lunch  </vt:lpstr>
      <vt:lpstr>Re-demonstrate Gallbladder        page 5.10</vt:lpstr>
      <vt:lpstr>New Procedure Thoracic                       page 6.8</vt:lpstr>
      <vt:lpstr>New Procedure Thoracic                       page 6.8</vt:lpstr>
      <vt:lpstr>New Procedure Thoracic                       page 6.8</vt:lpstr>
      <vt:lpstr>Practice Procedures and strapping</vt:lpstr>
      <vt:lpstr>New Procedure Buttock Pain                       page 6.10</vt:lpstr>
      <vt:lpstr>Re-demonstrate and practice Ankle, Hammertoe, Bunion  </vt:lpstr>
      <vt:lpstr>  Apple Cider Vinegar              Page 4.23</vt:lpstr>
      <vt:lpstr>Revision Module 5  Study Questions         page 5                 </vt:lpstr>
      <vt:lpstr>Revision Module 5  Study Questions         page 5                 </vt:lpstr>
      <vt:lpstr>Re-demonstrate ‘Baby Bowen’             Page 4.15</vt:lpstr>
      <vt:lpstr>Revision Babies and children             Page 4.15</vt:lpstr>
      <vt:lpstr>Written Assessment</vt:lpstr>
      <vt:lpstr>Homework to complete by Module 7</vt:lpstr>
      <vt:lpstr>What to expect at Module 7</vt:lpstr>
      <vt:lpstr>What to bring to Module 7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Debermis</dc:creator>
  <cp:lastModifiedBy>Bowen Training Office</cp:lastModifiedBy>
  <cp:revision>430</cp:revision>
  <dcterms:created xsi:type="dcterms:W3CDTF">2015-10-20T05:53:30Z</dcterms:created>
  <dcterms:modified xsi:type="dcterms:W3CDTF">2022-09-01T01:33:21Z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756000.000000000</vt:lpwstr>
  </property>
  <property fmtid="{D5CDD505-2E9C-101B-9397-08002B2CF9AE}" pid="3" name="ContentTypeId">
    <vt:lpwstr>0x01010011809A4C9FB4784FB7578D0621B7D751</vt:lpwstr>
  </property>
  <property fmtid="{D5CDD505-2E9C-101B-9397-08002B2CF9AE}" pid="4" name="MediaServiceImageTags">
    <vt:lpwstr/>
  </property>
</Properties>
</file>