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57"/>
  </p:notesMasterIdLst>
  <p:sldIdLst>
    <p:sldId id="299" r:id="rId5"/>
    <p:sldId id="268" r:id="rId6"/>
    <p:sldId id="300" r:id="rId7"/>
    <p:sldId id="353" r:id="rId8"/>
    <p:sldId id="356" r:id="rId9"/>
    <p:sldId id="355" r:id="rId10"/>
    <p:sldId id="360" r:id="rId11"/>
    <p:sldId id="359" r:id="rId12"/>
    <p:sldId id="358" r:id="rId13"/>
    <p:sldId id="357" r:id="rId14"/>
    <p:sldId id="361" r:id="rId15"/>
    <p:sldId id="362" r:id="rId16"/>
    <p:sldId id="370" r:id="rId17"/>
    <p:sldId id="369" r:id="rId18"/>
    <p:sldId id="374" r:id="rId19"/>
    <p:sldId id="373" r:id="rId20"/>
    <p:sldId id="368" r:id="rId21"/>
    <p:sldId id="371" r:id="rId22"/>
    <p:sldId id="372" r:id="rId23"/>
    <p:sldId id="367" r:id="rId24"/>
    <p:sldId id="380" r:id="rId25"/>
    <p:sldId id="379" r:id="rId26"/>
    <p:sldId id="378" r:id="rId27"/>
    <p:sldId id="377" r:id="rId28"/>
    <p:sldId id="407" r:id="rId29"/>
    <p:sldId id="417" r:id="rId30"/>
    <p:sldId id="375" r:id="rId31"/>
    <p:sldId id="384" r:id="rId32"/>
    <p:sldId id="383" r:id="rId33"/>
    <p:sldId id="427" r:id="rId34"/>
    <p:sldId id="382" r:id="rId35"/>
    <p:sldId id="381" r:id="rId36"/>
    <p:sldId id="385" r:id="rId37"/>
    <p:sldId id="386" r:id="rId38"/>
    <p:sldId id="428" r:id="rId39"/>
    <p:sldId id="418" r:id="rId40"/>
    <p:sldId id="419" r:id="rId41"/>
    <p:sldId id="420" r:id="rId42"/>
    <p:sldId id="421" r:id="rId43"/>
    <p:sldId id="422" r:id="rId44"/>
    <p:sldId id="423" r:id="rId45"/>
    <p:sldId id="424" r:id="rId46"/>
    <p:sldId id="425" r:id="rId47"/>
    <p:sldId id="426" r:id="rId48"/>
    <p:sldId id="387" r:id="rId49"/>
    <p:sldId id="399" r:id="rId50"/>
    <p:sldId id="404" r:id="rId51"/>
    <p:sldId id="406" r:id="rId52"/>
    <p:sldId id="405" r:id="rId53"/>
    <p:sldId id="397" r:id="rId54"/>
    <p:sldId id="431" r:id="rId55"/>
    <p:sldId id="429"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670A"/>
    <a:srgbClr val="30A03D"/>
    <a:srgbClr val="36CA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39" autoAdjust="0"/>
    <p:restoredTop sz="94626"/>
  </p:normalViewPr>
  <p:slideViewPr>
    <p:cSldViewPr>
      <p:cViewPr varScale="1">
        <p:scale>
          <a:sx n="102" d="100"/>
          <a:sy n="102" d="100"/>
        </p:scale>
        <p:origin x="103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wen Training Office" userId="5a90e6cc-7b3e-4dc7-93e6-c34e4df81088" providerId="ADAL" clId="{CEA77B32-18DF-4035-873A-EBEEA5D05E96}"/>
    <pc:docChg chg="undo custSel delSld modSld">
      <pc:chgData name="Bowen Training Office" userId="5a90e6cc-7b3e-4dc7-93e6-c34e4df81088" providerId="ADAL" clId="{CEA77B32-18DF-4035-873A-EBEEA5D05E96}" dt="2022-09-01T01:39:57.229" v="226" actId="20577"/>
      <pc:docMkLst>
        <pc:docMk/>
      </pc:docMkLst>
      <pc:sldChg chg="modSp mod">
        <pc:chgData name="Bowen Training Office" userId="5a90e6cc-7b3e-4dc7-93e6-c34e4df81088" providerId="ADAL" clId="{CEA77B32-18DF-4035-873A-EBEEA5D05E96}" dt="2022-09-01T01:34:33.407" v="0" actId="6549"/>
        <pc:sldMkLst>
          <pc:docMk/>
          <pc:sldMk cId="3855949173" sldId="268"/>
        </pc:sldMkLst>
        <pc:spChg chg="mod">
          <ac:chgData name="Bowen Training Office" userId="5a90e6cc-7b3e-4dc7-93e6-c34e4df81088" providerId="ADAL" clId="{CEA77B32-18DF-4035-873A-EBEEA5D05E96}" dt="2022-09-01T01:34:33.407" v="0" actId="6549"/>
          <ac:spMkLst>
            <pc:docMk/>
            <pc:sldMk cId="3855949173" sldId="268"/>
            <ac:spMk id="4" creationId="{00000000-0000-0000-0000-000000000000}"/>
          </ac:spMkLst>
        </pc:spChg>
      </pc:sldChg>
      <pc:sldChg chg="del">
        <pc:chgData name="Bowen Training Office" userId="5a90e6cc-7b3e-4dc7-93e6-c34e4df81088" providerId="ADAL" clId="{CEA77B32-18DF-4035-873A-EBEEA5D05E96}" dt="2022-09-01T01:39:27.287" v="215" actId="47"/>
        <pc:sldMkLst>
          <pc:docMk/>
          <pc:sldMk cId="1699996307" sldId="366"/>
        </pc:sldMkLst>
      </pc:sldChg>
      <pc:sldChg chg="modSp mod">
        <pc:chgData name="Bowen Training Office" userId="5a90e6cc-7b3e-4dc7-93e6-c34e4df81088" providerId="ADAL" clId="{CEA77B32-18DF-4035-873A-EBEEA5D05E96}" dt="2022-09-01T01:36:34.268" v="87" actId="20577"/>
        <pc:sldMkLst>
          <pc:docMk/>
          <pc:sldMk cId="1162819277" sldId="387"/>
        </pc:sldMkLst>
        <pc:spChg chg="mod">
          <ac:chgData name="Bowen Training Office" userId="5a90e6cc-7b3e-4dc7-93e6-c34e4df81088" providerId="ADAL" clId="{CEA77B32-18DF-4035-873A-EBEEA5D05E96}" dt="2022-09-01T01:36:34.268" v="87" actId="20577"/>
          <ac:spMkLst>
            <pc:docMk/>
            <pc:sldMk cId="1162819277" sldId="387"/>
            <ac:spMk id="5" creationId="{00000000-0000-0000-0000-000000000000}"/>
          </ac:spMkLst>
        </pc:spChg>
      </pc:sldChg>
      <pc:sldChg chg="modSp mod">
        <pc:chgData name="Bowen Training Office" userId="5a90e6cc-7b3e-4dc7-93e6-c34e4df81088" providerId="ADAL" clId="{CEA77B32-18DF-4035-873A-EBEEA5D05E96}" dt="2022-09-01T01:39:08.521" v="214" actId="27636"/>
        <pc:sldMkLst>
          <pc:docMk/>
          <pc:sldMk cId="2548808265" sldId="397"/>
        </pc:sldMkLst>
        <pc:spChg chg="mod">
          <ac:chgData name="Bowen Training Office" userId="5a90e6cc-7b3e-4dc7-93e6-c34e4df81088" providerId="ADAL" clId="{CEA77B32-18DF-4035-873A-EBEEA5D05E96}" dt="2022-09-01T01:39:08.521" v="214" actId="27636"/>
          <ac:spMkLst>
            <pc:docMk/>
            <pc:sldMk cId="2548808265" sldId="397"/>
            <ac:spMk id="5" creationId="{00000000-0000-0000-0000-000000000000}"/>
          </ac:spMkLst>
        </pc:spChg>
      </pc:sldChg>
      <pc:sldChg chg="del">
        <pc:chgData name="Bowen Training Office" userId="5a90e6cc-7b3e-4dc7-93e6-c34e4df81088" providerId="ADAL" clId="{CEA77B32-18DF-4035-873A-EBEEA5D05E96}" dt="2022-09-01T01:39:38.068" v="216" actId="47"/>
        <pc:sldMkLst>
          <pc:docMk/>
          <pc:sldMk cId="2166521022" sldId="400"/>
        </pc:sldMkLst>
      </pc:sldChg>
      <pc:sldChg chg="modSp mod">
        <pc:chgData name="Bowen Training Office" userId="5a90e6cc-7b3e-4dc7-93e6-c34e4df81088" providerId="ADAL" clId="{CEA77B32-18DF-4035-873A-EBEEA5D05E96}" dt="2022-09-01T01:38:20.672" v="211" actId="6549"/>
        <pc:sldMkLst>
          <pc:docMk/>
          <pc:sldMk cId="699703885" sldId="404"/>
        </pc:sldMkLst>
        <pc:graphicFrameChg chg="modGraphic">
          <ac:chgData name="Bowen Training Office" userId="5a90e6cc-7b3e-4dc7-93e6-c34e4df81088" providerId="ADAL" clId="{CEA77B32-18DF-4035-873A-EBEEA5D05E96}" dt="2022-09-01T01:38:20.672" v="211" actId="6549"/>
          <ac:graphicFrameMkLst>
            <pc:docMk/>
            <pc:sldMk cId="699703885" sldId="404"/>
            <ac:graphicFrameMk id="5" creationId="{00000000-0000-0000-0000-000000000000}"/>
          </ac:graphicFrameMkLst>
        </pc:graphicFrameChg>
      </pc:sldChg>
      <pc:sldChg chg="modSp mod">
        <pc:chgData name="Bowen Training Office" userId="5a90e6cc-7b3e-4dc7-93e6-c34e4df81088" providerId="ADAL" clId="{CEA77B32-18DF-4035-873A-EBEEA5D05E96}" dt="2022-09-01T01:38:48.309" v="212" actId="6549"/>
        <pc:sldMkLst>
          <pc:docMk/>
          <pc:sldMk cId="1988361828" sldId="406"/>
        </pc:sldMkLst>
        <pc:graphicFrameChg chg="modGraphic">
          <ac:chgData name="Bowen Training Office" userId="5a90e6cc-7b3e-4dc7-93e6-c34e4df81088" providerId="ADAL" clId="{CEA77B32-18DF-4035-873A-EBEEA5D05E96}" dt="2022-09-01T01:38:48.309" v="212" actId="6549"/>
          <ac:graphicFrameMkLst>
            <pc:docMk/>
            <pc:sldMk cId="1988361828" sldId="406"/>
            <ac:graphicFrameMk id="5" creationId="{00000000-0000-0000-0000-000000000000}"/>
          </ac:graphicFrameMkLst>
        </pc:graphicFrameChg>
      </pc:sldChg>
      <pc:sldChg chg="modSp mod">
        <pc:chgData name="Bowen Training Office" userId="5a90e6cc-7b3e-4dc7-93e6-c34e4df81088" providerId="ADAL" clId="{CEA77B32-18DF-4035-873A-EBEEA5D05E96}" dt="2022-09-01T01:36:15.109" v="65" actId="6549"/>
        <pc:sldMkLst>
          <pc:docMk/>
          <pc:sldMk cId="2906229692" sldId="426"/>
        </pc:sldMkLst>
        <pc:spChg chg="mod">
          <ac:chgData name="Bowen Training Office" userId="5a90e6cc-7b3e-4dc7-93e6-c34e4df81088" providerId="ADAL" clId="{CEA77B32-18DF-4035-873A-EBEEA5D05E96}" dt="2022-09-01T01:35:32.934" v="32" actId="20577"/>
          <ac:spMkLst>
            <pc:docMk/>
            <pc:sldMk cId="2906229692" sldId="426"/>
            <ac:spMk id="2" creationId="{00000000-0000-0000-0000-000000000000}"/>
          </ac:spMkLst>
        </pc:spChg>
        <pc:spChg chg="mod">
          <ac:chgData name="Bowen Training Office" userId="5a90e6cc-7b3e-4dc7-93e6-c34e4df81088" providerId="ADAL" clId="{CEA77B32-18DF-4035-873A-EBEEA5D05E96}" dt="2022-09-01T01:36:15.109" v="65" actId="6549"/>
          <ac:spMkLst>
            <pc:docMk/>
            <pc:sldMk cId="2906229692" sldId="426"/>
            <ac:spMk id="5" creationId="{00000000-0000-0000-0000-000000000000}"/>
          </ac:spMkLst>
        </pc:spChg>
      </pc:sldChg>
      <pc:sldChg chg="modSp mod">
        <pc:chgData name="Bowen Training Office" userId="5a90e6cc-7b3e-4dc7-93e6-c34e4df81088" providerId="ADAL" clId="{CEA77B32-18DF-4035-873A-EBEEA5D05E96}" dt="2022-09-01T01:39:57.229" v="226" actId="20577"/>
        <pc:sldMkLst>
          <pc:docMk/>
          <pc:sldMk cId="4248445130" sldId="429"/>
        </pc:sldMkLst>
        <pc:spChg chg="mod">
          <ac:chgData name="Bowen Training Office" userId="5a90e6cc-7b3e-4dc7-93e6-c34e4df81088" providerId="ADAL" clId="{CEA77B32-18DF-4035-873A-EBEEA5D05E96}" dt="2022-09-01T01:39:57.229" v="226" actId="20577"/>
          <ac:spMkLst>
            <pc:docMk/>
            <pc:sldMk cId="4248445130" sldId="429"/>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8DA315-487E-41B9-912C-426174192312}" type="datetimeFigureOut">
              <a:rPr lang="en-US" smtClean="0"/>
              <a:pPr/>
              <a:t>9/1/2022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0DFC00-5725-4269-BD20-45209B38CD9F}" type="slidenum">
              <a:rPr lang="en-US" smtClean="0"/>
              <a:pPr/>
              <a:t>‹#›</a:t>
            </a:fld>
            <a:endParaRPr lang="en-US" dirty="0"/>
          </a:p>
        </p:txBody>
      </p:sp>
    </p:spTree>
    <p:extLst>
      <p:ext uri="{BB962C8B-B14F-4D97-AF65-F5344CB8AC3E}">
        <p14:creationId xmlns:p14="http://schemas.microsoft.com/office/powerpoint/2010/main" val="1703191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1</a:t>
            </a:fld>
            <a:endParaRPr lang="en-US" dirty="0"/>
          </a:p>
        </p:txBody>
      </p:sp>
    </p:spTree>
    <p:extLst>
      <p:ext uri="{BB962C8B-B14F-4D97-AF65-F5344CB8AC3E}">
        <p14:creationId xmlns:p14="http://schemas.microsoft.com/office/powerpoint/2010/main" val="3395233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Hand out - </a:t>
            </a:r>
            <a:r>
              <a:rPr lang="en-AU" baseline="0" dirty="0"/>
              <a:t> If Bowen is not working</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7</a:t>
            </a:fld>
            <a:endParaRPr lang="en-US" dirty="0"/>
          </a:p>
        </p:txBody>
      </p:sp>
    </p:spTree>
    <p:extLst>
      <p:ext uri="{BB962C8B-B14F-4D97-AF65-F5344CB8AC3E}">
        <p14:creationId xmlns:p14="http://schemas.microsoft.com/office/powerpoint/2010/main" val="4135719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Pass</a:t>
            </a:r>
            <a:r>
              <a:rPr lang="en-AU" baseline="0" dirty="0"/>
              <a:t> out copy of Joshua </a:t>
            </a:r>
            <a:r>
              <a:rPr lang="en-AU" baseline="0" dirty="0" err="1"/>
              <a:t>Rasco’s</a:t>
            </a:r>
            <a:r>
              <a:rPr lang="en-AU" baseline="0" dirty="0"/>
              <a:t> article from his website</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15</a:t>
            </a:fld>
            <a:endParaRPr lang="en-US" dirty="0"/>
          </a:p>
        </p:txBody>
      </p:sp>
    </p:spTree>
    <p:extLst>
      <p:ext uri="{BB962C8B-B14F-4D97-AF65-F5344CB8AC3E}">
        <p14:creationId xmlns:p14="http://schemas.microsoft.com/office/powerpoint/2010/main" val="1199675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Plantar Fasciitis can be caused from weak Glute Medius and tight H/Strings</a:t>
            </a:r>
          </a:p>
        </p:txBody>
      </p:sp>
      <p:sp>
        <p:nvSpPr>
          <p:cNvPr id="4" name="Slide Number Placeholder 3"/>
          <p:cNvSpPr>
            <a:spLocks noGrp="1"/>
          </p:cNvSpPr>
          <p:nvPr>
            <p:ph type="sldNum" sz="quarter" idx="10"/>
          </p:nvPr>
        </p:nvSpPr>
        <p:spPr/>
        <p:txBody>
          <a:bodyPr/>
          <a:lstStyle/>
          <a:p>
            <a:fld id="{DE0DFC00-5725-4269-BD20-45209B38CD9F}" type="slidenum">
              <a:rPr lang="en-US" smtClean="0"/>
              <a:pPr/>
              <a:t>18</a:t>
            </a:fld>
            <a:endParaRPr lang="en-US" dirty="0"/>
          </a:p>
        </p:txBody>
      </p:sp>
    </p:spTree>
    <p:extLst>
      <p:ext uri="{BB962C8B-B14F-4D97-AF65-F5344CB8AC3E}">
        <p14:creationId xmlns:p14="http://schemas.microsoft.com/office/powerpoint/2010/main" val="626191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Occupational Overuse Syndrome</a:t>
            </a:r>
          </a:p>
        </p:txBody>
      </p:sp>
      <p:sp>
        <p:nvSpPr>
          <p:cNvPr id="4" name="Slide Number Placeholder 3"/>
          <p:cNvSpPr>
            <a:spLocks noGrp="1"/>
          </p:cNvSpPr>
          <p:nvPr>
            <p:ph type="sldNum" sz="quarter" idx="10"/>
          </p:nvPr>
        </p:nvSpPr>
        <p:spPr/>
        <p:txBody>
          <a:bodyPr/>
          <a:lstStyle/>
          <a:p>
            <a:fld id="{DE0DFC00-5725-4269-BD20-45209B38CD9F}" type="slidenum">
              <a:rPr lang="en-US" smtClean="0"/>
              <a:pPr/>
              <a:t>20</a:t>
            </a:fld>
            <a:endParaRPr lang="en-US" dirty="0"/>
          </a:p>
        </p:txBody>
      </p:sp>
    </p:spTree>
    <p:extLst>
      <p:ext uri="{BB962C8B-B14F-4D97-AF65-F5344CB8AC3E}">
        <p14:creationId xmlns:p14="http://schemas.microsoft.com/office/powerpoint/2010/main" val="1150047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Occupational Overuse Syndrome</a:t>
            </a:r>
          </a:p>
        </p:txBody>
      </p:sp>
      <p:sp>
        <p:nvSpPr>
          <p:cNvPr id="4" name="Slide Number Placeholder 3"/>
          <p:cNvSpPr>
            <a:spLocks noGrp="1"/>
          </p:cNvSpPr>
          <p:nvPr>
            <p:ph type="sldNum" sz="quarter" idx="10"/>
          </p:nvPr>
        </p:nvSpPr>
        <p:spPr/>
        <p:txBody>
          <a:bodyPr/>
          <a:lstStyle/>
          <a:p>
            <a:fld id="{DE0DFC00-5725-4269-BD20-45209B38CD9F}" type="slidenum">
              <a:rPr lang="en-US" smtClean="0"/>
              <a:pPr/>
              <a:t>21</a:t>
            </a:fld>
            <a:endParaRPr lang="en-US" dirty="0"/>
          </a:p>
        </p:txBody>
      </p:sp>
    </p:spTree>
    <p:extLst>
      <p:ext uri="{BB962C8B-B14F-4D97-AF65-F5344CB8AC3E}">
        <p14:creationId xmlns:p14="http://schemas.microsoft.com/office/powerpoint/2010/main" val="2666488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Occupational Overuse Syndrome</a:t>
            </a:r>
          </a:p>
        </p:txBody>
      </p:sp>
      <p:sp>
        <p:nvSpPr>
          <p:cNvPr id="4" name="Slide Number Placeholder 3"/>
          <p:cNvSpPr>
            <a:spLocks noGrp="1"/>
          </p:cNvSpPr>
          <p:nvPr>
            <p:ph type="sldNum" sz="quarter" idx="10"/>
          </p:nvPr>
        </p:nvSpPr>
        <p:spPr/>
        <p:txBody>
          <a:bodyPr/>
          <a:lstStyle/>
          <a:p>
            <a:fld id="{DE0DFC00-5725-4269-BD20-45209B38CD9F}" type="slidenum">
              <a:rPr lang="en-US" smtClean="0"/>
              <a:pPr/>
              <a:t>22</a:t>
            </a:fld>
            <a:endParaRPr lang="en-US" dirty="0"/>
          </a:p>
        </p:txBody>
      </p:sp>
    </p:spTree>
    <p:extLst>
      <p:ext uri="{BB962C8B-B14F-4D97-AF65-F5344CB8AC3E}">
        <p14:creationId xmlns:p14="http://schemas.microsoft.com/office/powerpoint/2010/main" val="941874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23</a:t>
            </a:fld>
            <a:endParaRPr lang="en-US" dirty="0"/>
          </a:p>
        </p:txBody>
      </p:sp>
    </p:spTree>
    <p:extLst>
      <p:ext uri="{BB962C8B-B14F-4D97-AF65-F5344CB8AC3E}">
        <p14:creationId xmlns:p14="http://schemas.microsoft.com/office/powerpoint/2010/main" val="27523877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24</a:t>
            </a:fld>
            <a:endParaRPr lang="en-US" dirty="0"/>
          </a:p>
        </p:txBody>
      </p:sp>
    </p:spTree>
    <p:extLst>
      <p:ext uri="{BB962C8B-B14F-4D97-AF65-F5344CB8AC3E}">
        <p14:creationId xmlns:p14="http://schemas.microsoft.com/office/powerpoint/2010/main" val="35339581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
          <p:cNvSpPr>
            <a:spLocks noGrp="1" noRot="1" noChangeAspect="1" noChangeArrowheads="1" noTextEdit="1"/>
          </p:cNvSpPr>
          <p:nvPr>
            <p:ph type="sldImg"/>
          </p:nvPr>
        </p:nvSpPr>
        <p:spPr>
          <a:solidFill>
            <a:srgbClr val="FFFFFF"/>
          </a:solidFill>
          <a:ln/>
        </p:spPr>
      </p:sp>
      <p:sp>
        <p:nvSpPr>
          <p:cNvPr id="64515"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400" dirty="0">
              <a:latin typeface="Lucida Grande"/>
              <a:sym typeface="Lucida Grande"/>
            </a:endParaRPr>
          </a:p>
          <a:p>
            <a:pPr eaLnBrk="1" hangingPunct="1"/>
            <a:endParaRPr lang="en-US" altLang="en-US" sz="2200" dirty="0">
              <a:latin typeface="Lucida Grande"/>
              <a:sym typeface="Lucida Grande"/>
            </a:endParaRPr>
          </a:p>
        </p:txBody>
      </p:sp>
    </p:spTree>
    <p:extLst>
      <p:ext uri="{BB962C8B-B14F-4D97-AF65-F5344CB8AC3E}">
        <p14:creationId xmlns:p14="http://schemas.microsoft.com/office/powerpoint/2010/main" val="759964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Occupational Overuse Syndrome</a:t>
            </a:r>
          </a:p>
        </p:txBody>
      </p:sp>
      <p:sp>
        <p:nvSpPr>
          <p:cNvPr id="4" name="Slide Number Placeholder 3"/>
          <p:cNvSpPr>
            <a:spLocks noGrp="1"/>
          </p:cNvSpPr>
          <p:nvPr>
            <p:ph type="sldNum" sz="quarter" idx="10"/>
          </p:nvPr>
        </p:nvSpPr>
        <p:spPr/>
        <p:txBody>
          <a:bodyPr/>
          <a:lstStyle/>
          <a:p>
            <a:fld id="{DE0DFC00-5725-4269-BD20-45209B38CD9F}" type="slidenum">
              <a:rPr lang="en-US" smtClean="0"/>
              <a:pPr/>
              <a:t>28</a:t>
            </a:fld>
            <a:endParaRPr lang="en-US" dirty="0"/>
          </a:p>
        </p:txBody>
      </p:sp>
    </p:spTree>
    <p:extLst>
      <p:ext uri="{BB962C8B-B14F-4D97-AF65-F5344CB8AC3E}">
        <p14:creationId xmlns:p14="http://schemas.microsoft.com/office/powerpoint/2010/main" val="1396024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Occupational Overuse Syndrome</a:t>
            </a:r>
          </a:p>
        </p:txBody>
      </p:sp>
      <p:sp>
        <p:nvSpPr>
          <p:cNvPr id="4" name="Slide Number Placeholder 3"/>
          <p:cNvSpPr>
            <a:spLocks noGrp="1"/>
          </p:cNvSpPr>
          <p:nvPr>
            <p:ph type="sldNum" sz="quarter" idx="10"/>
          </p:nvPr>
        </p:nvSpPr>
        <p:spPr/>
        <p:txBody>
          <a:bodyPr/>
          <a:lstStyle/>
          <a:p>
            <a:fld id="{DE0DFC00-5725-4269-BD20-45209B38CD9F}" type="slidenum">
              <a:rPr lang="en-US" smtClean="0"/>
              <a:pPr/>
              <a:t>29</a:t>
            </a:fld>
            <a:endParaRPr lang="en-US" dirty="0"/>
          </a:p>
        </p:txBody>
      </p:sp>
    </p:spTree>
    <p:extLst>
      <p:ext uri="{BB962C8B-B14F-4D97-AF65-F5344CB8AC3E}">
        <p14:creationId xmlns:p14="http://schemas.microsoft.com/office/powerpoint/2010/main" val="1624015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31</a:t>
            </a:fld>
            <a:endParaRPr lang="en-US" dirty="0"/>
          </a:p>
        </p:txBody>
      </p:sp>
    </p:spTree>
    <p:extLst>
      <p:ext uri="{BB962C8B-B14F-4D97-AF65-F5344CB8AC3E}">
        <p14:creationId xmlns:p14="http://schemas.microsoft.com/office/powerpoint/2010/main" val="3285856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Occupational Overuse Syndrome</a:t>
            </a:r>
          </a:p>
        </p:txBody>
      </p:sp>
      <p:sp>
        <p:nvSpPr>
          <p:cNvPr id="4" name="Slide Number Placeholder 3"/>
          <p:cNvSpPr>
            <a:spLocks noGrp="1"/>
          </p:cNvSpPr>
          <p:nvPr>
            <p:ph type="sldNum" sz="quarter" idx="10"/>
          </p:nvPr>
        </p:nvSpPr>
        <p:spPr/>
        <p:txBody>
          <a:bodyPr/>
          <a:lstStyle/>
          <a:p>
            <a:fld id="{DE0DFC00-5725-4269-BD20-45209B38CD9F}" type="slidenum">
              <a:rPr lang="en-US" smtClean="0"/>
              <a:pPr/>
              <a:t>32</a:t>
            </a:fld>
            <a:endParaRPr lang="en-US" dirty="0"/>
          </a:p>
        </p:txBody>
      </p:sp>
    </p:spTree>
    <p:extLst>
      <p:ext uri="{BB962C8B-B14F-4D97-AF65-F5344CB8AC3E}">
        <p14:creationId xmlns:p14="http://schemas.microsoft.com/office/powerpoint/2010/main" val="973327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33</a:t>
            </a:fld>
            <a:endParaRPr lang="en-US" dirty="0"/>
          </a:p>
        </p:txBody>
      </p:sp>
    </p:spTree>
    <p:extLst>
      <p:ext uri="{BB962C8B-B14F-4D97-AF65-F5344CB8AC3E}">
        <p14:creationId xmlns:p14="http://schemas.microsoft.com/office/powerpoint/2010/main" val="3171009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Occupational Overuse Syndrome</a:t>
            </a:r>
          </a:p>
        </p:txBody>
      </p:sp>
      <p:sp>
        <p:nvSpPr>
          <p:cNvPr id="4" name="Slide Number Placeholder 3"/>
          <p:cNvSpPr>
            <a:spLocks noGrp="1"/>
          </p:cNvSpPr>
          <p:nvPr>
            <p:ph type="sldNum" sz="quarter" idx="10"/>
          </p:nvPr>
        </p:nvSpPr>
        <p:spPr/>
        <p:txBody>
          <a:bodyPr/>
          <a:lstStyle/>
          <a:p>
            <a:fld id="{DE0DFC00-5725-4269-BD20-45209B38CD9F}" type="slidenum">
              <a:rPr lang="en-US" smtClean="0"/>
              <a:pPr/>
              <a:t>34</a:t>
            </a:fld>
            <a:endParaRPr lang="en-US" dirty="0"/>
          </a:p>
        </p:txBody>
      </p:sp>
    </p:spTree>
    <p:extLst>
      <p:ext uri="{BB962C8B-B14F-4D97-AF65-F5344CB8AC3E}">
        <p14:creationId xmlns:p14="http://schemas.microsoft.com/office/powerpoint/2010/main" val="26273910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35</a:t>
            </a:fld>
            <a:endParaRPr lang="en-US" dirty="0"/>
          </a:p>
        </p:txBody>
      </p:sp>
    </p:spTree>
    <p:extLst>
      <p:ext uri="{BB962C8B-B14F-4D97-AF65-F5344CB8AC3E}">
        <p14:creationId xmlns:p14="http://schemas.microsoft.com/office/powerpoint/2010/main" val="444529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47</a:t>
            </a:fld>
            <a:endParaRPr lang="en-US" dirty="0"/>
          </a:p>
        </p:txBody>
      </p:sp>
    </p:spTree>
    <p:extLst>
      <p:ext uri="{BB962C8B-B14F-4D97-AF65-F5344CB8AC3E}">
        <p14:creationId xmlns:p14="http://schemas.microsoft.com/office/powerpoint/2010/main" val="1740584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Explain the differences of above and give handout</a:t>
            </a:r>
          </a:p>
          <a:p>
            <a:r>
              <a:rPr lang="en-AU" dirty="0"/>
              <a:t>Just have to use</a:t>
            </a:r>
            <a:r>
              <a:rPr lang="en-AU" baseline="0" dirty="0"/>
              <a:t> BTA for now</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48</a:t>
            </a:fld>
            <a:endParaRPr lang="en-US" dirty="0"/>
          </a:p>
        </p:txBody>
      </p:sp>
    </p:spTree>
    <p:extLst>
      <p:ext uri="{BB962C8B-B14F-4D97-AF65-F5344CB8AC3E}">
        <p14:creationId xmlns:p14="http://schemas.microsoft.com/office/powerpoint/2010/main" val="28241307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Explain the differences of above and give handout</a:t>
            </a:r>
          </a:p>
          <a:p>
            <a:r>
              <a:rPr lang="en-AU" dirty="0"/>
              <a:t>Just have to use</a:t>
            </a:r>
            <a:r>
              <a:rPr lang="en-AU" baseline="0" dirty="0"/>
              <a:t> BTA for now</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49</a:t>
            </a:fld>
            <a:endParaRPr lang="en-US" dirty="0"/>
          </a:p>
        </p:txBody>
      </p:sp>
    </p:spTree>
    <p:extLst>
      <p:ext uri="{BB962C8B-B14F-4D97-AF65-F5344CB8AC3E}">
        <p14:creationId xmlns:p14="http://schemas.microsoft.com/office/powerpoint/2010/main" val="1472343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36A2F4-AE51-49C0-B33D-37713147A4FE}"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894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2719048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36A2F4-AE51-49C0-B33D-37713147A4FE}"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4091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3808702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3621686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4060340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1682981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80E8B71A-CCEA-4C51-8277-8CF172DCE97E}" type="datetimeFigureOut">
              <a:rPr lang="en-US" smtClean="0"/>
              <a:pPr/>
              <a:t>9/1/2022</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3280525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2630224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490367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4235403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80E8B71A-CCEA-4C51-8277-8CF172DCE97E}" type="datetimeFigureOut">
              <a:rPr lang="en-US" smtClean="0"/>
              <a:pPr/>
              <a:t>9/1/2022</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A36A2F4-AE51-49C0-B33D-37713147A4FE}"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21997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image" Target="../media/image11.jpeg"/></Relationships>
</file>

<file path=ppt/slides/_rels/slide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hyperlink" Target="http://www.bowentraining.com.au/" TargetMode="External"/><Relationship Id="rId4" Type="http://schemas.openxmlformats.org/officeDocument/2006/relationships/hyperlink" Target="mailto:carmel@bowentraining.com.au"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mailto:admin@bowen.org.au"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hyperlink" Target="http://www.bowen.org.au/"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mailto:bowtech@h140.aone.net.au"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16.jpeg"/><Relationship Id="rId4" Type="http://schemas.openxmlformats.org/officeDocument/2006/relationships/hyperlink" Target="http://www.bowtech.com/"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5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AU" sz="4800" dirty="0"/>
              <a:t>Module 7</a:t>
            </a:r>
          </a:p>
          <a:p>
            <a:pPr marL="0" indent="0" algn="ctr">
              <a:buNone/>
            </a:pPr>
            <a:r>
              <a:rPr lang="en-AU" sz="4800" dirty="0"/>
              <a:t> Welcome</a:t>
            </a:r>
          </a:p>
        </p:txBody>
      </p:sp>
      <p:sp>
        <p:nvSpPr>
          <p:cNvPr id="4" name="Text Placeholder 3"/>
          <p:cNvSpPr>
            <a:spLocks noGrp="1"/>
          </p:cNvSpPr>
          <p:nvPr>
            <p:ph type="body" sz="half" idx="2"/>
          </p:nvPr>
        </p:nvSpPr>
        <p:spPr>
          <a:solidFill>
            <a:schemeClr val="bg1"/>
          </a:solidFill>
        </p:spPr>
        <p:txBody>
          <a:bodyPr/>
          <a:lstStyle/>
          <a:p>
            <a:endParaRPr lang="en-AU" sz="800" dirty="0">
              <a:solidFill>
                <a:srgbClr val="05670A"/>
              </a:solidFill>
            </a:endParaRPr>
          </a:p>
          <a:p>
            <a:pPr marL="265113" indent="-265113">
              <a:buFont typeface="+mj-lt"/>
              <a:buAutoNum type="arabicPeriod"/>
            </a:pPr>
            <a:r>
              <a:rPr lang="en-AU" sz="1800" dirty="0">
                <a:solidFill>
                  <a:srgbClr val="05670A"/>
                </a:solidFill>
              </a:rPr>
              <a:t>Bowen application in a clinical practice</a:t>
            </a:r>
          </a:p>
          <a:p>
            <a:pPr marL="265113" indent="-265113">
              <a:buFont typeface="+mj-lt"/>
              <a:buAutoNum type="arabicPeriod"/>
            </a:pPr>
            <a:r>
              <a:rPr lang="en-AU" sz="1800" dirty="0">
                <a:solidFill>
                  <a:srgbClr val="05670A"/>
                </a:solidFill>
              </a:rPr>
              <a:t>Professional clinic operation</a:t>
            </a:r>
          </a:p>
          <a:p>
            <a:pPr marL="265113" indent="-265113">
              <a:buFont typeface="+mj-lt"/>
              <a:buAutoNum type="arabicPeriod"/>
            </a:pPr>
            <a:r>
              <a:rPr lang="en-AU" sz="1800" dirty="0">
                <a:solidFill>
                  <a:srgbClr val="05670A"/>
                </a:solidFill>
              </a:rPr>
              <a:t>If Bowen is not working</a:t>
            </a:r>
          </a:p>
          <a:p>
            <a:pPr marL="265113" indent="-265113">
              <a:buFont typeface="+mj-lt"/>
              <a:buAutoNum type="arabicPeriod"/>
            </a:pPr>
            <a:r>
              <a:rPr lang="en-AU" sz="1800" dirty="0">
                <a:solidFill>
                  <a:srgbClr val="05670A"/>
                </a:solidFill>
              </a:rPr>
              <a:t>Assessment of all Bowen procedures</a:t>
            </a:r>
          </a:p>
          <a:p>
            <a:pPr marL="457200" indent="-457200">
              <a:buFont typeface="+mj-lt"/>
              <a:buAutoNum type="arabicPeriod"/>
            </a:pPr>
            <a:endParaRPr lang="en-AU" sz="2000" dirty="0">
              <a:solidFill>
                <a:srgbClr val="05670A"/>
              </a:solidFill>
            </a:endParaRPr>
          </a:p>
          <a:p>
            <a:pPr marL="457200" indent="-457200">
              <a:buFont typeface="+mj-lt"/>
              <a:buAutoNum type="arabicPeriod"/>
            </a:pPr>
            <a:endParaRPr lang="en-AU" sz="2800" dirty="0">
              <a:solidFill>
                <a:srgbClr val="05670A"/>
              </a:solidFill>
            </a:endParaRPr>
          </a:p>
          <a:p>
            <a:endParaRPr lang="en-AU" dirty="0"/>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88671" y="719510"/>
            <a:ext cx="1952815" cy="1811288"/>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283968" y="2883458"/>
            <a:ext cx="3816424" cy="2921806"/>
          </a:xfrm>
          <a:prstGeom prst="roundRect">
            <a:avLst>
              <a:gd name="adj" fmla="val 8594"/>
            </a:avLst>
          </a:prstGeom>
          <a:solidFill>
            <a:srgbClr val="FFFFFF">
              <a:shade val="85000"/>
            </a:srgbClr>
          </a:solidFill>
          <a:ln w="38100">
            <a:solidFill>
              <a:srgbClr val="30A03D"/>
            </a:solidFill>
          </a:ln>
          <a:effectLst>
            <a:reflection blurRad="12700" stA="38000" endPos="28000" dist="5000" dir="5400000" sy="-100000" algn="bl" rotWithShape="0"/>
          </a:effectLst>
        </p:spPr>
      </p:pic>
    </p:spTree>
    <p:extLst>
      <p:ext uri="{BB962C8B-B14F-4D97-AF65-F5344CB8AC3E}">
        <p14:creationId xmlns:p14="http://schemas.microsoft.com/office/powerpoint/2010/main" val="745220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Module 7 </a:t>
            </a:r>
            <a:br>
              <a:rPr lang="en-US" sz="3200" dirty="0"/>
            </a:br>
            <a:r>
              <a:rPr lang="en-US" sz="2800" spc="300" dirty="0">
                <a:solidFill>
                  <a:schemeClr val="tx1"/>
                </a:solidFill>
              </a:rPr>
              <a:t>Welcome</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1691680" y="2060848"/>
            <a:ext cx="6336704" cy="3276282"/>
          </a:xfrm>
          <a:prstGeom prst="rect">
            <a:avLst/>
          </a:prstGeom>
        </p:spPr>
        <p:txBody>
          <a:bodyPr wrap="square">
            <a:spAutoFit/>
          </a:bodyPr>
          <a:lstStyle/>
          <a:p>
            <a:pPr marL="285750" indent="-285750">
              <a:lnSpc>
                <a:spcPct val="150000"/>
              </a:lnSpc>
              <a:buFont typeface="Arial" panose="020B0604020202020204" pitchFamily="34" charset="0"/>
              <a:buChar char="•"/>
            </a:pPr>
            <a:r>
              <a:rPr lang="en-US" sz="2000" dirty="0"/>
              <a:t>Sign in register </a:t>
            </a:r>
          </a:p>
          <a:p>
            <a:pPr marL="285750" indent="-285750">
              <a:lnSpc>
                <a:spcPct val="150000"/>
              </a:lnSpc>
              <a:buFont typeface="Arial" panose="020B0604020202020204" pitchFamily="34" charset="0"/>
              <a:buChar char="•"/>
            </a:pPr>
            <a:r>
              <a:rPr lang="en-US" sz="2000" dirty="0"/>
              <a:t>Payment &amp; receipts</a:t>
            </a:r>
          </a:p>
          <a:p>
            <a:pPr marL="285750" indent="-285750">
              <a:lnSpc>
                <a:spcPct val="150000"/>
              </a:lnSpc>
              <a:buFont typeface="Arial" panose="020B0604020202020204" pitchFamily="34" charset="0"/>
              <a:buChar char="•"/>
            </a:pPr>
            <a:r>
              <a:rPr lang="en-US" sz="2000" dirty="0"/>
              <a:t>Collect CEU cards</a:t>
            </a:r>
          </a:p>
          <a:p>
            <a:pPr marL="285750" indent="-285750">
              <a:lnSpc>
                <a:spcPct val="150000"/>
              </a:lnSpc>
              <a:buFont typeface="Arial" panose="020B0604020202020204" pitchFamily="34" charset="0"/>
              <a:buChar char="•"/>
            </a:pPr>
            <a:r>
              <a:rPr lang="en-US" sz="2000" dirty="0"/>
              <a:t>Phones off or on silent</a:t>
            </a:r>
          </a:p>
          <a:p>
            <a:pPr marL="285750" indent="-285750">
              <a:lnSpc>
                <a:spcPct val="150000"/>
              </a:lnSpc>
              <a:buFont typeface="Arial" panose="020B0604020202020204" pitchFamily="34" charset="0"/>
              <a:buChar char="•"/>
            </a:pPr>
            <a:r>
              <a:rPr lang="en-US" sz="2000" dirty="0"/>
              <a:t>Toilets</a:t>
            </a:r>
          </a:p>
          <a:p>
            <a:pPr marL="285750" indent="-285750">
              <a:lnSpc>
                <a:spcPct val="150000"/>
              </a:lnSpc>
              <a:buFont typeface="Arial" panose="020B0604020202020204" pitchFamily="34" charset="0"/>
              <a:buChar char="•"/>
            </a:pPr>
            <a:r>
              <a:rPr lang="en-US" sz="2000" dirty="0"/>
              <a:t>Exit and emergency meet point</a:t>
            </a:r>
          </a:p>
          <a:p>
            <a:pPr marL="285750" indent="-285750">
              <a:lnSpc>
                <a:spcPct val="150000"/>
              </a:lnSpc>
              <a:buFont typeface="Arial" panose="020B0604020202020204" pitchFamily="34" charset="0"/>
              <a:buChar char="•"/>
            </a:pPr>
            <a:endParaRPr lang="en-US" sz="2000" dirty="0"/>
          </a:p>
        </p:txBody>
      </p:sp>
    </p:spTree>
    <p:extLst>
      <p:ext uri="{BB962C8B-B14F-4D97-AF65-F5344CB8AC3E}">
        <p14:creationId xmlns:p14="http://schemas.microsoft.com/office/powerpoint/2010/main" val="3855949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r>
              <a:rPr lang="en-US" sz="3200" spc="300" dirty="0"/>
              <a:t>Module 7 </a:t>
            </a:r>
            <a:br>
              <a:rPr lang="en-US" sz="3600" dirty="0"/>
            </a:br>
            <a:r>
              <a:rPr lang="en-US" sz="3200" spc="300" dirty="0">
                <a:solidFill>
                  <a:schemeClr val="tx1"/>
                </a:solidFill>
              </a:rPr>
              <a:t>Program</a:t>
            </a:r>
            <a:r>
              <a:rPr lang="en-US" sz="3200" dirty="0"/>
              <a:t>	                </a:t>
            </a:r>
            <a:endParaRPr lang="en-US" sz="2667" spc="0" dirty="0"/>
          </a:p>
        </p:txBody>
      </p:sp>
      <p:sp>
        <p:nvSpPr>
          <p:cNvPr id="9" name="Content Placeholder 2"/>
          <p:cNvSpPr>
            <a:spLocks noGrp="1"/>
          </p:cNvSpPr>
          <p:nvPr>
            <p:ph sz="half" idx="1"/>
          </p:nvPr>
        </p:nvSpPr>
        <p:spPr>
          <a:xfrm>
            <a:off x="4755312" y="2060848"/>
            <a:ext cx="3626688" cy="3664230"/>
          </a:xfrm>
        </p:spPr>
        <p:txBody>
          <a:bodyPr>
            <a:normAutofit fontScale="92500"/>
          </a:bodyPr>
          <a:lstStyle/>
          <a:p>
            <a:pPr marL="0" indent="0">
              <a:buNone/>
            </a:pPr>
            <a:r>
              <a:rPr lang="en-US" dirty="0">
                <a:solidFill>
                  <a:srgbClr val="05670A"/>
                </a:solidFill>
              </a:rPr>
              <a:t>ASSESSMENT</a:t>
            </a:r>
          </a:p>
          <a:p>
            <a:pPr marL="285750" indent="-285750">
              <a:buFont typeface="Arial" panose="020B0604020202020204" pitchFamily="34" charset="0"/>
              <a:buChar char="•"/>
            </a:pPr>
            <a:r>
              <a:rPr lang="en-US" dirty="0"/>
              <a:t>We will create a virtual clinic</a:t>
            </a:r>
          </a:p>
          <a:p>
            <a:pPr marL="285750" indent="-285750">
              <a:buFont typeface="Arial" panose="020B0604020202020204" pitchFamily="34" charset="0"/>
              <a:buChar char="•"/>
            </a:pPr>
            <a:r>
              <a:rPr lang="en-US"/>
              <a:t>With 17 </a:t>
            </a:r>
            <a:r>
              <a:rPr lang="en-US" dirty="0"/>
              <a:t>client scenarios</a:t>
            </a:r>
          </a:p>
          <a:p>
            <a:pPr marL="285750" indent="-285750">
              <a:buFont typeface="Arial" panose="020B0604020202020204" pitchFamily="34" charset="0"/>
              <a:buChar char="•"/>
            </a:pPr>
            <a:r>
              <a:rPr lang="en-US" dirty="0"/>
              <a:t>Discussion of possible treatment plans for each scenario</a:t>
            </a:r>
          </a:p>
          <a:p>
            <a:pPr marL="285750" indent="-285750">
              <a:buFont typeface="Arial" panose="020B0604020202020204" pitchFamily="34" charset="0"/>
              <a:buChar char="•"/>
            </a:pPr>
            <a:r>
              <a:rPr lang="en-US" dirty="0"/>
              <a:t>Choose and demonstrate most appropriate procedure for each scenario</a:t>
            </a:r>
          </a:p>
          <a:p>
            <a:pPr marL="285750" indent="-285750">
              <a:buFont typeface="Arial" panose="020B0604020202020204" pitchFamily="34" charset="0"/>
              <a:buChar char="•"/>
            </a:pPr>
            <a:r>
              <a:rPr lang="en-US" dirty="0"/>
              <a:t>Marked competent or not yet competent on each procedure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AU" dirty="0"/>
          </a:p>
        </p:txBody>
      </p:sp>
      <p:sp>
        <p:nvSpPr>
          <p:cNvPr id="11" name="Content Placeholder 3"/>
          <p:cNvSpPr>
            <a:spLocks noGrp="1"/>
          </p:cNvSpPr>
          <p:nvPr>
            <p:ph sz="half" idx="2"/>
          </p:nvPr>
        </p:nvSpPr>
        <p:spPr>
          <a:xfrm>
            <a:off x="755576" y="2060848"/>
            <a:ext cx="3703320" cy="3664230"/>
          </a:xfrm>
        </p:spPr>
        <p:txBody>
          <a:bodyPr>
            <a:normAutofit/>
          </a:bodyPr>
          <a:lstStyle/>
          <a:p>
            <a:pPr marL="0" indent="0">
              <a:buNone/>
            </a:pPr>
            <a:r>
              <a:rPr lang="en-US" dirty="0">
                <a:solidFill>
                  <a:srgbClr val="05670A"/>
                </a:solidFill>
              </a:rPr>
              <a:t>INTRODUCTION</a:t>
            </a:r>
          </a:p>
          <a:p>
            <a:pPr marL="285750" indent="-285750">
              <a:buFont typeface="Arial" panose="020B0604020202020204" pitchFamily="34" charset="0"/>
              <a:buChar char="•"/>
            </a:pPr>
            <a:r>
              <a:rPr lang="en-US" dirty="0"/>
              <a:t>Moving from student to therapist</a:t>
            </a:r>
          </a:p>
          <a:p>
            <a:pPr marL="285750" indent="-285750">
              <a:buFont typeface="Arial" panose="020B0604020202020204" pitchFamily="34" charset="0"/>
              <a:buChar char="•"/>
            </a:pPr>
            <a:r>
              <a:rPr lang="en-US" dirty="0"/>
              <a:t>Why responses may vary to expectation</a:t>
            </a:r>
          </a:p>
          <a:p>
            <a:pPr marL="285750" indent="-285750">
              <a:buFont typeface="Arial" panose="020B0604020202020204" pitchFamily="34" charset="0"/>
              <a:buChar char="•"/>
            </a:pPr>
            <a:r>
              <a:rPr lang="en-US" dirty="0"/>
              <a:t>Increase your understanding of the technique and its application in a clinical practice</a:t>
            </a:r>
          </a:p>
          <a:p>
            <a:pPr marL="285750" indent="-285750">
              <a:buFont typeface="Arial" panose="020B0604020202020204" pitchFamily="34" charset="0"/>
              <a:buChar char="•"/>
            </a:pPr>
            <a:r>
              <a:rPr lang="en-US" dirty="0"/>
              <a:t>Discuss appropriate procedures for various scenarios</a:t>
            </a:r>
          </a:p>
          <a:p>
            <a:pPr marL="285750" indent="-285750">
              <a:buFont typeface="Arial" panose="020B0604020202020204" pitchFamily="34" charset="0"/>
              <a:buChar char="•"/>
            </a:pPr>
            <a:endParaRPr lang="en-US"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Tree>
    <p:extLst>
      <p:ext uri="{BB962C8B-B14F-4D97-AF65-F5344CB8AC3E}">
        <p14:creationId xmlns:p14="http://schemas.microsoft.com/office/powerpoint/2010/main" val="885135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br>
              <a:rPr lang="en-US" sz="3200" dirty="0"/>
            </a:br>
            <a:r>
              <a:rPr lang="en-US" sz="3200" dirty="0"/>
              <a:t>If Bowen is  ‘not working’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2483768" y="2420888"/>
            <a:ext cx="4572000" cy="2616101"/>
          </a:xfrm>
          <a:prstGeom prst="rect">
            <a:avLst/>
          </a:prstGeom>
        </p:spPr>
        <p:txBody>
          <a:bodyPr>
            <a:spAutoFit/>
          </a:bodyPr>
          <a:lstStyle/>
          <a:p>
            <a:r>
              <a:rPr lang="en-US" altLang="en-US" sz="2000" dirty="0">
                <a:latin typeface="Verdana" panose="020B0604030504040204" pitchFamily="34" charset="0"/>
                <a:sym typeface="Verdana" panose="020B0604030504040204" pitchFamily="34" charset="0"/>
              </a:rPr>
              <a:t>Ask three questions -</a:t>
            </a:r>
          </a:p>
          <a:p>
            <a:endParaRPr lang="en-US" altLang="en-US" dirty="0">
              <a:latin typeface="Verdana" panose="020B0604030504040204" pitchFamily="34" charset="0"/>
              <a:sym typeface="Verdana" panose="020B0604030504040204" pitchFamily="34" charset="0"/>
            </a:endParaRPr>
          </a:p>
          <a:p>
            <a:r>
              <a:rPr lang="en-US" altLang="en-US" dirty="0">
                <a:latin typeface="Verdana" panose="020B0604030504040204" pitchFamily="34" charset="0"/>
                <a:sym typeface="Verdana" panose="020B0604030504040204" pitchFamily="34" charset="0"/>
              </a:rPr>
              <a:t> Is it my fault?</a:t>
            </a:r>
            <a:br>
              <a:rPr lang="en-US" altLang="en-US" dirty="0">
                <a:latin typeface="Verdana" panose="020B0604030504040204" pitchFamily="34" charset="0"/>
                <a:sym typeface="Verdana" panose="020B0604030504040204" pitchFamily="34" charset="0"/>
              </a:rPr>
            </a:br>
            <a:br>
              <a:rPr lang="en-US" altLang="en-US" dirty="0">
                <a:latin typeface="Verdana" panose="020B0604030504040204" pitchFamily="34" charset="0"/>
                <a:sym typeface="Verdana" panose="020B0604030504040204" pitchFamily="34" charset="0"/>
              </a:rPr>
            </a:br>
            <a:endParaRPr lang="en-US" altLang="en-US" dirty="0">
              <a:latin typeface="Verdana" panose="020B0604030504040204" pitchFamily="34" charset="0"/>
              <a:sym typeface="Verdana" panose="020B0604030504040204" pitchFamily="34" charset="0"/>
            </a:endParaRPr>
          </a:p>
          <a:p>
            <a:r>
              <a:rPr lang="en-US" altLang="en-US" dirty="0">
                <a:latin typeface="Verdana" panose="020B0604030504040204" pitchFamily="34" charset="0"/>
                <a:sym typeface="Verdana" panose="020B0604030504040204" pitchFamily="34" charset="0"/>
              </a:rPr>
              <a:t> Is it the client’s fault?</a:t>
            </a:r>
            <a:br>
              <a:rPr lang="en-US" altLang="en-US" dirty="0">
                <a:latin typeface="Verdana" panose="020B0604030504040204" pitchFamily="34" charset="0"/>
                <a:sym typeface="Verdana" panose="020B0604030504040204" pitchFamily="34" charset="0"/>
              </a:rPr>
            </a:br>
            <a:br>
              <a:rPr lang="en-US" altLang="en-US" dirty="0">
                <a:latin typeface="Verdana" panose="020B0604030504040204" pitchFamily="34" charset="0"/>
                <a:sym typeface="Verdana" panose="020B0604030504040204" pitchFamily="34" charset="0"/>
              </a:rPr>
            </a:br>
            <a:endParaRPr lang="en-US" altLang="en-US" dirty="0">
              <a:latin typeface="Verdana" panose="020B0604030504040204" pitchFamily="34" charset="0"/>
              <a:sym typeface="Verdana" panose="020B0604030504040204" pitchFamily="34" charset="0"/>
            </a:endParaRPr>
          </a:p>
          <a:p>
            <a:r>
              <a:rPr lang="en-US" altLang="en-US" dirty="0">
                <a:latin typeface="Verdana" panose="020B0604030504040204" pitchFamily="34" charset="0"/>
                <a:sym typeface="Verdana" panose="020B0604030504040204" pitchFamily="34" charset="0"/>
              </a:rPr>
              <a:t> Is there an underlying issue?</a:t>
            </a:r>
          </a:p>
        </p:txBody>
      </p:sp>
    </p:spTree>
    <p:extLst>
      <p:ext uri="{BB962C8B-B14F-4D97-AF65-F5344CB8AC3E}">
        <p14:creationId xmlns:p14="http://schemas.microsoft.com/office/powerpoint/2010/main" val="2609341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736" y="780299"/>
            <a:ext cx="6096000" cy="914400"/>
          </a:xfrm>
        </p:spPr>
        <p:txBody>
          <a:bodyPr>
            <a:normAutofit fontScale="90000"/>
          </a:bodyPr>
          <a:lstStyle/>
          <a:p>
            <a:r>
              <a:rPr lang="en-US" sz="3200" dirty="0"/>
              <a:t>Is it my fault?</a:t>
            </a:r>
            <a:br>
              <a:rPr lang="en-US" sz="3200" dirty="0"/>
            </a:b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611560" y="2420888"/>
            <a:ext cx="5597625" cy="3828740"/>
          </a:xfrm>
          <a:prstGeom prst="rect">
            <a:avLst/>
          </a:prstGeom>
        </p:spPr>
        <p:txBody>
          <a:bodyPr wrap="square">
            <a:spAutoFit/>
          </a:bodyPr>
          <a:lstStyle/>
          <a:p>
            <a:pPr marL="773113" indent="-285750">
              <a:lnSpc>
                <a:spcPct val="120000"/>
              </a:lnSpc>
              <a:buFont typeface="Arial" panose="020B0604020202020204" pitchFamily="34" charset="0"/>
              <a:buChar char="•"/>
            </a:pPr>
            <a:r>
              <a:rPr lang="en-US" altLang="en-US" dirty="0">
                <a:latin typeface="Verdana" panose="020B0604030504040204" pitchFamily="34" charset="0"/>
                <a:sym typeface="Verdana" panose="020B0604030504040204" pitchFamily="34" charset="0"/>
              </a:rPr>
              <a:t>The right procedure?</a:t>
            </a:r>
          </a:p>
          <a:p>
            <a:pPr marL="773113" indent="-285750">
              <a:lnSpc>
                <a:spcPct val="120000"/>
              </a:lnSpc>
              <a:spcBef>
                <a:spcPts val="12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Are my moves accurate?</a:t>
            </a:r>
          </a:p>
          <a:p>
            <a:pPr marL="773113" indent="-285750">
              <a:lnSpc>
                <a:spcPct val="120000"/>
              </a:lnSpc>
              <a:spcBef>
                <a:spcPts val="12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Appropriate challenge and pressure?</a:t>
            </a:r>
          </a:p>
          <a:p>
            <a:pPr marL="773113" indent="-285750">
              <a:lnSpc>
                <a:spcPct val="120000"/>
              </a:lnSpc>
              <a:spcBef>
                <a:spcPts val="12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Too fast?</a:t>
            </a:r>
          </a:p>
          <a:p>
            <a:pPr marL="773113" indent="-285750">
              <a:lnSpc>
                <a:spcPct val="120000"/>
              </a:lnSpc>
              <a:spcBef>
                <a:spcPts val="12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Too much or too little?</a:t>
            </a:r>
          </a:p>
          <a:p>
            <a:pPr marL="773113" indent="-285750">
              <a:lnSpc>
                <a:spcPct val="120000"/>
              </a:lnSpc>
              <a:spcBef>
                <a:spcPts val="12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Remembering the ‘waits’</a:t>
            </a:r>
          </a:p>
          <a:p>
            <a:pPr marL="773113" indent="-285750">
              <a:lnSpc>
                <a:spcPct val="120000"/>
              </a:lnSpc>
              <a:spcBef>
                <a:spcPts val="12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Mixing modalities</a:t>
            </a:r>
          </a:p>
          <a:p>
            <a:pPr marL="773113" indent="-285750">
              <a:lnSpc>
                <a:spcPct val="120000"/>
              </a:lnSpc>
              <a:spcBef>
                <a:spcPts val="12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Appropriate treatment environment? </a:t>
            </a:r>
          </a:p>
        </p:txBody>
      </p:sp>
      <p:sp>
        <p:nvSpPr>
          <p:cNvPr id="7" name="Rectangle 6"/>
          <p:cNvSpPr/>
          <p:nvPr/>
        </p:nvSpPr>
        <p:spPr>
          <a:xfrm>
            <a:off x="990599" y="1941597"/>
            <a:ext cx="7599412" cy="369332"/>
          </a:xfrm>
          <a:prstGeom prst="rect">
            <a:avLst/>
          </a:prstGeom>
        </p:spPr>
        <p:txBody>
          <a:bodyPr wrap="square">
            <a:spAutoFit/>
          </a:bodyPr>
          <a:lstStyle/>
          <a:p>
            <a:r>
              <a:rPr lang="en-US" dirty="0">
                <a:latin typeface="Verdana" panose="020B0604030504040204" pitchFamily="34" charset="0"/>
                <a:ea typeface="Verdana" panose="020B0604030504040204" pitchFamily="34" charset="0"/>
                <a:cs typeface="Verdana" panose="020B0604030504040204" pitchFamily="34" charset="0"/>
              </a:rPr>
              <a:t>What could the therapist be doing or not doing?</a:t>
            </a:r>
            <a:endParaRPr lang="en-AU"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117089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539552" y="2564904"/>
            <a:ext cx="4572000" cy="3570208"/>
          </a:xfrm>
          <a:prstGeom prst="rect">
            <a:avLst/>
          </a:prstGeom>
        </p:spPr>
        <p:txBody>
          <a:bodyPr>
            <a:spAutoFit/>
          </a:bodyPr>
          <a:lstStyle/>
          <a:p>
            <a:pPr marL="773113" indent="-285750">
              <a:buFont typeface="Arial" panose="020B0604020202020204" pitchFamily="34" charset="0"/>
              <a:buChar char="•"/>
            </a:pPr>
            <a:r>
              <a:rPr lang="en-US" altLang="en-US" dirty="0">
                <a:latin typeface="Verdana" panose="020B0604030504040204" pitchFamily="34" charset="0"/>
                <a:sym typeface="Verdana" panose="020B0604030504040204" pitchFamily="34" charset="0"/>
              </a:rPr>
              <a:t>Ignoring 30 minute sitting time?</a:t>
            </a:r>
          </a:p>
          <a:p>
            <a:pPr marL="773113" indent="-285750">
              <a:spcBef>
                <a:spcPts val="24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Exercises?</a:t>
            </a:r>
          </a:p>
          <a:p>
            <a:pPr marL="773113" indent="-285750">
              <a:spcBef>
                <a:spcPts val="24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Water?</a:t>
            </a:r>
          </a:p>
          <a:p>
            <a:pPr marL="773113" indent="-285750">
              <a:spcBef>
                <a:spcPts val="24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Ergonomics at home or work?</a:t>
            </a:r>
          </a:p>
          <a:p>
            <a:pPr marL="773113" indent="-285750">
              <a:spcBef>
                <a:spcPts val="24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Re-injury?</a:t>
            </a:r>
          </a:p>
          <a:p>
            <a:pPr marL="773113" indent="-285750">
              <a:spcBef>
                <a:spcPts val="24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Other treatments next day?</a:t>
            </a:r>
          </a:p>
        </p:txBody>
      </p:sp>
      <p:sp>
        <p:nvSpPr>
          <p:cNvPr id="8" name="Title 1"/>
          <p:cNvSpPr>
            <a:spLocks noGrp="1"/>
          </p:cNvSpPr>
          <p:nvPr>
            <p:ph type="title"/>
          </p:nvPr>
        </p:nvSpPr>
        <p:spPr>
          <a:xfrm>
            <a:off x="2267744" y="840740"/>
            <a:ext cx="6096000" cy="914400"/>
          </a:xfrm>
        </p:spPr>
        <p:txBody>
          <a:bodyPr>
            <a:normAutofit fontScale="90000"/>
          </a:bodyPr>
          <a:lstStyle/>
          <a:p>
            <a:r>
              <a:rPr lang="en-US" sz="3200" dirty="0"/>
              <a:t>Is it the client’s fault?</a:t>
            </a:r>
            <a:br>
              <a:rPr lang="en-US" sz="3200" dirty="0"/>
            </a:br>
            <a:r>
              <a:rPr lang="en-US" sz="3200" dirty="0"/>
              <a:t>	                </a:t>
            </a:r>
            <a:endParaRPr lang="en-US" sz="2667" spc="0" dirty="0"/>
          </a:p>
        </p:txBody>
      </p:sp>
      <p:sp>
        <p:nvSpPr>
          <p:cNvPr id="9" name="Rectangle 8"/>
          <p:cNvSpPr/>
          <p:nvPr/>
        </p:nvSpPr>
        <p:spPr>
          <a:xfrm>
            <a:off x="990599" y="1975356"/>
            <a:ext cx="5352747" cy="369332"/>
          </a:xfrm>
          <a:prstGeom prst="rect">
            <a:avLst/>
          </a:prstGeom>
        </p:spPr>
        <p:txBody>
          <a:bodyPr wrap="none">
            <a:spAutoFit/>
          </a:bodyPr>
          <a:lstStyle/>
          <a:p>
            <a:r>
              <a:rPr lang="en-US" dirty="0">
                <a:latin typeface="Verdana" panose="020B0604030504040204" pitchFamily="34" charset="0"/>
                <a:ea typeface="Verdana" panose="020B0604030504040204" pitchFamily="34" charset="0"/>
                <a:cs typeface="Verdana" panose="020B0604030504040204" pitchFamily="34" charset="0"/>
              </a:rPr>
              <a:t>What could the client be doing or not doing?</a:t>
            </a:r>
            <a:endParaRPr lang="en-AU"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57135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293440" y="2564904"/>
            <a:ext cx="5040560" cy="3370153"/>
          </a:xfrm>
          <a:prstGeom prst="rect">
            <a:avLst/>
          </a:prstGeom>
        </p:spPr>
        <p:txBody>
          <a:bodyPr wrap="square">
            <a:spAutoFit/>
          </a:bodyPr>
          <a:lstStyle/>
          <a:p>
            <a:pPr marL="773113" indent="-285750">
              <a:buFont typeface="Arial" panose="020B0604020202020204" pitchFamily="34" charset="0"/>
              <a:buChar char="•"/>
            </a:pPr>
            <a:r>
              <a:rPr lang="en-US" altLang="en-US" dirty="0">
                <a:latin typeface="Verdana" panose="020B0604030504040204" pitchFamily="34" charset="0"/>
                <a:sym typeface="Verdana" panose="020B0604030504040204" pitchFamily="34" charset="0"/>
              </a:rPr>
              <a:t>Does the client want to get better?</a:t>
            </a:r>
          </a:p>
          <a:p>
            <a:pPr marL="773113" indent="-285750">
              <a:spcBef>
                <a:spcPts val="42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Are they ready to get better?</a:t>
            </a:r>
          </a:p>
          <a:p>
            <a:pPr marL="773113" indent="-285750">
              <a:spcBef>
                <a:spcPts val="42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What is the payoff for not getting better?</a:t>
            </a:r>
          </a:p>
          <a:p>
            <a:pPr marL="773113" indent="-285750">
              <a:spcBef>
                <a:spcPts val="42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Do they have the skills to release or heal the underlying issue?</a:t>
            </a:r>
          </a:p>
        </p:txBody>
      </p:sp>
      <p:sp>
        <p:nvSpPr>
          <p:cNvPr id="8" name="Title 1"/>
          <p:cNvSpPr>
            <a:spLocks noGrp="1"/>
          </p:cNvSpPr>
          <p:nvPr>
            <p:ph type="title"/>
          </p:nvPr>
        </p:nvSpPr>
        <p:spPr>
          <a:xfrm>
            <a:off x="2123728" y="747906"/>
            <a:ext cx="6096000" cy="914400"/>
          </a:xfrm>
        </p:spPr>
        <p:txBody>
          <a:bodyPr>
            <a:normAutofit fontScale="90000"/>
          </a:bodyPr>
          <a:lstStyle/>
          <a:p>
            <a:r>
              <a:rPr lang="en-US" sz="3200" dirty="0"/>
              <a:t>Is there an underlying issue?</a:t>
            </a:r>
            <a:br>
              <a:rPr lang="en-US" sz="3200" dirty="0"/>
            </a:br>
            <a:r>
              <a:rPr lang="en-US" sz="3200" dirty="0"/>
              <a:t>	                </a:t>
            </a:r>
            <a:endParaRPr lang="en-US" sz="2667" spc="0" dirty="0"/>
          </a:p>
        </p:txBody>
      </p:sp>
      <p:sp>
        <p:nvSpPr>
          <p:cNvPr id="9" name="Rectangle 8"/>
          <p:cNvSpPr/>
          <p:nvPr/>
        </p:nvSpPr>
        <p:spPr>
          <a:xfrm>
            <a:off x="1012586" y="1928939"/>
            <a:ext cx="3602268" cy="369332"/>
          </a:xfrm>
          <a:prstGeom prst="rect">
            <a:avLst/>
          </a:prstGeom>
        </p:spPr>
        <p:txBody>
          <a:bodyPr wrap="none">
            <a:spAutoFit/>
          </a:bodyPr>
          <a:lstStyle/>
          <a:p>
            <a:r>
              <a:rPr lang="en-US" dirty="0">
                <a:latin typeface="Verdana" panose="020B0604030504040204" pitchFamily="34" charset="0"/>
                <a:ea typeface="Verdana" panose="020B0604030504040204" pitchFamily="34" charset="0"/>
                <a:cs typeface="Verdana" panose="020B0604030504040204" pitchFamily="34" charset="0"/>
              </a:rPr>
              <a:t>What else could be going on?</a:t>
            </a:r>
            <a:endParaRPr lang="en-AU"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35137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 </a:t>
            </a:r>
            <a:br>
              <a:rPr lang="en-US" sz="3200" dirty="0"/>
            </a:br>
            <a:r>
              <a:rPr lang="en-US" sz="3200" dirty="0"/>
              <a:t>For Practical sessions: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1187624" y="2060848"/>
            <a:ext cx="6840760" cy="3631763"/>
          </a:xfrm>
          <a:prstGeom prst="rect">
            <a:avLst/>
          </a:prstGeom>
        </p:spPr>
        <p:txBody>
          <a:bodyPr wrap="square">
            <a:spAutoFit/>
          </a:bodyPr>
          <a:lstStyle/>
          <a:p>
            <a:pPr marL="830263" indent="-3429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Treat your ‘client’ professionally </a:t>
            </a:r>
          </a:p>
          <a:p>
            <a:pPr marL="487363"/>
            <a:r>
              <a:rPr lang="en-US" altLang="en-US" dirty="0">
                <a:latin typeface="Verdana" panose="020B0604030504040204" pitchFamily="34" charset="0"/>
                <a:sym typeface="Verdana" panose="020B0604030504040204" pitchFamily="34" charset="0"/>
              </a:rPr>
              <a:t>     (draping, communication, direction)</a:t>
            </a:r>
          </a:p>
          <a:p>
            <a:pPr marL="830263" indent="-342900">
              <a:buFont typeface="Arial" panose="020B0604020202020204" pitchFamily="34" charset="0"/>
              <a:buChar char="•"/>
            </a:pPr>
            <a:endParaRPr lang="en-US" altLang="en-US" dirty="0">
              <a:latin typeface="Verdana" panose="020B0604030504040204" pitchFamily="34" charset="0"/>
              <a:sym typeface="Verdana" panose="020B0604030504040204" pitchFamily="34" charset="0"/>
            </a:endParaRPr>
          </a:p>
          <a:p>
            <a:pPr marL="830263" indent="-3429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Attempt procedures without using manuals</a:t>
            </a:r>
          </a:p>
          <a:p>
            <a:pPr marL="830263" indent="-342900">
              <a:buFont typeface="Arial" panose="020B0604020202020204" pitchFamily="34" charset="0"/>
              <a:buChar char="•"/>
            </a:pPr>
            <a:endParaRPr lang="en-US" altLang="en-US" dirty="0">
              <a:latin typeface="Verdana" panose="020B0604030504040204" pitchFamily="34" charset="0"/>
              <a:sym typeface="Verdana" panose="020B0604030504040204" pitchFamily="34" charset="0"/>
            </a:endParaRPr>
          </a:p>
          <a:p>
            <a:pPr marL="830263" indent="-3429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Acknowledge ‘wait’ times</a:t>
            </a:r>
          </a:p>
          <a:p>
            <a:pPr marL="830263" indent="-342900">
              <a:spcBef>
                <a:spcPts val="30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If you forget a move </a:t>
            </a:r>
            <a:r>
              <a:rPr lang="en-US" altLang="en-US" dirty="0">
                <a:latin typeface="Verdana Italic" panose="020B06040305040B0204" pitchFamily="34" charset="0"/>
                <a:sym typeface="Verdana Italic" panose="020B06040305040B0204" pitchFamily="34" charset="0"/>
              </a:rPr>
              <a:t>don’t panic</a:t>
            </a:r>
            <a:r>
              <a:rPr lang="en-US" altLang="en-US" dirty="0">
                <a:latin typeface="Verdana" panose="020B0604030504040204" pitchFamily="34" charset="0"/>
                <a:sym typeface="Verdana" panose="020B0604030504040204" pitchFamily="34" charset="0"/>
              </a:rPr>
              <a:t> let me know, then move on</a:t>
            </a:r>
          </a:p>
          <a:p>
            <a:pPr marL="830263" indent="-342900">
              <a:spcBef>
                <a:spcPts val="30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When  you are the ‘client’ don’t help – you may confuse your partner</a:t>
            </a:r>
          </a:p>
        </p:txBody>
      </p:sp>
    </p:spTree>
    <p:extLst>
      <p:ext uri="{BB962C8B-B14F-4D97-AF65-F5344CB8AC3E}">
        <p14:creationId xmlns:p14="http://schemas.microsoft.com/office/powerpoint/2010/main" val="1302983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fficeArt object" descr="BowenLogo"/>
          <p:cNvPicPr/>
          <p:nvPr/>
        </p:nvPicPr>
        <p:blipFill>
          <a:blip r:embed="rId2"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graphicFrame>
        <p:nvGraphicFramePr>
          <p:cNvPr id="8" name="Table 7"/>
          <p:cNvGraphicFramePr>
            <a:graphicFrameLocks noGrp="1"/>
          </p:cNvGraphicFramePr>
          <p:nvPr>
            <p:extLst>
              <p:ext uri="{D42A27DB-BD31-4B8C-83A1-F6EECF244321}">
                <p14:modId xmlns:p14="http://schemas.microsoft.com/office/powerpoint/2010/main" val="2665829025"/>
              </p:ext>
            </p:extLst>
          </p:nvPr>
        </p:nvGraphicFramePr>
        <p:xfrm>
          <a:off x="725077" y="908720"/>
          <a:ext cx="7798607" cy="5257800"/>
        </p:xfrm>
        <a:graphic>
          <a:graphicData uri="http://schemas.openxmlformats.org/drawingml/2006/table">
            <a:tbl>
              <a:tblPr firstRow="1" firstCol="1" bandRow="1">
                <a:tableStyleId>{5C22544A-7EE6-4342-B048-85BDC9FD1C3A}</a:tableStyleId>
              </a:tblPr>
              <a:tblGrid>
                <a:gridCol w="1901045">
                  <a:extLst>
                    <a:ext uri="{9D8B030D-6E8A-4147-A177-3AD203B41FA5}">
                      <a16:colId xmlns:a16="http://schemas.microsoft.com/office/drawing/2014/main" val="20000"/>
                    </a:ext>
                  </a:extLst>
                </a:gridCol>
                <a:gridCol w="5897562">
                  <a:extLst>
                    <a:ext uri="{9D8B030D-6E8A-4147-A177-3AD203B41FA5}">
                      <a16:colId xmlns:a16="http://schemas.microsoft.com/office/drawing/2014/main" val="20001"/>
                    </a:ext>
                  </a:extLst>
                </a:gridCol>
              </a:tblGrid>
              <a:tr h="629446">
                <a:tc>
                  <a:txBody>
                    <a:bodyPr/>
                    <a:lstStyle/>
                    <a:p>
                      <a:pPr marL="0" marR="0">
                        <a:spcBef>
                          <a:spcPts val="0"/>
                        </a:spcBef>
                        <a:spcAft>
                          <a:spcPts val="0"/>
                        </a:spcAft>
                        <a:tabLst>
                          <a:tab pos="914400" algn="l"/>
                        </a:tabLst>
                      </a:pPr>
                      <a:r>
                        <a:rPr lang="en-AU" sz="1500" dirty="0">
                          <a:effectLst/>
                        </a:rPr>
                        <a:t>CC- Client Comfort</a:t>
                      </a:r>
                      <a:endParaRPr lang="en-US" sz="1500" dirty="0">
                        <a:effectLst/>
                        <a:latin typeface="Times New Roman"/>
                        <a:ea typeface="Times New Roman"/>
                      </a:endParaRPr>
                    </a:p>
                  </a:txBody>
                  <a:tcPr marL="65614" marR="65614" marT="0" marB="0"/>
                </a:tc>
                <a:tc>
                  <a:txBody>
                    <a:bodyPr/>
                    <a:lstStyle/>
                    <a:p>
                      <a:pPr marL="0" marR="0">
                        <a:spcBef>
                          <a:spcPts val="0"/>
                        </a:spcBef>
                        <a:spcAft>
                          <a:spcPts val="0"/>
                        </a:spcAft>
                        <a:tabLst>
                          <a:tab pos="-63500" algn="l"/>
                          <a:tab pos="0" algn="l"/>
                        </a:tabLst>
                      </a:pPr>
                      <a:r>
                        <a:rPr lang="en-AU" sz="1500" dirty="0">
                          <a:effectLst/>
                        </a:rPr>
                        <a:t>correct draping is used, appropriate client care and communication is used e.g., gaining consent, explaining exercises, recommendations</a:t>
                      </a:r>
                      <a:endParaRPr lang="en-US" sz="1500" dirty="0">
                        <a:effectLst/>
                      </a:endParaRPr>
                    </a:p>
                    <a:p>
                      <a:pPr marL="0" marR="0">
                        <a:spcBef>
                          <a:spcPts val="0"/>
                        </a:spcBef>
                        <a:spcAft>
                          <a:spcPts val="0"/>
                        </a:spcAft>
                        <a:tabLst>
                          <a:tab pos="-63500" algn="l"/>
                          <a:tab pos="0" algn="l"/>
                        </a:tabLst>
                      </a:pPr>
                      <a:r>
                        <a:rPr lang="en-AU" sz="1500" dirty="0">
                          <a:effectLst/>
                        </a:rPr>
                        <a:t> </a:t>
                      </a:r>
                      <a:endParaRPr lang="en-US" sz="1500" dirty="0">
                        <a:effectLst/>
                        <a:latin typeface="Times New Roman"/>
                        <a:ea typeface="Times New Roman"/>
                      </a:endParaRPr>
                    </a:p>
                  </a:txBody>
                  <a:tcPr marL="65614" marR="65614" marT="0" marB="0"/>
                </a:tc>
                <a:extLst>
                  <a:ext uri="{0D108BD9-81ED-4DB2-BD59-A6C34878D82A}">
                    <a16:rowId xmlns:a16="http://schemas.microsoft.com/office/drawing/2014/main" val="10000"/>
                  </a:ext>
                </a:extLst>
              </a:tr>
              <a:tr h="629446">
                <a:tc>
                  <a:txBody>
                    <a:bodyPr/>
                    <a:lstStyle/>
                    <a:p>
                      <a:pPr marL="0" marR="0">
                        <a:spcBef>
                          <a:spcPts val="0"/>
                        </a:spcBef>
                        <a:spcAft>
                          <a:spcPts val="0"/>
                        </a:spcAft>
                        <a:tabLst>
                          <a:tab pos="914400" algn="l"/>
                        </a:tabLst>
                      </a:pPr>
                      <a:r>
                        <a:rPr lang="en-AU" sz="1500" dirty="0">
                          <a:effectLst/>
                        </a:rPr>
                        <a:t>POS – Position</a:t>
                      </a:r>
                      <a:endParaRPr lang="en-US" sz="1500" dirty="0">
                        <a:effectLst/>
                        <a:latin typeface="Times New Roman"/>
                        <a:ea typeface="Times New Roman"/>
                      </a:endParaRPr>
                    </a:p>
                  </a:txBody>
                  <a:tcPr marL="65614" marR="65614" marT="0" marB="0"/>
                </a:tc>
                <a:tc>
                  <a:txBody>
                    <a:bodyPr/>
                    <a:lstStyle/>
                    <a:p>
                      <a:pPr marL="0" marR="0">
                        <a:spcBef>
                          <a:spcPts val="0"/>
                        </a:spcBef>
                        <a:spcAft>
                          <a:spcPts val="0"/>
                        </a:spcAft>
                        <a:tabLst>
                          <a:tab pos="-63500" algn="l"/>
                          <a:tab pos="0" algn="l"/>
                        </a:tabLst>
                      </a:pPr>
                      <a:r>
                        <a:rPr lang="en-AU" sz="1500" dirty="0">
                          <a:effectLst/>
                        </a:rPr>
                        <a:t>correct positions are used for client and practitioner, correct breathing is used</a:t>
                      </a:r>
                      <a:endParaRPr lang="en-US" sz="1500" dirty="0">
                        <a:effectLst/>
                      </a:endParaRPr>
                    </a:p>
                    <a:p>
                      <a:pPr marL="0" marR="0">
                        <a:spcBef>
                          <a:spcPts val="0"/>
                        </a:spcBef>
                        <a:spcAft>
                          <a:spcPts val="0"/>
                        </a:spcAft>
                        <a:tabLst>
                          <a:tab pos="-63500" algn="l"/>
                          <a:tab pos="0" algn="l"/>
                        </a:tabLst>
                      </a:pPr>
                      <a:r>
                        <a:rPr lang="en-AU" sz="1500" dirty="0">
                          <a:effectLst/>
                        </a:rPr>
                        <a:t> </a:t>
                      </a:r>
                      <a:endParaRPr lang="en-US" sz="1500" dirty="0">
                        <a:effectLst/>
                        <a:latin typeface="Times New Roman"/>
                        <a:ea typeface="Times New Roman"/>
                      </a:endParaRPr>
                    </a:p>
                  </a:txBody>
                  <a:tcPr marL="65614" marR="65614" marT="0" marB="0"/>
                </a:tc>
                <a:extLst>
                  <a:ext uri="{0D108BD9-81ED-4DB2-BD59-A6C34878D82A}">
                    <a16:rowId xmlns:a16="http://schemas.microsoft.com/office/drawing/2014/main" val="10001"/>
                  </a:ext>
                </a:extLst>
              </a:tr>
              <a:tr h="629446">
                <a:tc>
                  <a:txBody>
                    <a:bodyPr/>
                    <a:lstStyle/>
                    <a:p>
                      <a:pPr marL="0" marR="0">
                        <a:spcBef>
                          <a:spcPts val="0"/>
                        </a:spcBef>
                        <a:spcAft>
                          <a:spcPts val="0"/>
                        </a:spcAft>
                        <a:tabLst>
                          <a:tab pos="914400" algn="l"/>
                        </a:tabLst>
                      </a:pPr>
                      <a:r>
                        <a:rPr lang="en-AU" sz="1500" dirty="0">
                          <a:effectLst/>
                        </a:rPr>
                        <a:t>ANAT – Anatomical position</a:t>
                      </a:r>
                      <a:endParaRPr lang="en-US" sz="1500" dirty="0">
                        <a:effectLst/>
                        <a:latin typeface="Times New Roman"/>
                        <a:ea typeface="Times New Roman"/>
                      </a:endParaRPr>
                    </a:p>
                  </a:txBody>
                  <a:tcPr marL="65614" marR="65614" marT="0" marB="0"/>
                </a:tc>
                <a:tc>
                  <a:txBody>
                    <a:bodyPr/>
                    <a:lstStyle/>
                    <a:p>
                      <a:pPr marL="0" marR="0">
                        <a:spcBef>
                          <a:spcPts val="0"/>
                        </a:spcBef>
                        <a:spcAft>
                          <a:spcPts val="0"/>
                        </a:spcAft>
                        <a:tabLst>
                          <a:tab pos="-63500" algn="l"/>
                          <a:tab pos="0" algn="l"/>
                        </a:tabLst>
                      </a:pPr>
                      <a:r>
                        <a:rPr lang="en-AU" sz="1500" dirty="0">
                          <a:effectLst/>
                        </a:rPr>
                        <a:t>correct location is used for moves, correct hand and fingers are used</a:t>
                      </a:r>
                      <a:endParaRPr lang="en-US" sz="1500" dirty="0">
                        <a:effectLst/>
                      </a:endParaRPr>
                    </a:p>
                    <a:p>
                      <a:pPr marL="0" marR="0">
                        <a:spcBef>
                          <a:spcPts val="0"/>
                        </a:spcBef>
                        <a:spcAft>
                          <a:spcPts val="0"/>
                        </a:spcAft>
                        <a:tabLst>
                          <a:tab pos="-63500" algn="l"/>
                          <a:tab pos="0" algn="l"/>
                        </a:tabLst>
                      </a:pPr>
                      <a:r>
                        <a:rPr lang="en-AU" sz="1500" dirty="0">
                          <a:effectLst/>
                        </a:rPr>
                        <a:t> </a:t>
                      </a:r>
                      <a:endParaRPr lang="en-US" sz="1500" dirty="0">
                        <a:effectLst/>
                      </a:endParaRPr>
                    </a:p>
                    <a:p>
                      <a:pPr marL="0" marR="0">
                        <a:spcBef>
                          <a:spcPts val="0"/>
                        </a:spcBef>
                        <a:spcAft>
                          <a:spcPts val="0"/>
                        </a:spcAft>
                        <a:tabLst>
                          <a:tab pos="-63500" algn="l"/>
                          <a:tab pos="0" algn="l"/>
                        </a:tabLst>
                      </a:pPr>
                      <a:r>
                        <a:rPr lang="en-AU" sz="1500" dirty="0">
                          <a:effectLst/>
                        </a:rPr>
                        <a:t> </a:t>
                      </a:r>
                      <a:endParaRPr lang="en-US" sz="1500" dirty="0">
                        <a:effectLst/>
                        <a:latin typeface="Times New Roman"/>
                        <a:ea typeface="Times New Roman"/>
                      </a:endParaRPr>
                    </a:p>
                  </a:txBody>
                  <a:tcPr marL="65614" marR="65614" marT="0" marB="0"/>
                </a:tc>
                <a:extLst>
                  <a:ext uri="{0D108BD9-81ED-4DB2-BD59-A6C34878D82A}">
                    <a16:rowId xmlns:a16="http://schemas.microsoft.com/office/drawing/2014/main" val="10002"/>
                  </a:ext>
                </a:extLst>
              </a:tr>
              <a:tr h="419631">
                <a:tc>
                  <a:txBody>
                    <a:bodyPr/>
                    <a:lstStyle/>
                    <a:p>
                      <a:pPr marL="0" marR="0">
                        <a:spcBef>
                          <a:spcPts val="0"/>
                        </a:spcBef>
                        <a:spcAft>
                          <a:spcPts val="0"/>
                        </a:spcAft>
                        <a:tabLst>
                          <a:tab pos="914400" algn="l"/>
                        </a:tabLst>
                      </a:pPr>
                      <a:r>
                        <a:rPr lang="en-AU" sz="1500" dirty="0">
                          <a:effectLst/>
                        </a:rPr>
                        <a:t>S – Slack</a:t>
                      </a:r>
                      <a:endParaRPr lang="en-US" sz="1500" dirty="0">
                        <a:effectLst/>
                        <a:latin typeface="Times New Roman"/>
                        <a:ea typeface="Times New Roman"/>
                      </a:endParaRPr>
                    </a:p>
                  </a:txBody>
                  <a:tcPr marL="65614" marR="65614" marT="0" marB="0"/>
                </a:tc>
                <a:tc>
                  <a:txBody>
                    <a:bodyPr/>
                    <a:lstStyle/>
                    <a:p>
                      <a:pPr marL="0" marR="0">
                        <a:spcBef>
                          <a:spcPts val="0"/>
                        </a:spcBef>
                        <a:spcAft>
                          <a:spcPts val="0"/>
                        </a:spcAft>
                        <a:tabLst>
                          <a:tab pos="-63500" algn="l"/>
                          <a:tab pos="0" algn="l"/>
                        </a:tabLst>
                      </a:pPr>
                      <a:r>
                        <a:rPr lang="en-AU" sz="1500" dirty="0">
                          <a:effectLst/>
                        </a:rPr>
                        <a:t>appropriate slack is taken </a:t>
                      </a:r>
                      <a:endParaRPr lang="en-US" sz="1500" dirty="0">
                        <a:effectLst/>
                      </a:endParaRPr>
                    </a:p>
                    <a:p>
                      <a:pPr marL="0" marR="0">
                        <a:spcBef>
                          <a:spcPts val="0"/>
                        </a:spcBef>
                        <a:spcAft>
                          <a:spcPts val="0"/>
                        </a:spcAft>
                        <a:tabLst>
                          <a:tab pos="-63500" algn="l"/>
                          <a:tab pos="0" algn="l"/>
                        </a:tabLst>
                      </a:pPr>
                      <a:r>
                        <a:rPr lang="en-AU" sz="1500" dirty="0">
                          <a:effectLst/>
                        </a:rPr>
                        <a:t> </a:t>
                      </a:r>
                      <a:endParaRPr lang="en-US" sz="1500" dirty="0">
                        <a:effectLst/>
                        <a:latin typeface="Times New Roman"/>
                        <a:ea typeface="Times New Roman"/>
                      </a:endParaRPr>
                    </a:p>
                  </a:txBody>
                  <a:tcPr marL="65614" marR="65614" marT="0" marB="0"/>
                </a:tc>
                <a:extLst>
                  <a:ext uri="{0D108BD9-81ED-4DB2-BD59-A6C34878D82A}">
                    <a16:rowId xmlns:a16="http://schemas.microsoft.com/office/drawing/2014/main" val="10003"/>
                  </a:ext>
                </a:extLst>
              </a:tr>
              <a:tr h="419631">
                <a:tc>
                  <a:txBody>
                    <a:bodyPr/>
                    <a:lstStyle/>
                    <a:p>
                      <a:pPr marL="0" marR="0">
                        <a:spcBef>
                          <a:spcPts val="0"/>
                        </a:spcBef>
                        <a:spcAft>
                          <a:spcPts val="0"/>
                        </a:spcAft>
                        <a:tabLst>
                          <a:tab pos="914400" algn="l"/>
                        </a:tabLst>
                      </a:pPr>
                      <a:r>
                        <a:rPr lang="en-AU" sz="1500" dirty="0">
                          <a:effectLst/>
                        </a:rPr>
                        <a:t>CHAL – Challenge</a:t>
                      </a:r>
                      <a:endParaRPr lang="en-US" sz="1500" dirty="0">
                        <a:effectLst/>
                        <a:latin typeface="Times New Roman"/>
                        <a:ea typeface="Times New Roman"/>
                      </a:endParaRPr>
                    </a:p>
                  </a:txBody>
                  <a:tcPr marL="65614" marR="65614" marT="0" marB="0"/>
                </a:tc>
                <a:tc>
                  <a:txBody>
                    <a:bodyPr/>
                    <a:lstStyle/>
                    <a:p>
                      <a:pPr marL="0" marR="0">
                        <a:spcBef>
                          <a:spcPts val="0"/>
                        </a:spcBef>
                        <a:spcAft>
                          <a:spcPts val="0"/>
                        </a:spcAft>
                        <a:tabLst>
                          <a:tab pos="-63500" algn="l"/>
                          <a:tab pos="0" algn="l"/>
                        </a:tabLst>
                      </a:pPr>
                      <a:r>
                        <a:rPr lang="en-AU" sz="1500" dirty="0">
                          <a:effectLst/>
                        </a:rPr>
                        <a:t>appropriate challenge is used</a:t>
                      </a:r>
                      <a:endParaRPr lang="en-US" sz="1500" dirty="0">
                        <a:effectLst/>
                      </a:endParaRPr>
                    </a:p>
                    <a:p>
                      <a:pPr marL="0" marR="0">
                        <a:spcBef>
                          <a:spcPts val="0"/>
                        </a:spcBef>
                        <a:spcAft>
                          <a:spcPts val="0"/>
                        </a:spcAft>
                        <a:tabLst>
                          <a:tab pos="-63500" algn="l"/>
                          <a:tab pos="0" algn="l"/>
                        </a:tabLst>
                      </a:pPr>
                      <a:r>
                        <a:rPr lang="en-AU" sz="1500" dirty="0">
                          <a:effectLst/>
                        </a:rPr>
                        <a:t> </a:t>
                      </a:r>
                      <a:endParaRPr lang="en-US" sz="1500" dirty="0">
                        <a:effectLst/>
                        <a:latin typeface="Times New Roman"/>
                        <a:ea typeface="Times New Roman"/>
                      </a:endParaRPr>
                    </a:p>
                  </a:txBody>
                  <a:tcPr marL="65614" marR="65614" marT="0" marB="0"/>
                </a:tc>
                <a:extLst>
                  <a:ext uri="{0D108BD9-81ED-4DB2-BD59-A6C34878D82A}">
                    <a16:rowId xmlns:a16="http://schemas.microsoft.com/office/drawing/2014/main" val="10004"/>
                  </a:ext>
                </a:extLst>
              </a:tr>
              <a:tr h="419631">
                <a:tc>
                  <a:txBody>
                    <a:bodyPr/>
                    <a:lstStyle/>
                    <a:p>
                      <a:pPr marL="0" marR="0">
                        <a:spcBef>
                          <a:spcPts val="0"/>
                        </a:spcBef>
                        <a:spcAft>
                          <a:spcPts val="0"/>
                        </a:spcAft>
                        <a:tabLst>
                          <a:tab pos="914400" algn="l"/>
                        </a:tabLst>
                      </a:pPr>
                      <a:r>
                        <a:rPr lang="en-AU" sz="1500" dirty="0">
                          <a:effectLst/>
                        </a:rPr>
                        <a:t>DIR – Direction</a:t>
                      </a:r>
                      <a:endParaRPr lang="en-US" sz="1500" dirty="0">
                        <a:effectLst/>
                        <a:latin typeface="Times New Roman"/>
                        <a:ea typeface="Times New Roman"/>
                      </a:endParaRPr>
                    </a:p>
                  </a:txBody>
                  <a:tcPr marL="65614" marR="65614" marT="0" marB="0"/>
                </a:tc>
                <a:tc>
                  <a:txBody>
                    <a:bodyPr/>
                    <a:lstStyle/>
                    <a:p>
                      <a:pPr marL="0" marR="0">
                        <a:spcBef>
                          <a:spcPts val="0"/>
                        </a:spcBef>
                        <a:spcAft>
                          <a:spcPts val="0"/>
                        </a:spcAft>
                        <a:tabLst>
                          <a:tab pos="-63500" algn="l"/>
                          <a:tab pos="0" algn="l"/>
                        </a:tabLst>
                      </a:pPr>
                      <a:r>
                        <a:rPr lang="en-AU" sz="1500" dirty="0">
                          <a:effectLst/>
                        </a:rPr>
                        <a:t>moves are completed in the correct direction</a:t>
                      </a:r>
                      <a:endParaRPr lang="en-US" sz="1500" dirty="0">
                        <a:effectLst/>
                      </a:endParaRPr>
                    </a:p>
                    <a:p>
                      <a:pPr marL="0" marR="0">
                        <a:spcBef>
                          <a:spcPts val="0"/>
                        </a:spcBef>
                        <a:spcAft>
                          <a:spcPts val="0"/>
                        </a:spcAft>
                        <a:tabLst>
                          <a:tab pos="-63500" algn="l"/>
                          <a:tab pos="0" algn="l"/>
                        </a:tabLst>
                      </a:pPr>
                      <a:r>
                        <a:rPr lang="en-AU" sz="1500" dirty="0">
                          <a:effectLst/>
                        </a:rPr>
                        <a:t> </a:t>
                      </a:r>
                      <a:endParaRPr lang="en-US" sz="1500" dirty="0">
                        <a:effectLst/>
                        <a:latin typeface="Times New Roman"/>
                        <a:ea typeface="Times New Roman"/>
                      </a:endParaRPr>
                    </a:p>
                  </a:txBody>
                  <a:tcPr marL="65614" marR="65614" marT="0" marB="0"/>
                </a:tc>
                <a:extLst>
                  <a:ext uri="{0D108BD9-81ED-4DB2-BD59-A6C34878D82A}">
                    <a16:rowId xmlns:a16="http://schemas.microsoft.com/office/drawing/2014/main" val="10005"/>
                  </a:ext>
                </a:extLst>
              </a:tr>
              <a:tr h="419631">
                <a:tc>
                  <a:txBody>
                    <a:bodyPr/>
                    <a:lstStyle/>
                    <a:p>
                      <a:pPr marL="0" marR="0">
                        <a:spcBef>
                          <a:spcPts val="0"/>
                        </a:spcBef>
                        <a:spcAft>
                          <a:spcPts val="0"/>
                        </a:spcAft>
                        <a:tabLst>
                          <a:tab pos="914400" algn="l"/>
                        </a:tabLst>
                      </a:pPr>
                      <a:r>
                        <a:rPr lang="en-AU" sz="1500" dirty="0">
                          <a:effectLst/>
                        </a:rPr>
                        <a:t>SP – Speed</a:t>
                      </a:r>
                      <a:endParaRPr lang="en-US" sz="1500" dirty="0">
                        <a:effectLst/>
                        <a:latin typeface="Times New Roman"/>
                        <a:ea typeface="Times New Roman"/>
                      </a:endParaRPr>
                    </a:p>
                  </a:txBody>
                  <a:tcPr marL="65614" marR="65614" marT="0" marB="0"/>
                </a:tc>
                <a:tc>
                  <a:txBody>
                    <a:bodyPr/>
                    <a:lstStyle/>
                    <a:p>
                      <a:pPr marL="0" marR="0">
                        <a:spcBef>
                          <a:spcPts val="0"/>
                        </a:spcBef>
                        <a:spcAft>
                          <a:spcPts val="0"/>
                        </a:spcAft>
                        <a:tabLst>
                          <a:tab pos="-63500" algn="l"/>
                          <a:tab pos="0" algn="l"/>
                        </a:tabLst>
                      </a:pPr>
                      <a:r>
                        <a:rPr lang="en-AU" sz="1500" dirty="0">
                          <a:effectLst/>
                        </a:rPr>
                        <a:t>appropriate speed is used for each move</a:t>
                      </a:r>
                      <a:endParaRPr lang="en-US" sz="1500" dirty="0">
                        <a:effectLst/>
                      </a:endParaRPr>
                    </a:p>
                    <a:p>
                      <a:pPr marL="0" marR="0">
                        <a:spcBef>
                          <a:spcPts val="0"/>
                        </a:spcBef>
                        <a:spcAft>
                          <a:spcPts val="0"/>
                        </a:spcAft>
                        <a:tabLst>
                          <a:tab pos="-63500" algn="l"/>
                          <a:tab pos="0" algn="l"/>
                        </a:tabLst>
                      </a:pPr>
                      <a:r>
                        <a:rPr lang="en-AU" sz="1500" dirty="0">
                          <a:effectLst/>
                        </a:rPr>
                        <a:t> </a:t>
                      </a:r>
                      <a:endParaRPr lang="en-US" sz="1500" dirty="0">
                        <a:effectLst/>
                        <a:latin typeface="Times New Roman"/>
                        <a:ea typeface="Times New Roman"/>
                      </a:endParaRPr>
                    </a:p>
                  </a:txBody>
                  <a:tcPr marL="65614" marR="65614" marT="0" marB="0"/>
                </a:tc>
                <a:extLst>
                  <a:ext uri="{0D108BD9-81ED-4DB2-BD59-A6C34878D82A}">
                    <a16:rowId xmlns:a16="http://schemas.microsoft.com/office/drawing/2014/main" val="10006"/>
                  </a:ext>
                </a:extLst>
              </a:tr>
              <a:tr h="419631">
                <a:tc>
                  <a:txBody>
                    <a:bodyPr/>
                    <a:lstStyle/>
                    <a:p>
                      <a:pPr marL="0" marR="0">
                        <a:spcBef>
                          <a:spcPts val="0"/>
                        </a:spcBef>
                        <a:spcAft>
                          <a:spcPts val="0"/>
                        </a:spcAft>
                        <a:tabLst>
                          <a:tab pos="914400" algn="l"/>
                        </a:tabLst>
                      </a:pPr>
                      <a:r>
                        <a:rPr lang="en-AU" sz="1500" dirty="0">
                          <a:effectLst/>
                        </a:rPr>
                        <a:t>PRES – Pressure</a:t>
                      </a:r>
                      <a:endParaRPr lang="en-US" sz="1500" dirty="0">
                        <a:effectLst/>
                        <a:latin typeface="Times New Roman"/>
                        <a:ea typeface="Times New Roman"/>
                      </a:endParaRPr>
                    </a:p>
                  </a:txBody>
                  <a:tcPr marL="65614" marR="65614" marT="0" marB="0"/>
                </a:tc>
                <a:tc>
                  <a:txBody>
                    <a:bodyPr/>
                    <a:lstStyle/>
                    <a:p>
                      <a:pPr marL="0" marR="0">
                        <a:spcBef>
                          <a:spcPts val="0"/>
                        </a:spcBef>
                        <a:spcAft>
                          <a:spcPts val="0"/>
                        </a:spcAft>
                        <a:tabLst>
                          <a:tab pos="-63500" algn="l"/>
                          <a:tab pos="0" algn="l"/>
                        </a:tabLst>
                      </a:pPr>
                      <a:r>
                        <a:rPr lang="en-AU" sz="1500" dirty="0">
                          <a:effectLst/>
                        </a:rPr>
                        <a:t>appropriate pressure is used for the client</a:t>
                      </a:r>
                      <a:endParaRPr lang="en-US" sz="1500" dirty="0">
                        <a:effectLst/>
                      </a:endParaRPr>
                    </a:p>
                    <a:p>
                      <a:pPr marL="0" marR="0">
                        <a:spcBef>
                          <a:spcPts val="0"/>
                        </a:spcBef>
                        <a:spcAft>
                          <a:spcPts val="0"/>
                        </a:spcAft>
                        <a:tabLst>
                          <a:tab pos="-63500" algn="l"/>
                          <a:tab pos="0" algn="l"/>
                        </a:tabLst>
                      </a:pPr>
                      <a:r>
                        <a:rPr lang="en-AU" sz="1500" dirty="0">
                          <a:effectLst/>
                        </a:rPr>
                        <a:t> </a:t>
                      </a:r>
                      <a:endParaRPr lang="en-US" sz="1500" dirty="0">
                        <a:effectLst/>
                        <a:latin typeface="Times New Roman"/>
                        <a:ea typeface="Times New Roman"/>
                      </a:endParaRPr>
                    </a:p>
                  </a:txBody>
                  <a:tcPr marL="65614" marR="65614" marT="0" marB="0"/>
                </a:tc>
                <a:extLst>
                  <a:ext uri="{0D108BD9-81ED-4DB2-BD59-A6C34878D82A}">
                    <a16:rowId xmlns:a16="http://schemas.microsoft.com/office/drawing/2014/main" val="10007"/>
                  </a:ext>
                </a:extLst>
              </a:tr>
              <a:tr h="419631">
                <a:tc>
                  <a:txBody>
                    <a:bodyPr/>
                    <a:lstStyle/>
                    <a:p>
                      <a:pPr marL="0" marR="0">
                        <a:spcBef>
                          <a:spcPts val="0"/>
                        </a:spcBef>
                        <a:spcAft>
                          <a:spcPts val="0"/>
                        </a:spcAft>
                        <a:tabLst>
                          <a:tab pos="914400" algn="l"/>
                        </a:tabLst>
                      </a:pPr>
                      <a:r>
                        <a:rPr lang="en-AU" sz="1500" dirty="0">
                          <a:effectLst/>
                        </a:rPr>
                        <a:t>SEQ – Sequence</a:t>
                      </a:r>
                      <a:endParaRPr lang="en-US" sz="1500" dirty="0">
                        <a:effectLst/>
                        <a:latin typeface="Times New Roman"/>
                        <a:ea typeface="Times New Roman"/>
                      </a:endParaRPr>
                    </a:p>
                  </a:txBody>
                  <a:tcPr marL="65614" marR="65614" marT="0" marB="0"/>
                </a:tc>
                <a:tc>
                  <a:txBody>
                    <a:bodyPr/>
                    <a:lstStyle/>
                    <a:p>
                      <a:pPr marL="0" marR="0">
                        <a:spcBef>
                          <a:spcPts val="0"/>
                        </a:spcBef>
                        <a:spcAft>
                          <a:spcPts val="0"/>
                        </a:spcAft>
                        <a:tabLst>
                          <a:tab pos="-63500" algn="l"/>
                          <a:tab pos="0" algn="l"/>
                        </a:tabLst>
                      </a:pPr>
                      <a:r>
                        <a:rPr lang="en-AU" sz="1500" dirty="0">
                          <a:effectLst/>
                        </a:rPr>
                        <a:t>moves are completed in the correct sequence</a:t>
                      </a:r>
                      <a:endParaRPr lang="en-US" sz="1500" dirty="0">
                        <a:effectLst/>
                      </a:endParaRPr>
                    </a:p>
                    <a:p>
                      <a:pPr marL="0" marR="0">
                        <a:spcBef>
                          <a:spcPts val="0"/>
                        </a:spcBef>
                        <a:spcAft>
                          <a:spcPts val="0"/>
                        </a:spcAft>
                        <a:tabLst>
                          <a:tab pos="-63500" algn="l"/>
                          <a:tab pos="0" algn="l"/>
                        </a:tabLst>
                      </a:pPr>
                      <a:r>
                        <a:rPr lang="en-AU" sz="1500" dirty="0">
                          <a:effectLst/>
                        </a:rPr>
                        <a:t> </a:t>
                      </a:r>
                      <a:endParaRPr lang="en-US" sz="1500" dirty="0">
                        <a:effectLst/>
                        <a:latin typeface="Times New Roman"/>
                        <a:ea typeface="Times New Roman"/>
                      </a:endParaRPr>
                    </a:p>
                  </a:txBody>
                  <a:tcPr marL="65614" marR="65614" marT="0" marB="0"/>
                </a:tc>
                <a:extLst>
                  <a:ext uri="{0D108BD9-81ED-4DB2-BD59-A6C34878D82A}">
                    <a16:rowId xmlns:a16="http://schemas.microsoft.com/office/drawing/2014/main" val="10008"/>
                  </a:ext>
                </a:extLst>
              </a:tr>
              <a:tr h="419631">
                <a:tc>
                  <a:txBody>
                    <a:bodyPr/>
                    <a:lstStyle/>
                    <a:p>
                      <a:pPr marL="0" marR="0">
                        <a:spcBef>
                          <a:spcPts val="0"/>
                        </a:spcBef>
                        <a:spcAft>
                          <a:spcPts val="0"/>
                        </a:spcAft>
                        <a:tabLst>
                          <a:tab pos="914400" algn="l"/>
                        </a:tabLst>
                      </a:pPr>
                      <a:r>
                        <a:rPr lang="en-AU" sz="1500" dirty="0">
                          <a:effectLst/>
                        </a:rPr>
                        <a:t>CONF – Confidence</a:t>
                      </a:r>
                      <a:endParaRPr lang="en-US" sz="1500" dirty="0">
                        <a:effectLst/>
                        <a:latin typeface="Times New Roman"/>
                        <a:ea typeface="Times New Roman"/>
                      </a:endParaRPr>
                    </a:p>
                  </a:txBody>
                  <a:tcPr marL="65614" marR="65614" marT="0" marB="0"/>
                </a:tc>
                <a:tc>
                  <a:txBody>
                    <a:bodyPr/>
                    <a:lstStyle/>
                    <a:p>
                      <a:pPr marL="0" marR="0">
                        <a:spcBef>
                          <a:spcPts val="0"/>
                        </a:spcBef>
                        <a:spcAft>
                          <a:spcPts val="0"/>
                        </a:spcAft>
                        <a:tabLst>
                          <a:tab pos="-63500" algn="l"/>
                          <a:tab pos="0" algn="l"/>
                        </a:tabLst>
                      </a:pPr>
                      <a:r>
                        <a:rPr lang="en-AU" sz="1500" dirty="0">
                          <a:effectLst/>
                        </a:rPr>
                        <a:t>student can perform procedure without need to consult trainer or notes</a:t>
                      </a:r>
                      <a:endParaRPr lang="en-US" sz="1500" dirty="0">
                        <a:effectLst/>
                      </a:endParaRPr>
                    </a:p>
                    <a:p>
                      <a:pPr marL="0" marR="0">
                        <a:spcBef>
                          <a:spcPts val="0"/>
                        </a:spcBef>
                        <a:spcAft>
                          <a:spcPts val="0"/>
                        </a:spcAft>
                        <a:tabLst>
                          <a:tab pos="-63500" algn="l"/>
                          <a:tab pos="0" algn="l"/>
                        </a:tabLst>
                      </a:pPr>
                      <a:r>
                        <a:rPr lang="en-AU" sz="1500" dirty="0">
                          <a:effectLst/>
                        </a:rPr>
                        <a:t> </a:t>
                      </a:r>
                      <a:endParaRPr lang="en-US" sz="1500" dirty="0">
                        <a:effectLst/>
                        <a:latin typeface="Times New Roman"/>
                        <a:ea typeface="Times New Roman"/>
                      </a:endParaRPr>
                    </a:p>
                  </a:txBody>
                  <a:tcPr marL="65614" marR="65614" marT="0" marB="0"/>
                </a:tc>
                <a:extLst>
                  <a:ext uri="{0D108BD9-81ED-4DB2-BD59-A6C34878D82A}">
                    <a16:rowId xmlns:a16="http://schemas.microsoft.com/office/drawing/2014/main" val="10009"/>
                  </a:ext>
                </a:extLst>
              </a:tr>
            </a:tbl>
          </a:graphicData>
        </a:graphic>
      </p:graphicFrame>
      <p:sp>
        <p:nvSpPr>
          <p:cNvPr id="9" name="Title 1"/>
          <p:cNvSpPr>
            <a:spLocks noGrp="1"/>
          </p:cNvSpPr>
          <p:nvPr>
            <p:ph type="title"/>
          </p:nvPr>
        </p:nvSpPr>
        <p:spPr>
          <a:xfrm>
            <a:off x="2771800" y="332656"/>
            <a:ext cx="5400600" cy="396652"/>
          </a:xfrm>
        </p:spPr>
        <p:txBody>
          <a:bodyPr>
            <a:normAutofit fontScale="90000"/>
          </a:bodyPr>
          <a:lstStyle/>
          <a:p>
            <a:r>
              <a:rPr lang="en-US" sz="2800" spc="300" dirty="0"/>
              <a:t> </a:t>
            </a:r>
            <a:br>
              <a:rPr lang="en-US" sz="3200" dirty="0"/>
            </a:br>
            <a:r>
              <a:rPr lang="en-US" sz="3200" dirty="0"/>
              <a:t>Points of competency	                </a:t>
            </a:r>
            <a:endParaRPr lang="en-US" sz="2667" spc="0" dirty="0"/>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259632" y="72775"/>
            <a:ext cx="845097" cy="746239"/>
          </a:xfrm>
          <a:prstGeom prst="rect">
            <a:avLst/>
          </a:prstGeom>
        </p:spPr>
      </p:pic>
    </p:spTree>
    <p:extLst>
      <p:ext uri="{BB962C8B-B14F-4D97-AF65-F5344CB8AC3E}">
        <p14:creationId xmlns:p14="http://schemas.microsoft.com/office/powerpoint/2010/main" val="949575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8407" y="457200"/>
            <a:ext cx="6096000" cy="914400"/>
          </a:xfrm>
        </p:spPr>
        <p:txBody>
          <a:bodyPr>
            <a:normAutofit/>
          </a:bodyPr>
          <a:lstStyle/>
          <a:p>
            <a:r>
              <a:rPr lang="en-US" sz="2800" spc="300" dirty="0"/>
              <a:t>Evaluation format</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963164" y="2132856"/>
            <a:ext cx="7281243" cy="3471720"/>
          </a:xfrm>
          <a:prstGeom prst="rect">
            <a:avLst/>
          </a:prstGeom>
        </p:spPr>
        <p:txBody>
          <a:bodyPr wrap="square">
            <a:spAutoFit/>
          </a:bodyPr>
          <a:lstStyle/>
          <a:p>
            <a:pPr marL="773113" indent="-285750">
              <a:lnSpc>
                <a:spcPct val="120000"/>
              </a:lnSpc>
              <a:buFont typeface="Arial" panose="020B0604020202020204" pitchFamily="34" charset="0"/>
              <a:buChar char="•"/>
            </a:pPr>
            <a:r>
              <a:rPr lang="en-US" altLang="en-US" dirty="0">
                <a:latin typeface="Verdana" panose="020B0604030504040204" pitchFamily="34" charset="0"/>
                <a:sym typeface="Verdana" panose="020B0604030504040204" pitchFamily="34" charset="0"/>
              </a:rPr>
              <a:t>We will look at a series of scenarios, discuss which procedure(s) would be appropriate</a:t>
            </a:r>
          </a:p>
          <a:p>
            <a:pPr marL="773113" indent="-285750">
              <a:lnSpc>
                <a:spcPct val="120000"/>
              </a:lnSpc>
              <a:spcBef>
                <a:spcPts val="54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Multiple number of possible answers. We are looking for the most obvious</a:t>
            </a:r>
          </a:p>
          <a:p>
            <a:pPr marL="773113" indent="-285750">
              <a:lnSpc>
                <a:spcPct val="120000"/>
              </a:lnSpc>
              <a:spcBef>
                <a:spcPts val="54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Demonstration of agreed procedures for scenario, </a:t>
            </a:r>
            <a:r>
              <a:rPr lang="en-US" altLang="en-US" i="1" dirty="0">
                <a:latin typeface="Verdana" panose="020B0604030504040204" pitchFamily="34" charset="0"/>
                <a:sym typeface="Verdana" panose="020B0604030504040204" pitchFamily="34" charset="0"/>
              </a:rPr>
              <a:t>including any exercises and aftercare instructions</a:t>
            </a:r>
          </a:p>
        </p:txBody>
      </p:sp>
    </p:spTree>
    <p:extLst>
      <p:ext uri="{BB962C8B-B14F-4D97-AF65-F5344CB8AC3E}">
        <p14:creationId xmlns:p14="http://schemas.microsoft.com/office/powerpoint/2010/main" val="1209696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Scenario 1</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990599" y="1916832"/>
            <a:ext cx="7266384" cy="4324261"/>
          </a:xfrm>
          <a:prstGeom prst="rect">
            <a:avLst/>
          </a:prstGeom>
        </p:spPr>
        <p:txBody>
          <a:bodyPr wrap="square">
            <a:spAutoFit/>
          </a:bodyPr>
          <a:lstStyle/>
          <a:p>
            <a:pPr marL="487363">
              <a:defRPr/>
            </a:pPr>
            <a:r>
              <a:rPr lang="en-US" altLang="en-US" b="1" dirty="0">
                <a:solidFill>
                  <a:srgbClr val="FF0000"/>
                </a:solidFill>
                <a:latin typeface="Verdana" pitchFamily="34" charset="0"/>
                <a:sym typeface="Verdana" pitchFamily="34" charset="0"/>
              </a:rPr>
              <a:t>Client presents with: </a:t>
            </a:r>
            <a:r>
              <a:rPr lang="en-US" altLang="en-US" b="1" dirty="0">
                <a:latin typeface="Verdana" pitchFamily="34" charset="0"/>
                <a:sym typeface="Verdana" pitchFamily="34" charset="0"/>
              </a:rPr>
              <a:t>Chronic neck pain</a:t>
            </a:r>
          </a:p>
          <a:p>
            <a:pPr marL="487363">
              <a:defRPr/>
            </a:pPr>
            <a:endParaRPr lang="en-US" altLang="en-US" sz="1600" b="1" dirty="0">
              <a:latin typeface="Verdana" pitchFamily="34" charset="0"/>
              <a:sym typeface="Verdana" pitchFamily="34" charset="0"/>
            </a:endParaRPr>
          </a:p>
          <a:p>
            <a:pPr marL="487363">
              <a:defRPr/>
            </a:pPr>
            <a:r>
              <a:rPr lang="en-US" altLang="en-US" dirty="0">
                <a:solidFill>
                  <a:srgbClr val="FF0000"/>
                </a:solidFill>
                <a:latin typeface="Verdana" pitchFamily="34" charset="0"/>
                <a:sym typeface="Verdana" pitchFamily="34" charset="0"/>
              </a:rPr>
              <a:t>Questioning reveals:</a:t>
            </a:r>
          </a:p>
          <a:p>
            <a:pPr marL="773113" indent="-285750">
              <a:lnSpc>
                <a:spcPct val="150000"/>
              </a:lnSpc>
              <a:buFont typeface="Arial" panose="020B0604020202020204" pitchFamily="34" charset="0"/>
              <a:buChar char="•"/>
              <a:defRPr/>
            </a:pPr>
            <a:r>
              <a:rPr lang="en-US" altLang="en-US" dirty="0">
                <a:latin typeface="Verdana" pitchFamily="34" charset="0"/>
                <a:sym typeface="Verdana" pitchFamily="34" charset="0"/>
              </a:rPr>
              <a:t>Restricted neck ROM Right rotation 50% and pain in left upper trapezius</a:t>
            </a:r>
          </a:p>
          <a:p>
            <a:pPr marL="773113" indent="-285750">
              <a:lnSpc>
                <a:spcPct val="150000"/>
              </a:lnSpc>
              <a:buFont typeface="Arial" panose="020B0604020202020204" pitchFamily="34" charset="0"/>
              <a:buChar char="•"/>
              <a:defRPr/>
            </a:pPr>
            <a:r>
              <a:rPr lang="en-US" altLang="en-US" dirty="0">
                <a:latin typeface="Verdana" pitchFamily="34" charset="0"/>
                <a:sym typeface="Verdana" pitchFamily="34" charset="0"/>
              </a:rPr>
              <a:t>Pain in right sacroiliac joint area</a:t>
            </a:r>
          </a:p>
          <a:p>
            <a:pPr marL="773113" indent="-285750">
              <a:lnSpc>
                <a:spcPct val="150000"/>
              </a:lnSpc>
              <a:buFont typeface="Arial" panose="020B0604020202020204" pitchFamily="34" charset="0"/>
              <a:buChar char="•"/>
              <a:defRPr/>
            </a:pPr>
            <a:r>
              <a:rPr lang="en-US" altLang="en-US" dirty="0">
                <a:latin typeface="Verdana" pitchFamily="34" charset="0"/>
                <a:sym typeface="Verdana" pitchFamily="34" charset="0"/>
              </a:rPr>
              <a:t>High left ilium (After treatment still some pain in sacroiliac)</a:t>
            </a:r>
          </a:p>
          <a:p>
            <a:pPr marL="487363">
              <a:defRPr/>
            </a:pPr>
            <a:endParaRPr lang="en-US" altLang="en-US" sz="1600" dirty="0">
              <a:latin typeface="Verdana" pitchFamily="34" charset="0"/>
              <a:sym typeface="Verdana" pitchFamily="34" charset="0"/>
            </a:endParaRPr>
          </a:p>
          <a:p>
            <a:pPr marL="487363">
              <a:defRPr/>
            </a:pPr>
            <a:r>
              <a:rPr lang="en-US" altLang="en-US" dirty="0">
                <a:solidFill>
                  <a:srgbClr val="FF0000"/>
                </a:solidFill>
                <a:latin typeface="Verdana" pitchFamily="34" charset="0"/>
                <a:sym typeface="Verdana" pitchFamily="34" charset="0"/>
              </a:rPr>
              <a:t>What procedures could you use?</a:t>
            </a:r>
          </a:p>
          <a:p>
            <a:pPr marL="487363">
              <a:defRPr/>
            </a:pPr>
            <a:r>
              <a:rPr lang="en-US" altLang="en-US" dirty="0">
                <a:latin typeface="Verdana" pitchFamily="34" charset="0"/>
                <a:sym typeface="Verdana" pitchFamily="34" charset="0"/>
              </a:rPr>
              <a:t>BRM 1, 2, 3, kidney, sacral, pelvic, north</a:t>
            </a:r>
          </a:p>
          <a:p>
            <a:pPr marL="557213" indent="-342900">
              <a:defRPr/>
            </a:pPr>
            <a:endParaRPr lang="en-US" altLang="en-US" dirty="0">
              <a:solidFill>
                <a:srgbClr val="FED164"/>
              </a:solidFill>
              <a:latin typeface="Verdana" pitchFamily="34" charset="0"/>
              <a:sym typeface="Verdana" pitchFamily="34" charset="0"/>
            </a:endParaRPr>
          </a:p>
          <a:p>
            <a:pPr marL="487363">
              <a:defRPr/>
            </a:pPr>
            <a:r>
              <a:rPr lang="en-US" altLang="en-US" dirty="0">
                <a:solidFill>
                  <a:srgbClr val="05670A"/>
                </a:solidFill>
                <a:latin typeface="Verdana" pitchFamily="34" charset="0"/>
                <a:sym typeface="Verdana" pitchFamily="34" charset="0"/>
              </a:rPr>
              <a:t>Today we will do:  </a:t>
            </a:r>
            <a:r>
              <a:rPr lang="en-US" altLang="en-US" b="1" dirty="0">
                <a:solidFill>
                  <a:srgbClr val="05670A"/>
                </a:solidFill>
                <a:latin typeface="Verdana" pitchFamily="34" charset="0"/>
                <a:sym typeface="Verdana" pitchFamily="34" charset="0"/>
              </a:rPr>
              <a:t>BRM 1, 2, 3 &amp; Sacral</a:t>
            </a:r>
          </a:p>
        </p:txBody>
      </p:sp>
    </p:spTree>
    <p:extLst>
      <p:ext uri="{BB962C8B-B14F-4D97-AF65-F5344CB8AC3E}">
        <p14:creationId xmlns:p14="http://schemas.microsoft.com/office/powerpoint/2010/main" val="809939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Morning Tea</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23728" y="2276872"/>
            <a:ext cx="5076565" cy="33843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63818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Scenario 2</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676127" y="1875353"/>
            <a:ext cx="7715001" cy="4542269"/>
          </a:xfrm>
          <a:prstGeom prst="rect">
            <a:avLst/>
          </a:prstGeom>
        </p:spPr>
        <p:txBody>
          <a:bodyPr wrap="square">
            <a:spAutoFit/>
          </a:bodyPr>
          <a:lstStyle/>
          <a:p>
            <a:pPr>
              <a:spcBef>
                <a:spcPts val="713"/>
              </a:spcBef>
            </a:pPr>
            <a:r>
              <a:rPr lang="en-US" altLang="en-US" b="1" dirty="0">
                <a:solidFill>
                  <a:srgbClr val="FF0000"/>
                </a:solidFill>
                <a:latin typeface="Verdana" panose="020B0604030504040204" pitchFamily="34" charset="0"/>
                <a:sym typeface="Verdana" panose="020B0604030504040204" pitchFamily="34" charset="0"/>
              </a:rPr>
              <a:t>Client presents with:</a:t>
            </a:r>
            <a:r>
              <a:rPr lang="en-US" altLang="en-US" b="1" dirty="0">
                <a:latin typeface="Verdana" panose="020B0604030504040204" pitchFamily="34" charset="0"/>
                <a:sym typeface="Verdana" panose="020B0604030504040204" pitchFamily="34" charset="0"/>
              </a:rPr>
              <a:t> Strong knee pain, limping</a:t>
            </a:r>
          </a:p>
          <a:p>
            <a:pPr>
              <a:spcBef>
                <a:spcPts val="713"/>
              </a:spcBef>
            </a:pPr>
            <a:endParaRPr lang="en-US" altLang="en-US" sz="900" dirty="0">
              <a:latin typeface="Verdana" panose="020B0604030504040204" pitchFamily="34" charset="0"/>
              <a:sym typeface="Verdana" panose="020B0604030504040204" pitchFamily="34" charset="0"/>
            </a:endParaRPr>
          </a:p>
          <a:p>
            <a:pPr>
              <a:spcBef>
                <a:spcPts val="713"/>
              </a:spcBef>
            </a:pPr>
            <a:r>
              <a:rPr lang="en-US" altLang="en-US" dirty="0">
                <a:solidFill>
                  <a:srgbClr val="FF0000"/>
                </a:solidFill>
                <a:latin typeface="Verdana" panose="020B0604030504040204" pitchFamily="34" charset="0"/>
                <a:sym typeface="Verdana" panose="020B0604030504040204" pitchFamily="34" charset="0"/>
              </a:rPr>
              <a:t>Questioning reveals: </a:t>
            </a:r>
          </a:p>
          <a:p>
            <a:pPr marL="285750" indent="-285750">
              <a:spcBef>
                <a:spcPts val="713"/>
              </a:spcBef>
              <a:buClr>
                <a:schemeClr val="tx1"/>
              </a:buClr>
              <a:buSzPct val="99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Swollen left knee</a:t>
            </a:r>
          </a:p>
          <a:p>
            <a:pPr marL="285750" indent="-285750">
              <a:spcBef>
                <a:spcPts val="713"/>
              </a:spcBef>
              <a:buClr>
                <a:schemeClr val="tx1"/>
              </a:buClr>
              <a:buSzPct val="99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Sharp pain under patella when walking</a:t>
            </a:r>
          </a:p>
          <a:p>
            <a:pPr marL="285750" indent="-285750">
              <a:spcBef>
                <a:spcPts val="713"/>
              </a:spcBef>
              <a:buClr>
                <a:schemeClr val="tx1"/>
              </a:buClr>
              <a:buSzPct val="99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Happened when twisted running for a bus two weeks ago</a:t>
            </a:r>
          </a:p>
          <a:p>
            <a:pPr marL="285750" indent="-285750">
              <a:spcBef>
                <a:spcPts val="713"/>
              </a:spcBef>
              <a:buClr>
                <a:schemeClr val="tx1"/>
              </a:buClr>
              <a:buSzPct val="99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Starting to get lower back pain right </a:t>
            </a:r>
            <a:r>
              <a:rPr lang="en-US" altLang="en-US" dirty="0" err="1">
                <a:latin typeface="Verdana" panose="020B0604030504040204" pitchFamily="34" charset="0"/>
                <a:sym typeface="Verdana" panose="020B0604030504040204" pitchFamily="34" charset="0"/>
              </a:rPr>
              <a:t>sacro</a:t>
            </a:r>
            <a:r>
              <a:rPr lang="en-US" altLang="en-US" dirty="0">
                <a:latin typeface="Verdana" panose="020B0604030504040204" pitchFamily="34" charset="0"/>
                <a:sym typeface="Verdana" panose="020B0604030504040204" pitchFamily="34" charset="0"/>
              </a:rPr>
              <a:t>-iliac joint</a:t>
            </a:r>
          </a:p>
          <a:p>
            <a:pPr marL="285750" indent="-285750">
              <a:spcBef>
                <a:spcPts val="713"/>
              </a:spcBef>
              <a:buClr>
                <a:schemeClr val="tx1"/>
              </a:buClr>
              <a:buSzPct val="99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High left ilium</a:t>
            </a:r>
          </a:p>
          <a:p>
            <a:pPr marL="285750" indent="-285750">
              <a:spcBef>
                <a:spcPts val="713"/>
              </a:spcBef>
              <a:buClr>
                <a:schemeClr val="tx1"/>
              </a:buClr>
              <a:buSzPct val="99000"/>
              <a:buFont typeface="Arial" panose="020B0604020202020204" pitchFamily="34" charset="0"/>
              <a:buChar char="•"/>
            </a:pPr>
            <a:endParaRPr lang="en-US" altLang="en-US" sz="800" dirty="0">
              <a:latin typeface="Verdana" panose="020B0604030504040204" pitchFamily="34" charset="0"/>
              <a:sym typeface="Verdana" panose="020B0604030504040204" pitchFamily="34" charset="0"/>
            </a:endParaRPr>
          </a:p>
          <a:p>
            <a:pPr>
              <a:spcBef>
                <a:spcPts val="713"/>
              </a:spcBef>
              <a:buClr>
                <a:srgbClr val="FFB91D"/>
              </a:buClr>
              <a:buSzPct val="80000"/>
            </a:pPr>
            <a:r>
              <a:rPr lang="en-US" altLang="en-US" dirty="0">
                <a:solidFill>
                  <a:srgbClr val="FF0000"/>
                </a:solidFill>
                <a:latin typeface="Verdana" pitchFamily="34" charset="0"/>
                <a:sym typeface="Verdana" pitchFamily="34" charset="0"/>
              </a:rPr>
              <a:t>What procedures could you use?</a:t>
            </a:r>
          </a:p>
          <a:p>
            <a:pPr>
              <a:spcBef>
                <a:spcPts val="713"/>
              </a:spcBef>
            </a:pPr>
            <a:r>
              <a:rPr lang="en-US" altLang="en-US" dirty="0">
                <a:latin typeface="Verdana" panose="020B0604030504040204" pitchFamily="34" charset="0"/>
                <a:sym typeface="Verdana" panose="020B0604030504040204" pitchFamily="34" charset="0"/>
              </a:rPr>
              <a:t>BRM 1, kidney, pelvic, knee, washing soda pack, ankle, hammertoe, bunion</a:t>
            </a:r>
          </a:p>
          <a:p>
            <a:pPr>
              <a:spcBef>
                <a:spcPts val="713"/>
              </a:spcBef>
            </a:pPr>
            <a:r>
              <a:rPr lang="en-US" altLang="en-US" dirty="0">
                <a:solidFill>
                  <a:srgbClr val="05670A"/>
                </a:solidFill>
                <a:latin typeface="Verdana" panose="020B0604030504040204" pitchFamily="34" charset="0"/>
                <a:sym typeface="Verdana" panose="020B0604030504040204" pitchFamily="34" charset="0"/>
              </a:rPr>
              <a:t>Today we will do: </a:t>
            </a:r>
            <a:r>
              <a:rPr lang="en-US" altLang="en-US" b="1" dirty="0">
                <a:solidFill>
                  <a:srgbClr val="05670A"/>
                </a:solidFill>
                <a:latin typeface="Verdana" panose="020B0604030504040204" pitchFamily="34" charset="0"/>
                <a:sym typeface="Verdana" panose="020B0604030504040204" pitchFamily="34" charset="0"/>
              </a:rPr>
              <a:t>BRM 1, Pelvic and Knee plus exercises</a:t>
            </a:r>
          </a:p>
        </p:txBody>
      </p:sp>
    </p:spTree>
    <p:extLst>
      <p:ext uri="{BB962C8B-B14F-4D97-AF65-F5344CB8AC3E}">
        <p14:creationId xmlns:p14="http://schemas.microsoft.com/office/powerpoint/2010/main" val="1117019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Scenario 3</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1000843" y="1844824"/>
            <a:ext cx="7529091" cy="4514569"/>
          </a:xfrm>
          <a:prstGeom prst="rect">
            <a:avLst/>
          </a:prstGeom>
        </p:spPr>
        <p:txBody>
          <a:bodyPr wrap="square">
            <a:spAutoFit/>
          </a:bodyPr>
          <a:lstStyle/>
          <a:p>
            <a:pPr>
              <a:spcBef>
                <a:spcPts val="713"/>
              </a:spcBef>
              <a:defRPr/>
            </a:pPr>
            <a:r>
              <a:rPr lang="en-US" altLang="en-US" b="1" dirty="0">
                <a:solidFill>
                  <a:srgbClr val="FF0000"/>
                </a:solidFill>
                <a:latin typeface="Verdana" pitchFamily="34" charset="0"/>
                <a:sym typeface="Verdana" pitchFamily="34" charset="0"/>
              </a:rPr>
              <a:t>Client presents with: </a:t>
            </a:r>
            <a:r>
              <a:rPr lang="en-US" altLang="en-US" b="1" dirty="0">
                <a:latin typeface="Verdana" pitchFamily="34" charset="0"/>
                <a:sym typeface="Verdana" pitchFamily="34" charset="0"/>
              </a:rPr>
              <a:t>Chronic lower back pain</a:t>
            </a:r>
          </a:p>
          <a:p>
            <a:pPr>
              <a:spcBef>
                <a:spcPts val="713"/>
              </a:spcBef>
              <a:defRPr/>
            </a:pPr>
            <a:endParaRPr lang="en-US" altLang="en-US" sz="900" b="1" dirty="0">
              <a:latin typeface="Verdana" pitchFamily="34" charset="0"/>
              <a:sym typeface="Verdana" pitchFamily="34" charset="0"/>
            </a:endParaRPr>
          </a:p>
          <a:p>
            <a:pPr>
              <a:spcBef>
                <a:spcPts val="713"/>
              </a:spcBef>
              <a:defRPr/>
            </a:pPr>
            <a:r>
              <a:rPr lang="en-US" altLang="en-US" dirty="0">
                <a:solidFill>
                  <a:srgbClr val="FF0000"/>
                </a:solidFill>
                <a:latin typeface="Verdana" pitchFamily="34" charset="0"/>
                <a:sym typeface="Verdana" pitchFamily="34" charset="0"/>
              </a:rPr>
              <a:t>Questioning reveals: </a:t>
            </a:r>
          </a:p>
          <a:p>
            <a:pPr marL="447675" indent="-342900">
              <a:spcBef>
                <a:spcPts val="713"/>
              </a:spcBef>
              <a:buClr>
                <a:schemeClr val="tx1"/>
              </a:buClr>
              <a:buFont typeface="Arial" panose="020B0604020202020204" pitchFamily="34" charset="0"/>
              <a:buChar char="•"/>
              <a:defRPr/>
            </a:pPr>
            <a:r>
              <a:rPr lang="en-US" altLang="en-US" dirty="0">
                <a:latin typeface="Verdana" pitchFamily="34" charset="0"/>
                <a:sym typeface="Verdana" pitchFamily="34" charset="0"/>
              </a:rPr>
              <a:t>Pain in lower lumbar and sacral area spreading about 5cm each side of the midline</a:t>
            </a:r>
          </a:p>
          <a:p>
            <a:pPr marL="447675" indent="-342900">
              <a:lnSpc>
                <a:spcPct val="120000"/>
              </a:lnSpc>
              <a:spcBef>
                <a:spcPts val="713"/>
              </a:spcBef>
              <a:buClr>
                <a:schemeClr val="tx1"/>
              </a:buClr>
              <a:buSzPct val="80000"/>
              <a:buFont typeface="Arial" panose="020B0604020202020204" pitchFamily="34" charset="0"/>
              <a:buChar char="•"/>
              <a:defRPr/>
            </a:pPr>
            <a:r>
              <a:rPr lang="en-US" altLang="en-US" dirty="0">
                <a:latin typeface="Verdana" pitchFamily="34" charset="0"/>
                <a:sym typeface="Verdana" pitchFamily="34" charset="0"/>
              </a:rPr>
              <a:t>Reduced lumbar lordosis (flat back)</a:t>
            </a:r>
          </a:p>
          <a:p>
            <a:pPr marL="447675" indent="-342900">
              <a:lnSpc>
                <a:spcPct val="120000"/>
              </a:lnSpc>
              <a:spcBef>
                <a:spcPts val="713"/>
              </a:spcBef>
              <a:buClr>
                <a:schemeClr val="tx1"/>
              </a:buClr>
              <a:buSzPct val="80000"/>
              <a:buFont typeface="Arial" panose="020B0604020202020204" pitchFamily="34" charset="0"/>
              <a:buChar char="•"/>
              <a:defRPr/>
            </a:pPr>
            <a:r>
              <a:rPr lang="en-US" altLang="en-US" dirty="0">
                <a:latin typeface="Verdana" pitchFamily="34" charset="0"/>
                <a:sym typeface="Verdana" pitchFamily="34" charset="0"/>
              </a:rPr>
              <a:t>Backward tilt to pelvis</a:t>
            </a:r>
          </a:p>
          <a:p>
            <a:pPr marL="447675" indent="-342900">
              <a:lnSpc>
                <a:spcPct val="120000"/>
              </a:lnSpc>
              <a:spcBef>
                <a:spcPts val="713"/>
              </a:spcBef>
              <a:buClr>
                <a:schemeClr val="tx1"/>
              </a:buClr>
              <a:buSzPct val="80000"/>
              <a:buFont typeface="Arial" panose="020B0604020202020204" pitchFamily="34" charset="0"/>
              <a:buChar char="•"/>
              <a:defRPr/>
            </a:pPr>
            <a:endParaRPr lang="en-US" altLang="en-US" sz="900" dirty="0">
              <a:latin typeface="Verdana" pitchFamily="34" charset="0"/>
              <a:sym typeface="Verdana" pitchFamily="34" charset="0"/>
            </a:endParaRPr>
          </a:p>
          <a:p>
            <a:pPr>
              <a:spcBef>
                <a:spcPts val="713"/>
              </a:spcBef>
              <a:buClr>
                <a:srgbClr val="FFB91D"/>
              </a:buClr>
              <a:buSzPct val="80000"/>
            </a:pPr>
            <a:r>
              <a:rPr lang="en-US" altLang="en-US" dirty="0">
                <a:solidFill>
                  <a:srgbClr val="FF0000"/>
                </a:solidFill>
                <a:latin typeface="Verdana" pitchFamily="34" charset="0"/>
                <a:sym typeface="Verdana" pitchFamily="34" charset="0"/>
              </a:rPr>
              <a:t>What procedures could you use?</a:t>
            </a:r>
          </a:p>
          <a:p>
            <a:pPr>
              <a:spcBef>
                <a:spcPts val="713"/>
              </a:spcBef>
              <a:buClr>
                <a:srgbClr val="FFB91D"/>
              </a:buClr>
              <a:buSzPct val="80000"/>
            </a:pPr>
            <a:r>
              <a:rPr lang="en-US" altLang="en-US" dirty="0">
                <a:latin typeface="Verdana" pitchFamily="34" charset="0"/>
                <a:sym typeface="Verdana" pitchFamily="34" charset="0"/>
              </a:rPr>
              <a:t>BRM 1, 2, Hamstring, pelvic, sacral, 5A/7A medially</a:t>
            </a:r>
          </a:p>
          <a:p>
            <a:pPr>
              <a:spcBef>
                <a:spcPts val="713"/>
              </a:spcBef>
              <a:buClr>
                <a:srgbClr val="FFB91D"/>
              </a:buClr>
              <a:buSzPct val="80000"/>
            </a:pPr>
            <a:endParaRPr lang="en-US" altLang="en-US" sz="900" dirty="0">
              <a:latin typeface="Verdana" pitchFamily="34" charset="0"/>
              <a:sym typeface="Verdana" pitchFamily="34" charset="0"/>
            </a:endParaRPr>
          </a:p>
          <a:p>
            <a:pPr>
              <a:lnSpc>
                <a:spcPct val="120000"/>
              </a:lnSpc>
              <a:spcBef>
                <a:spcPts val="713"/>
              </a:spcBef>
              <a:defRPr/>
            </a:pPr>
            <a:r>
              <a:rPr lang="en-US" altLang="en-US" dirty="0">
                <a:solidFill>
                  <a:srgbClr val="05670A"/>
                </a:solidFill>
                <a:latin typeface="Verdana" pitchFamily="34" charset="0"/>
                <a:sym typeface="Verdana" pitchFamily="34" charset="0"/>
              </a:rPr>
              <a:t>Today we will do:</a:t>
            </a:r>
          </a:p>
          <a:p>
            <a:pPr>
              <a:lnSpc>
                <a:spcPct val="120000"/>
              </a:lnSpc>
              <a:spcBef>
                <a:spcPts val="713"/>
              </a:spcBef>
              <a:defRPr/>
            </a:pPr>
            <a:r>
              <a:rPr lang="en-US" altLang="en-US" b="1" dirty="0">
                <a:solidFill>
                  <a:srgbClr val="05670A"/>
                </a:solidFill>
                <a:latin typeface="Verdana" pitchFamily="34" charset="0"/>
                <a:sym typeface="Verdana" pitchFamily="34" charset="0"/>
              </a:rPr>
              <a:t>Kidney, Hamstring including exercises , 5a &amp; 7a medially </a:t>
            </a:r>
          </a:p>
        </p:txBody>
      </p:sp>
    </p:spTree>
    <p:extLst>
      <p:ext uri="{BB962C8B-B14F-4D97-AF65-F5344CB8AC3E}">
        <p14:creationId xmlns:p14="http://schemas.microsoft.com/office/powerpoint/2010/main" val="2653642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Pressure and Tissue Tension</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228054" y="1844824"/>
            <a:ext cx="8767464" cy="4416594"/>
          </a:xfrm>
          <a:prstGeom prst="rect">
            <a:avLst/>
          </a:prstGeom>
        </p:spPr>
        <p:txBody>
          <a:bodyPr wrap="square">
            <a:spAutoFit/>
          </a:bodyPr>
          <a:lstStyle/>
          <a:p>
            <a:pPr marL="354013">
              <a:spcBef>
                <a:spcPct val="0"/>
              </a:spcBef>
              <a:defRPr/>
            </a:pPr>
            <a:r>
              <a:rPr lang="en-US" altLang="en-US" dirty="0">
                <a:latin typeface="Verdana" pitchFamily="34" charset="0"/>
                <a:sym typeface="Verdana" pitchFamily="34" charset="0"/>
              </a:rPr>
              <a:t>The ‘magic’ in doing Bowen is getting a ‘sense’ of the moves, judging the correct amount of pressure for each move and applying just the right amount of challenge against the muscle to get it to relax and allow you in. </a:t>
            </a:r>
          </a:p>
          <a:p>
            <a:pPr marL="354013">
              <a:spcBef>
                <a:spcPts val="2600"/>
              </a:spcBef>
              <a:defRPr/>
            </a:pPr>
            <a:r>
              <a:rPr lang="en-US" altLang="en-US" dirty="0">
                <a:latin typeface="Verdana" pitchFamily="34" charset="0"/>
                <a:sym typeface="Verdana" pitchFamily="34" charset="0"/>
              </a:rPr>
              <a:t>Too much pressure, pressure applied in the wrong place or in the wrong direction, too little pressure will result in aggravating the body. </a:t>
            </a:r>
          </a:p>
          <a:p>
            <a:pPr marL="354013">
              <a:spcBef>
                <a:spcPts val="2600"/>
              </a:spcBef>
              <a:defRPr/>
            </a:pPr>
            <a:r>
              <a:rPr lang="en-US" altLang="en-US" dirty="0">
                <a:latin typeface="Verdana" pitchFamily="34" charset="0"/>
                <a:sym typeface="Verdana" pitchFamily="34" charset="0"/>
              </a:rPr>
              <a:t>A Bowen therapist’s aim should be to work with the body, not cause resistance. </a:t>
            </a:r>
          </a:p>
          <a:p>
            <a:pPr marL="354013">
              <a:spcBef>
                <a:spcPts val="2600"/>
              </a:spcBef>
              <a:defRPr/>
            </a:pPr>
            <a:r>
              <a:rPr lang="en-US" altLang="en-US" dirty="0">
                <a:latin typeface="Verdana" pitchFamily="34" charset="0"/>
                <a:sym typeface="Verdana" pitchFamily="34" charset="0"/>
              </a:rPr>
              <a:t>We are largely working with soft tissue, and the challenge is to get it to stretch as far as comfortable – this will wake up the muscle, or more importantly, the proprioceptor in the muscle. Hence the need to develop good tissue tension sense.</a:t>
            </a:r>
          </a:p>
        </p:txBody>
      </p:sp>
    </p:spTree>
    <p:extLst>
      <p:ext uri="{BB962C8B-B14F-4D97-AF65-F5344CB8AC3E}">
        <p14:creationId xmlns:p14="http://schemas.microsoft.com/office/powerpoint/2010/main" val="477556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Transportability of Bowen</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2286000" y="2158239"/>
            <a:ext cx="4572000" cy="3580467"/>
          </a:xfrm>
          <a:prstGeom prst="rect">
            <a:avLst/>
          </a:prstGeom>
        </p:spPr>
        <p:txBody>
          <a:bodyPr>
            <a:spAutoFit/>
          </a:bodyPr>
          <a:lstStyle/>
          <a:p>
            <a:pPr marL="773113" indent="-285750">
              <a:buFont typeface="Arial" panose="020B0604020202020204" pitchFamily="34" charset="0"/>
              <a:buChar char="•"/>
            </a:pPr>
            <a:r>
              <a:rPr lang="en-US" altLang="en-US" dirty="0">
                <a:latin typeface="Verdana" panose="020B0604030504040204" pitchFamily="34" charset="0"/>
                <a:sym typeface="Verdana" panose="020B0604030504040204" pitchFamily="34" charset="0"/>
              </a:rPr>
              <a:t>Clinic</a:t>
            </a:r>
          </a:p>
          <a:p>
            <a:pPr marL="773113" indent="-285750">
              <a:spcBef>
                <a:spcPts val="41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Hospital</a:t>
            </a:r>
          </a:p>
          <a:p>
            <a:pPr marL="773113" indent="-285750">
              <a:spcBef>
                <a:spcPts val="41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Home visits</a:t>
            </a:r>
          </a:p>
          <a:p>
            <a:pPr marL="773113" indent="-285750">
              <a:spcBef>
                <a:spcPts val="41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Sports field</a:t>
            </a:r>
          </a:p>
          <a:p>
            <a:pPr marL="773113" indent="-285750">
              <a:spcBef>
                <a:spcPts val="4100"/>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Corporate sector</a:t>
            </a:r>
          </a:p>
        </p:txBody>
      </p:sp>
    </p:spTree>
    <p:extLst>
      <p:ext uri="{BB962C8B-B14F-4D97-AF65-F5344CB8AC3E}">
        <p14:creationId xmlns:p14="http://schemas.microsoft.com/office/powerpoint/2010/main" val="382560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Lunch</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691680" y="2276872"/>
            <a:ext cx="5904656" cy="32503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597302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Scenario 4</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467544" y="1916832"/>
            <a:ext cx="8352928" cy="4411464"/>
          </a:xfrm>
          <a:prstGeom prst="rect">
            <a:avLst/>
          </a:prstGeom>
        </p:spPr>
        <p:txBody>
          <a:bodyPr wrap="square">
            <a:spAutoFit/>
          </a:bodyPr>
          <a:lstStyle/>
          <a:p>
            <a:pPr>
              <a:spcBef>
                <a:spcPts val="713"/>
              </a:spcBef>
            </a:pPr>
            <a:r>
              <a:rPr lang="en-US" altLang="en-US" b="1" dirty="0">
                <a:solidFill>
                  <a:srgbClr val="FF0000"/>
                </a:solidFill>
                <a:latin typeface="Verdana" panose="020B0604030504040204" pitchFamily="34" charset="0"/>
                <a:sym typeface="Verdana" panose="020B0604030504040204" pitchFamily="34" charset="0"/>
              </a:rPr>
              <a:t>Client presents with: </a:t>
            </a:r>
            <a:r>
              <a:rPr lang="en-US" altLang="en-US" b="1" dirty="0">
                <a:latin typeface="Verdana" panose="020B0604030504040204" pitchFamily="34" charset="0"/>
                <a:sym typeface="Verdana" panose="020B0604030504040204" pitchFamily="34" charset="0"/>
              </a:rPr>
              <a:t>Severe pain in feet</a:t>
            </a:r>
          </a:p>
          <a:p>
            <a:pPr>
              <a:spcBef>
                <a:spcPts val="713"/>
              </a:spcBef>
            </a:pPr>
            <a:r>
              <a:rPr lang="en-US" altLang="en-US" dirty="0">
                <a:solidFill>
                  <a:srgbClr val="FF0000"/>
                </a:solidFill>
                <a:latin typeface="Verdana" panose="020B0604030504040204" pitchFamily="34" charset="0"/>
                <a:sym typeface="Verdana" panose="020B0604030504040204" pitchFamily="34" charset="0"/>
              </a:rPr>
              <a:t>Questioning reveals: </a:t>
            </a:r>
          </a:p>
          <a:p>
            <a:pPr marL="285750" indent="-285750">
              <a:spcBef>
                <a:spcPts val="713"/>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Pain on the soles of both feet. Difficult to walk</a:t>
            </a:r>
          </a:p>
          <a:p>
            <a:pPr marL="285750" indent="-285750">
              <a:spcBef>
                <a:spcPts val="713"/>
              </a:spcBef>
              <a:buClr>
                <a:schemeClr val="tx1"/>
              </a:buClr>
              <a:buSzPct val="98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Worse immediately after getting up in the morning, then eases off with activity</a:t>
            </a:r>
          </a:p>
          <a:p>
            <a:pPr marL="285750" indent="-285750">
              <a:spcBef>
                <a:spcPts val="713"/>
              </a:spcBef>
              <a:buClr>
                <a:schemeClr val="tx1"/>
              </a:buClr>
              <a:buSzPct val="98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Palpation reveals a very painful spot deep in the anterior aspect of the heel pad</a:t>
            </a:r>
          </a:p>
          <a:p>
            <a:pPr marL="285750" indent="-285750">
              <a:spcBef>
                <a:spcPts val="713"/>
              </a:spcBef>
              <a:buClr>
                <a:schemeClr val="tx1"/>
              </a:buClr>
              <a:buSzPct val="98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A soft swollen lump behind knee</a:t>
            </a:r>
          </a:p>
          <a:p>
            <a:pPr>
              <a:spcBef>
                <a:spcPts val="713"/>
              </a:spcBef>
              <a:buClr>
                <a:srgbClr val="FFB91D"/>
              </a:buClr>
              <a:buSzPct val="80000"/>
            </a:pPr>
            <a:r>
              <a:rPr lang="en-US" altLang="en-US" dirty="0">
                <a:solidFill>
                  <a:srgbClr val="FF0000"/>
                </a:solidFill>
                <a:latin typeface="Verdana" pitchFamily="34" charset="0"/>
                <a:sym typeface="Verdana" pitchFamily="34" charset="0"/>
              </a:rPr>
              <a:t>What procedures could you use?</a:t>
            </a:r>
          </a:p>
          <a:p>
            <a:pPr>
              <a:spcBef>
                <a:spcPts val="713"/>
              </a:spcBef>
            </a:pPr>
            <a:r>
              <a:rPr lang="en-US" altLang="en-US" dirty="0">
                <a:latin typeface="Verdana" panose="020B0604030504040204" pitchFamily="34" charset="0"/>
                <a:sym typeface="Verdana" panose="020B0604030504040204" pitchFamily="34" charset="0"/>
              </a:rPr>
              <a:t>BRM 1, pelvic, H/String, Sacral, knee, ankle, HT, Bunion, plantar fascia &amp; ankle strapping, bursitis</a:t>
            </a:r>
          </a:p>
          <a:p>
            <a:pPr>
              <a:spcBef>
                <a:spcPts val="713"/>
              </a:spcBef>
            </a:pPr>
            <a:r>
              <a:rPr lang="en-US" altLang="en-US" dirty="0">
                <a:solidFill>
                  <a:srgbClr val="05670A"/>
                </a:solidFill>
                <a:latin typeface="Verdana" panose="020B0604030504040204" pitchFamily="34" charset="0"/>
                <a:sym typeface="Verdana" panose="020B0604030504040204" pitchFamily="34" charset="0"/>
              </a:rPr>
              <a:t>Today we will do: </a:t>
            </a:r>
            <a:r>
              <a:rPr lang="en-US" altLang="en-US" b="1" dirty="0">
                <a:solidFill>
                  <a:srgbClr val="05670A"/>
                </a:solidFill>
                <a:latin typeface="Verdana" panose="020B0604030504040204" pitchFamily="34" charset="0"/>
                <a:sym typeface="Verdana" panose="020B0604030504040204" pitchFamily="34" charset="0"/>
              </a:rPr>
              <a:t>Bursitis, Ankle, HT, Bunion, Plantar fasciitis strapping one foot and ankle strapping other</a:t>
            </a:r>
          </a:p>
        </p:txBody>
      </p:sp>
    </p:spTree>
    <p:extLst>
      <p:ext uri="{BB962C8B-B14F-4D97-AF65-F5344CB8AC3E}">
        <p14:creationId xmlns:p14="http://schemas.microsoft.com/office/powerpoint/2010/main" val="34958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Scenario 5</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980850" y="1844824"/>
            <a:ext cx="7344816" cy="4447371"/>
          </a:xfrm>
          <a:prstGeom prst="rect">
            <a:avLst/>
          </a:prstGeom>
        </p:spPr>
        <p:txBody>
          <a:bodyPr wrap="square">
            <a:spAutoFit/>
          </a:bodyPr>
          <a:lstStyle/>
          <a:p>
            <a:pPr>
              <a:spcBef>
                <a:spcPts val="713"/>
              </a:spcBef>
            </a:pPr>
            <a:r>
              <a:rPr lang="en-US" altLang="en-US" b="1" dirty="0">
                <a:solidFill>
                  <a:srgbClr val="FF0000"/>
                </a:solidFill>
                <a:latin typeface="Verdana" panose="020B0604030504040204" pitchFamily="34" charset="0"/>
                <a:sym typeface="Verdana" panose="020B0604030504040204" pitchFamily="34" charset="0"/>
              </a:rPr>
              <a:t>Client presents with: </a:t>
            </a:r>
            <a:r>
              <a:rPr lang="en-US" altLang="en-US" b="1" dirty="0">
                <a:latin typeface="Verdana" panose="020B0604030504040204" pitchFamily="34" charset="0"/>
                <a:sym typeface="Verdana" panose="020B0604030504040204" pitchFamily="34" charset="0"/>
              </a:rPr>
              <a:t>Headache</a:t>
            </a:r>
          </a:p>
          <a:p>
            <a:pPr>
              <a:spcBef>
                <a:spcPts val="713"/>
              </a:spcBef>
            </a:pPr>
            <a:endParaRPr lang="en-US" altLang="en-US" b="1" dirty="0">
              <a:latin typeface="Verdana" panose="020B0604030504040204" pitchFamily="34" charset="0"/>
              <a:sym typeface="Verdana" panose="020B0604030504040204" pitchFamily="34" charset="0"/>
            </a:endParaRPr>
          </a:p>
          <a:p>
            <a:pPr>
              <a:spcBef>
                <a:spcPts val="713"/>
              </a:spcBef>
            </a:pPr>
            <a:r>
              <a:rPr lang="en-US" altLang="en-US" dirty="0">
                <a:solidFill>
                  <a:srgbClr val="FF0000"/>
                </a:solidFill>
                <a:latin typeface="Verdana" panose="020B0604030504040204" pitchFamily="34" charset="0"/>
                <a:sym typeface="Verdana" panose="020B0604030504040204" pitchFamily="34" charset="0"/>
              </a:rPr>
              <a:t>Questioning reveals: </a:t>
            </a:r>
          </a:p>
          <a:p>
            <a:pPr marL="285750" indent="-285750">
              <a:spcBef>
                <a:spcPts val="713"/>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Very stressed at work</a:t>
            </a:r>
          </a:p>
          <a:p>
            <a:pPr marL="285750" indent="-285750">
              <a:spcBef>
                <a:spcPts val="713"/>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Frequent headaches</a:t>
            </a:r>
          </a:p>
          <a:p>
            <a:pPr marL="285750" indent="-285750">
              <a:spcBef>
                <a:spcPts val="713"/>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Emotionally volatile</a:t>
            </a:r>
          </a:p>
          <a:p>
            <a:pPr marL="285750" indent="-285750">
              <a:spcBef>
                <a:spcPts val="713"/>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Always tired</a:t>
            </a:r>
          </a:p>
          <a:p>
            <a:pPr>
              <a:spcBef>
                <a:spcPts val="713"/>
              </a:spcBef>
              <a:buClr>
                <a:srgbClr val="FFB91D"/>
              </a:buClr>
              <a:buSzPct val="80000"/>
            </a:pPr>
            <a:r>
              <a:rPr lang="en-US" altLang="en-US" dirty="0">
                <a:solidFill>
                  <a:srgbClr val="FF0000"/>
                </a:solidFill>
                <a:latin typeface="Verdana" pitchFamily="34" charset="0"/>
                <a:sym typeface="Verdana" pitchFamily="34" charset="0"/>
              </a:rPr>
              <a:t>What procedures could you use?</a:t>
            </a:r>
          </a:p>
          <a:p>
            <a:pPr>
              <a:spcBef>
                <a:spcPts val="2013"/>
              </a:spcBef>
            </a:pPr>
            <a:r>
              <a:rPr lang="en-US" altLang="en-US" dirty="0">
                <a:latin typeface="Verdana" panose="020B0604030504040204" pitchFamily="34" charset="0"/>
                <a:sym typeface="Verdana" panose="020B0604030504040204" pitchFamily="34" charset="0"/>
              </a:rPr>
              <a:t>BRM 1, 2, 3, Kidney, Respiratory, Hamstring, Coccyx, Upper Respiratory/TMJ, Head </a:t>
            </a:r>
          </a:p>
          <a:p>
            <a:pPr>
              <a:spcBef>
                <a:spcPts val="2013"/>
              </a:spcBef>
            </a:pPr>
            <a:r>
              <a:rPr lang="en-US" altLang="en-US" dirty="0">
                <a:solidFill>
                  <a:srgbClr val="05670A"/>
                </a:solidFill>
                <a:latin typeface="Verdana" panose="020B0604030504040204" pitchFamily="34" charset="0"/>
                <a:sym typeface="Verdana" panose="020B0604030504040204" pitchFamily="34" charset="0"/>
              </a:rPr>
              <a:t>Today we will do: </a:t>
            </a:r>
            <a:r>
              <a:rPr lang="en-US" altLang="en-US" b="1" dirty="0">
                <a:solidFill>
                  <a:srgbClr val="05670A"/>
                </a:solidFill>
                <a:latin typeface="Verdana" panose="020B0604030504040204" pitchFamily="34" charset="0"/>
                <a:sym typeface="Verdana" panose="020B0604030504040204" pitchFamily="34" charset="0"/>
              </a:rPr>
              <a:t>Head Procedure</a:t>
            </a:r>
          </a:p>
        </p:txBody>
      </p:sp>
    </p:spTree>
    <p:extLst>
      <p:ext uri="{BB962C8B-B14F-4D97-AF65-F5344CB8AC3E}">
        <p14:creationId xmlns:p14="http://schemas.microsoft.com/office/powerpoint/2010/main" val="90428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Scenario 6</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467544" y="1705277"/>
            <a:ext cx="8208912" cy="4480714"/>
          </a:xfrm>
          <a:prstGeom prst="rect">
            <a:avLst/>
          </a:prstGeom>
        </p:spPr>
        <p:txBody>
          <a:bodyPr wrap="square">
            <a:spAutoFit/>
          </a:bodyPr>
          <a:lstStyle/>
          <a:p>
            <a:pPr>
              <a:spcBef>
                <a:spcPts val="713"/>
              </a:spcBef>
            </a:pPr>
            <a:r>
              <a:rPr lang="en-US" altLang="en-US" b="1" dirty="0">
                <a:solidFill>
                  <a:srgbClr val="FF0000"/>
                </a:solidFill>
                <a:latin typeface="Verdana" panose="020B0604030504040204" pitchFamily="34" charset="0"/>
                <a:sym typeface="Verdana" panose="020B0604030504040204" pitchFamily="34" charset="0"/>
              </a:rPr>
              <a:t>Client presents: </a:t>
            </a:r>
            <a:r>
              <a:rPr lang="en-US" altLang="en-US" b="1" dirty="0">
                <a:latin typeface="Verdana" panose="020B0604030504040204" pitchFamily="34" charset="0"/>
                <a:sym typeface="Verdana" panose="020B0604030504040204" pitchFamily="34" charset="0"/>
              </a:rPr>
              <a:t>Doctor has diagnosed RSI / OOS</a:t>
            </a:r>
          </a:p>
          <a:p>
            <a:pPr>
              <a:spcBef>
                <a:spcPts val="713"/>
              </a:spcBef>
            </a:pPr>
            <a:endParaRPr lang="en-US" altLang="en-US" dirty="0">
              <a:latin typeface="Verdana" panose="020B0604030504040204" pitchFamily="34" charset="0"/>
              <a:sym typeface="Verdana" panose="020B0604030504040204" pitchFamily="34" charset="0"/>
            </a:endParaRPr>
          </a:p>
          <a:p>
            <a:pPr>
              <a:spcBef>
                <a:spcPts val="713"/>
              </a:spcBef>
            </a:pPr>
            <a:r>
              <a:rPr lang="en-US" altLang="en-US" dirty="0">
                <a:solidFill>
                  <a:srgbClr val="FF0000"/>
                </a:solidFill>
                <a:latin typeface="Verdana" panose="020B0604030504040204" pitchFamily="34" charset="0"/>
                <a:sym typeface="Verdana" panose="020B0604030504040204" pitchFamily="34" charset="0"/>
              </a:rPr>
              <a:t>Questioning reveals: </a:t>
            </a:r>
          </a:p>
          <a:p>
            <a:pPr marL="285750" indent="-285750">
              <a:spcBef>
                <a:spcPts val="713"/>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Elbow pain in lateral epicondyle, both arms, particularly when gripping anything</a:t>
            </a:r>
          </a:p>
          <a:p>
            <a:pPr marL="285750" indent="-285750">
              <a:spcBef>
                <a:spcPts val="713"/>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Pain goes down forearms</a:t>
            </a:r>
          </a:p>
          <a:p>
            <a:pPr marL="285750" indent="-285750">
              <a:spcBef>
                <a:spcPts val="713"/>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Pain started 10 months ago</a:t>
            </a:r>
          </a:p>
          <a:p>
            <a:pPr marL="285750" indent="-285750">
              <a:spcBef>
                <a:spcPts val="713"/>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Marriage break up 12months ago</a:t>
            </a:r>
          </a:p>
          <a:p>
            <a:pPr marL="285750" indent="-285750">
              <a:spcBef>
                <a:spcPts val="713"/>
              </a:spcBef>
              <a:buFont typeface="Arial" panose="020B0604020202020204" pitchFamily="34" charset="0"/>
              <a:buChar char="•"/>
            </a:pPr>
            <a:endParaRPr lang="en-US" altLang="en-US" dirty="0">
              <a:latin typeface="Verdana" panose="020B0604030504040204" pitchFamily="34" charset="0"/>
              <a:sym typeface="Verdana" panose="020B0604030504040204" pitchFamily="34" charset="0"/>
            </a:endParaRPr>
          </a:p>
          <a:p>
            <a:pPr>
              <a:spcBef>
                <a:spcPts val="713"/>
              </a:spcBef>
              <a:buClr>
                <a:srgbClr val="FFB91D"/>
              </a:buClr>
              <a:buSzPct val="80000"/>
            </a:pPr>
            <a:r>
              <a:rPr lang="en-US" altLang="en-US" dirty="0">
                <a:solidFill>
                  <a:srgbClr val="FF0000"/>
                </a:solidFill>
                <a:latin typeface="Verdana" pitchFamily="34" charset="0"/>
                <a:sym typeface="Verdana" pitchFamily="34" charset="0"/>
              </a:rPr>
              <a:t>What procedures could you use?</a:t>
            </a:r>
          </a:p>
          <a:p>
            <a:pPr>
              <a:spcBef>
                <a:spcPts val="713"/>
              </a:spcBef>
              <a:buClr>
                <a:srgbClr val="FFB91D"/>
              </a:buClr>
              <a:buSzPct val="80000"/>
            </a:pPr>
            <a:r>
              <a:rPr lang="en-US" altLang="en-US" dirty="0">
                <a:latin typeface="Verdana" pitchFamily="34" charset="0"/>
                <a:sym typeface="Verdana" pitchFamily="34" charset="0"/>
              </a:rPr>
              <a:t>BRM 2, 3 Respiratory, Kidney, Shoulder, Elbow/wrist, Forearm</a:t>
            </a:r>
          </a:p>
          <a:p>
            <a:pPr>
              <a:spcBef>
                <a:spcPts val="2013"/>
              </a:spcBef>
            </a:pPr>
            <a:r>
              <a:rPr lang="en-US" altLang="en-US" dirty="0">
                <a:solidFill>
                  <a:srgbClr val="05670A"/>
                </a:solidFill>
                <a:latin typeface="Verdana" panose="020B0604030504040204" pitchFamily="34" charset="0"/>
                <a:sym typeface="Verdana" panose="020B0604030504040204" pitchFamily="34" charset="0"/>
              </a:rPr>
              <a:t>Today we will do: </a:t>
            </a:r>
            <a:r>
              <a:rPr lang="en-US" altLang="en-US" b="1" dirty="0">
                <a:solidFill>
                  <a:srgbClr val="05670A"/>
                </a:solidFill>
                <a:latin typeface="Verdana" panose="020B0604030504040204" pitchFamily="34" charset="0"/>
                <a:sym typeface="Verdana" panose="020B0604030504040204" pitchFamily="34" charset="0"/>
              </a:rPr>
              <a:t>Shoulder with exercise, Elbow Wrist, Forearm</a:t>
            </a:r>
          </a:p>
        </p:txBody>
      </p:sp>
    </p:spTree>
    <p:extLst>
      <p:ext uri="{BB962C8B-B14F-4D97-AF65-F5344CB8AC3E}">
        <p14:creationId xmlns:p14="http://schemas.microsoft.com/office/powerpoint/2010/main" val="3735024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Scenario 7</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977097" y="1837907"/>
            <a:ext cx="7391401" cy="4542782"/>
          </a:xfrm>
          <a:prstGeom prst="rect">
            <a:avLst/>
          </a:prstGeom>
        </p:spPr>
        <p:txBody>
          <a:bodyPr wrap="square">
            <a:spAutoFit/>
          </a:bodyPr>
          <a:lstStyle/>
          <a:p>
            <a:r>
              <a:rPr lang="en-US" altLang="en-US" b="1" dirty="0">
                <a:solidFill>
                  <a:srgbClr val="FF0000"/>
                </a:solidFill>
                <a:latin typeface="Verdana" panose="020B0604030504040204" pitchFamily="34" charset="0"/>
                <a:sym typeface="Verdana" panose="020B0604030504040204" pitchFamily="34" charset="0"/>
              </a:rPr>
              <a:t>Client presents with: </a:t>
            </a:r>
            <a:r>
              <a:rPr lang="en-US" altLang="en-US" b="1" dirty="0">
                <a:latin typeface="Verdana" panose="020B0604030504040204" pitchFamily="34" charset="0"/>
                <a:sym typeface="Verdana" panose="020B0604030504040204" pitchFamily="34" charset="0"/>
              </a:rPr>
              <a:t>Baby will not settle</a:t>
            </a:r>
          </a:p>
          <a:p>
            <a:br>
              <a:rPr lang="en-US" altLang="en-US" dirty="0">
                <a:latin typeface="Verdana" panose="020B0604030504040204" pitchFamily="34" charset="0"/>
                <a:sym typeface="Verdana" panose="020B0604030504040204" pitchFamily="34" charset="0"/>
              </a:rPr>
            </a:br>
            <a:r>
              <a:rPr lang="en-US" altLang="en-US" dirty="0">
                <a:solidFill>
                  <a:srgbClr val="FF0000"/>
                </a:solidFill>
                <a:latin typeface="Verdana" panose="020B0604030504040204" pitchFamily="34" charset="0"/>
                <a:sym typeface="Verdana" panose="020B0604030504040204" pitchFamily="34" charset="0"/>
              </a:rPr>
              <a:t>Questioning reveals: </a:t>
            </a:r>
          </a:p>
          <a:p>
            <a:pPr marL="285750" indent="-285750">
              <a:lnSpc>
                <a:spcPct val="150000"/>
              </a:lnSpc>
              <a:buFont typeface="Arial" panose="020B0604020202020204" pitchFamily="34" charset="0"/>
              <a:buChar char="•"/>
            </a:pPr>
            <a:r>
              <a:rPr lang="en-US" altLang="en-US" dirty="0">
                <a:latin typeface="Verdana" panose="020B0604030504040204" pitchFamily="34" charset="0"/>
                <a:sym typeface="Verdana" panose="020B0604030504040204" pitchFamily="34" charset="0"/>
              </a:rPr>
              <a:t>Colic</a:t>
            </a:r>
            <a:endParaRPr lang="en-US" altLang="en-US" dirty="0">
              <a:solidFill>
                <a:srgbClr val="FED164"/>
              </a:solidFill>
              <a:latin typeface="Verdana" panose="020B0604030504040204" pitchFamily="34" charset="0"/>
              <a:sym typeface="Verdana" panose="020B0604030504040204" pitchFamily="34" charset="0"/>
            </a:endParaRPr>
          </a:p>
          <a:p>
            <a:pPr marL="285750" indent="-285750">
              <a:lnSpc>
                <a:spcPct val="150000"/>
              </a:lnSpc>
              <a:buSzPct val="80000"/>
              <a:buFont typeface="Verdana" panose="020B0604030504040204" pitchFamily="34" charset="0"/>
              <a:buChar char="•"/>
            </a:pPr>
            <a:r>
              <a:rPr lang="en-US" altLang="en-US" dirty="0">
                <a:latin typeface="Verdana" panose="020B0604030504040204" pitchFamily="34" charset="0"/>
                <a:sym typeface="Verdana" panose="020B0604030504040204" pitchFamily="34" charset="0"/>
              </a:rPr>
              <a:t>Very disturbed while breast feeding</a:t>
            </a:r>
          </a:p>
          <a:p>
            <a:pPr marL="285750" indent="-285750">
              <a:lnSpc>
                <a:spcPct val="150000"/>
              </a:lnSpc>
              <a:buSzPct val="80000"/>
              <a:buFont typeface="Verdana" panose="020B0604030504040204" pitchFamily="34" charset="0"/>
              <a:buChar char="•"/>
            </a:pPr>
            <a:r>
              <a:rPr lang="en-US" altLang="en-US" dirty="0">
                <a:latin typeface="Verdana" panose="020B0604030504040204" pitchFamily="34" charset="0"/>
                <a:sym typeface="Verdana" panose="020B0604030504040204" pitchFamily="34" charset="0"/>
              </a:rPr>
              <a:t>Will only suck on left breast</a:t>
            </a:r>
          </a:p>
          <a:p>
            <a:pPr marL="285750" indent="-285750">
              <a:lnSpc>
                <a:spcPct val="150000"/>
              </a:lnSpc>
              <a:buSzPct val="80000"/>
              <a:buFont typeface="Verdana" panose="020B0604030504040204" pitchFamily="34" charset="0"/>
              <a:buChar char="•"/>
            </a:pPr>
            <a:r>
              <a:rPr lang="en-US" altLang="en-US" dirty="0">
                <a:latin typeface="Verdana" panose="020B0604030504040204" pitchFamily="34" charset="0"/>
                <a:sym typeface="Verdana" panose="020B0604030504040204" pitchFamily="34" charset="0"/>
              </a:rPr>
              <a:t>Cries a lot</a:t>
            </a:r>
          </a:p>
          <a:p>
            <a:pPr marL="285750" indent="-285750">
              <a:lnSpc>
                <a:spcPct val="120000"/>
              </a:lnSpc>
              <a:buSzPct val="80000"/>
              <a:buFont typeface="Verdana" panose="020B0604030504040204" pitchFamily="34" charset="0"/>
              <a:buChar char="•"/>
            </a:pPr>
            <a:endParaRPr lang="en-US" altLang="en-US" sz="1600" dirty="0">
              <a:latin typeface="Verdana" panose="020B0604030504040204" pitchFamily="34" charset="0"/>
              <a:sym typeface="Verdana" panose="020B0604030504040204" pitchFamily="34" charset="0"/>
            </a:endParaRPr>
          </a:p>
          <a:p>
            <a:r>
              <a:rPr lang="en-US" altLang="en-US" dirty="0">
                <a:solidFill>
                  <a:srgbClr val="FF0000"/>
                </a:solidFill>
                <a:latin typeface="Verdana" panose="020B0604030504040204" pitchFamily="34" charset="0"/>
                <a:sym typeface="Verdana" panose="020B0604030504040204" pitchFamily="34" charset="0"/>
              </a:rPr>
              <a:t>How could we help?</a:t>
            </a:r>
          </a:p>
          <a:p>
            <a:r>
              <a:rPr lang="en-US" altLang="en-US" dirty="0">
                <a:latin typeface="Verdana" panose="020B0604030504040204" pitchFamily="34" charset="0"/>
                <a:sym typeface="Verdana" panose="020B0604030504040204" pitchFamily="34" charset="0"/>
              </a:rPr>
              <a:t>Baby Bowen, plus sclera and pupil dilation, TMJ cross, shoulder</a:t>
            </a:r>
          </a:p>
          <a:p>
            <a:endParaRPr lang="en-US" altLang="en-US" dirty="0">
              <a:solidFill>
                <a:srgbClr val="FF0000"/>
              </a:solidFill>
              <a:latin typeface="Verdana" panose="020B0604030504040204" pitchFamily="34" charset="0"/>
              <a:sym typeface="Verdana" panose="020B0604030504040204" pitchFamily="34" charset="0"/>
            </a:endParaRPr>
          </a:p>
          <a:p>
            <a:r>
              <a:rPr lang="en-US" altLang="en-US" dirty="0">
                <a:solidFill>
                  <a:srgbClr val="05670A"/>
                </a:solidFill>
                <a:latin typeface="Verdana" panose="020B0604030504040204" pitchFamily="34" charset="0"/>
                <a:sym typeface="Verdana" panose="020B0604030504040204" pitchFamily="34" charset="0"/>
              </a:rPr>
              <a:t>Today we will do:</a:t>
            </a:r>
          </a:p>
          <a:p>
            <a:r>
              <a:rPr lang="en-US" altLang="en-US" b="1" dirty="0">
                <a:solidFill>
                  <a:srgbClr val="05670A"/>
                </a:solidFill>
                <a:latin typeface="Verdana" panose="020B0604030504040204" pitchFamily="34" charset="0"/>
                <a:sym typeface="Verdana" panose="020B0604030504040204" pitchFamily="34" charset="0"/>
              </a:rPr>
              <a:t>Baby Bowen, plus sclera and pupil dilation</a:t>
            </a:r>
          </a:p>
        </p:txBody>
      </p:sp>
    </p:spTree>
    <p:extLst>
      <p:ext uri="{BB962C8B-B14F-4D97-AF65-F5344CB8AC3E}">
        <p14:creationId xmlns:p14="http://schemas.microsoft.com/office/powerpoint/2010/main" val="1161868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Scenario 8</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940813" y="1861949"/>
            <a:ext cx="7554416" cy="3801041"/>
          </a:xfrm>
          <a:prstGeom prst="rect">
            <a:avLst/>
          </a:prstGeom>
        </p:spPr>
        <p:txBody>
          <a:bodyPr wrap="square">
            <a:spAutoFit/>
          </a:bodyPr>
          <a:lstStyle/>
          <a:p>
            <a:r>
              <a:rPr lang="en-US" altLang="en-US" b="1" dirty="0">
                <a:solidFill>
                  <a:srgbClr val="FF0000"/>
                </a:solidFill>
                <a:latin typeface="Verdana" panose="020B0604030504040204" pitchFamily="34" charset="0"/>
                <a:sym typeface="Verdana" panose="020B0604030504040204" pitchFamily="34" charset="0"/>
              </a:rPr>
              <a:t>Client presents with: </a:t>
            </a:r>
            <a:r>
              <a:rPr lang="en-US" altLang="en-US" b="1" dirty="0">
                <a:latin typeface="Verdana" panose="020B0604030504040204" pitchFamily="34" charset="0"/>
                <a:sym typeface="Verdana" panose="020B0604030504040204" pitchFamily="34" charset="0"/>
              </a:rPr>
              <a:t>Pregnant woman wants Bowen to assist through pregnancy and birth</a:t>
            </a:r>
          </a:p>
          <a:p>
            <a:endParaRPr lang="en-US" altLang="en-US" dirty="0">
              <a:latin typeface="Verdana" panose="020B0604030504040204" pitchFamily="34" charset="0"/>
              <a:sym typeface="Verdana" panose="020B0604030504040204" pitchFamily="34" charset="0"/>
            </a:endParaRPr>
          </a:p>
          <a:p>
            <a:pPr>
              <a:lnSpc>
                <a:spcPct val="150000"/>
              </a:lnSpc>
            </a:pPr>
            <a:r>
              <a:rPr lang="en-US" altLang="en-US" dirty="0">
                <a:solidFill>
                  <a:srgbClr val="FF0000"/>
                </a:solidFill>
                <a:latin typeface="Verdana" panose="020B0604030504040204" pitchFamily="34" charset="0"/>
                <a:sym typeface="Verdana" panose="020B0604030504040204" pitchFamily="34" charset="0"/>
              </a:rPr>
              <a:t>Questioning reveals: </a:t>
            </a:r>
            <a:endParaRPr lang="en-US" altLang="en-US" dirty="0">
              <a:solidFill>
                <a:srgbClr val="FED164"/>
              </a:solidFill>
              <a:latin typeface="Verdana" panose="020B0604030504040204" pitchFamily="34" charset="0"/>
              <a:sym typeface="Verdana" panose="020B0604030504040204" pitchFamily="34" charset="0"/>
            </a:endParaRPr>
          </a:p>
          <a:p>
            <a:pPr marL="285750" indent="-285750">
              <a:lnSpc>
                <a:spcPct val="150000"/>
              </a:lnSpc>
              <a:buClr>
                <a:schemeClr val="tx1"/>
              </a:buClr>
              <a:buSzPct val="80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Second session</a:t>
            </a:r>
          </a:p>
          <a:p>
            <a:pPr marL="285750" indent="-285750">
              <a:lnSpc>
                <a:spcPct val="150000"/>
              </a:lnSpc>
              <a:buClr>
                <a:schemeClr val="tx1"/>
              </a:buClr>
              <a:buSzPct val="80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No problems</a:t>
            </a:r>
          </a:p>
          <a:p>
            <a:pPr marL="285750" indent="-285750">
              <a:buClr>
                <a:schemeClr val="tx1"/>
              </a:buClr>
              <a:buSzPct val="80000"/>
              <a:buFont typeface="Arial" panose="020B0604020202020204" pitchFamily="34" charset="0"/>
              <a:buChar char="•"/>
            </a:pPr>
            <a:endParaRPr lang="en-US" altLang="en-US" sz="1600" dirty="0">
              <a:latin typeface="Verdana" panose="020B0604030504040204" pitchFamily="34" charset="0"/>
              <a:sym typeface="Verdana" panose="020B0604030504040204" pitchFamily="34" charset="0"/>
            </a:endParaRPr>
          </a:p>
          <a:p>
            <a:r>
              <a:rPr lang="en-US" altLang="en-US" dirty="0">
                <a:solidFill>
                  <a:srgbClr val="FF0000"/>
                </a:solidFill>
                <a:latin typeface="Verdana" panose="020B0604030504040204" pitchFamily="34" charset="0"/>
                <a:sym typeface="Verdana" panose="020B0604030504040204" pitchFamily="34" charset="0"/>
              </a:rPr>
              <a:t>How could we help?</a:t>
            </a:r>
          </a:p>
          <a:p>
            <a:r>
              <a:rPr lang="en-US" altLang="en-US" dirty="0">
                <a:latin typeface="Verdana" panose="020B0604030504040204" pitchFamily="34" charset="0"/>
                <a:sym typeface="Verdana" panose="020B0604030504040204" pitchFamily="34" charset="0"/>
              </a:rPr>
              <a:t>Seated</a:t>
            </a:r>
            <a:r>
              <a:rPr lang="en-US" altLang="en-US" dirty="0">
                <a:solidFill>
                  <a:srgbClr val="FF0000"/>
                </a:solidFill>
                <a:latin typeface="Verdana" panose="020B0604030504040204" pitchFamily="34" charset="0"/>
                <a:sym typeface="Verdana" panose="020B0604030504040204" pitchFamily="34" charset="0"/>
              </a:rPr>
              <a:t> </a:t>
            </a:r>
            <a:r>
              <a:rPr lang="en-US" altLang="en-US" dirty="0">
                <a:latin typeface="Verdana" panose="020B0604030504040204" pitchFamily="34" charset="0"/>
                <a:sym typeface="Verdana" panose="020B0604030504040204" pitchFamily="34" charset="0"/>
              </a:rPr>
              <a:t>BRM 1, 2, 3, supine pelvic</a:t>
            </a:r>
          </a:p>
          <a:p>
            <a:endParaRPr lang="en-US" altLang="en-US" dirty="0">
              <a:latin typeface="Verdana" panose="020B0604030504040204" pitchFamily="34" charset="0"/>
              <a:sym typeface="Verdana" panose="020B0604030504040204" pitchFamily="34" charset="0"/>
            </a:endParaRPr>
          </a:p>
          <a:p>
            <a:r>
              <a:rPr lang="en-US" altLang="en-US" dirty="0">
                <a:solidFill>
                  <a:srgbClr val="05670A"/>
                </a:solidFill>
                <a:latin typeface="Verdana" panose="020B0604030504040204" pitchFamily="34" charset="0"/>
                <a:sym typeface="Verdana" panose="020B0604030504040204" pitchFamily="34" charset="0"/>
              </a:rPr>
              <a:t>Today we will do:</a:t>
            </a:r>
          </a:p>
          <a:p>
            <a:r>
              <a:rPr lang="en-US" altLang="en-US" b="1" dirty="0">
                <a:solidFill>
                  <a:srgbClr val="05670A"/>
                </a:solidFill>
                <a:latin typeface="Verdana" panose="020B0604030504040204" pitchFamily="34" charset="0"/>
                <a:sym typeface="Verdana" panose="020B0604030504040204" pitchFamily="34" charset="0"/>
              </a:rPr>
              <a:t>Seated BRM 1, 2, 3, supine pelvic</a:t>
            </a:r>
          </a:p>
        </p:txBody>
      </p:sp>
    </p:spTree>
    <p:extLst>
      <p:ext uri="{BB962C8B-B14F-4D97-AF65-F5344CB8AC3E}">
        <p14:creationId xmlns:p14="http://schemas.microsoft.com/office/powerpoint/2010/main" val="222277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Scenario 9</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963777" y="1772816"/>
            <a:ext cx="7391401" cy="4216539"/>
          </a:xfrm>
          <a:prstGeom prst="rect">
            <a:avLst/>
          </a:prstGeom>
        </p:spPr>
        <p:txBody>
          <a:bodyPr wrap="square">
            <a:spAutoFit/>
          </a:bodyPr>
          <a:lstStyle/>
          <a:p>
            <a:r>
              <a:rPr lang="en-US" altLang="en-US" b="1" dirty="0">
                <a:solidFill>
                  <a:srgbClr val="FF0000"/>
                </a:solidFill>
                <a:latin typeface="Verdana" panose="020B0604030504040204" pitchFamily="34" charset="0"/>
                <a:sym typeface="Verdana" panose="020B0604030504040204" pitchFamily="34" charset="0"/>
              </a:rPr>
              <a:t>Client presents with: </a:t>
            </a:r>
            <a:r>
              <a:rPr lang="en-US" altLang="en-US" b="1" dirty="0">
                <a:latin typeface="Verdana" panose="020B0604030504040204" pitchFamily="34" charset="0"/>
                <a:sym typeface="Verdana" panose="020B0604030504040204" pitchFamily="34" charset="0"/>
              </a:rPr>
              <a:t>Neck and upper back pain</a:t>
            </a:r>
          </a:p>
          <a:p>
            <a:endParaRPr lang="en-US" altLang="en-US" b="1" dirty="0">
              <a:latin typeface="Verdana" panose="020B0604030504040204" pitchFamily="34" charset="0"/>
              <a:sym typeface="Verdana" panose="020B0604030504040204" pitchFamily="34" charset="0"/>
            </a:endParaRPr>
          </a:p>
          <a:p>
            <a:r>
              <a:rPr lang="en-US" altLang="en-US" dirty="0">
                <a:solidFill>
                  <a:srgbClr val="FF0000"/>
                </a:solidFill>
                <a:latin typeface="Verdana" panose="020B0604030504040204" pitchFamily="34" charset="0"/>
                <a:sym typeface="Verdana" panose="020B0604030504040204" pitchFamily="34" charset="0"/>
              </a:rPr>
              <a:t>Questioning reveals: </a:t>
            </a:r>
          </a:p>
          <a:p>
            <a:pPr marL="285750" indent="-285750">
              <a:lnSpc>
                <a:spcPct val="150000"/>
              </a:lnSpc>
              <a:buClr>
                <a:schemeClr val="tx1"/>
              </a:buClr>
              <a:buFont typeface="Arial" panose="020B0604020202020204" pitchFamily="34" charset="0"/>
              <a:buChar char="•"/>
            </a:pPr>
            <a:r>
              <a:rPr lang="en-US" altLang="en-US" dirty="0">
                <a:latin typeface="Verdana" panose="020B0604030504040204" pitchFamily="34" charset="0"/>
                <a:sym typeface="Verdana" panose="020B0604030504040204" pitchFamily="34" charset="0"/>
              </a:rPr>
              <a:t>Strong neck pain around occiput</a:t>
            </a:r>
            <a:endParaRPr lang="en-US" altLang="en-US" dirty="0">
              <a:solidFill>
                <a:srgbClr val="FED164"/>
              </a:solidFill>
              <a:latin typeface="Verdana" panose="020B0604030504040204" pitchFamily="34" charset="0"/>
              <a:sym typeface="Verdana" panose="020B0604030504040204" pitchFamily="34" charset="0"/>
            </a:endParaRPr>
          </a:p>
          <a:p>
            <a:pPr marL="285750" indent="-285750">
              <a:lnSpc>
                <a:spcPct val="150000"/>
              </a:lnSpc>
              <a:buClr>
                <a:schemeClr val="tx1"/>
              </a:buClr>
              <a:buSzPct val="80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Pain between shoulder blades</a:t>
            </a:r>
          </a:p>
          <a:p>
            <a:pPr marL="285750" indent="-285750">
              <a:lnSpc>
                <a:spcPct val="150000"/>
              </a:lnSpc>
              <a:buClr>
                <a:schemeClr val="tx1"/>
              </a:buClr>
              <a:buSzPct val="80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Frequent migraines (</a:t>
            </a:r>
            <a:r>
              <a:rPr lang="en-US" altLang="en-US" dirty="0" err="1">
                <a:latin typeface="Verdana" panose="020B0604030504040204" pitchFamily="34" charset="0"/>
                <a:sym typeface="Verdana" panose="020B0604030504040204" pitchFamily="34" charset="0"/>
              </a:rPr>
              <a:t>approx</a:t>
            </a:r>
            <a:r>
              <a:rPr lang="en-US" altLang="en-US" dirty="0">
                <a:latin typeface="Verdana" panose="020B0604030504040204" pitchFamily="34" charset="0"/>
                <a:sym typeface="Verdana" panose="020B0604030504040204" pitchFamily="34" charset="0"/>
              </a:rPr>
              <a:t> 2 per week) associated with the neck pain</a:t>
            </a:r>
          </a:p>
          <a:p>
            <a:pPr marL="285750" indent="-285750">
              <a:buClr>
                <a:schemeClr val="tx1"/>
              </a:buClr>
              <a:buSzPct val="80000"/>
              <a:buFont typeface="Arial" panose="020B0604020202020204" pitchFamily="34" charset="0"/>
              <a:buChar char="•"/>
            </a:pPr>
            <a:endParaRPr lang="en-US" altLang="en-US" sz="1600" dirty="0">
              <a:latin typeface="Verdana" panose="020B0604030504040204" pitchFamily="34" charset="0"/>
              <a:sym typeface="Verdana" panose="020B0604030504040204" pitchFamily="34" charset="0"/>
            </a:endParaRPr>
          </a:p>
          <a:p>
            <a:r>
              <a:rPr lang="en-US" altLang="en-US" dirty="0">
                <a:solidFill>
                  <a:srgbClr val="FF0000"/>
                </a:solidFill>
                <a:latin typeface="Verdana" panose="020B0604030504040204" pitchFamily="34" charset="0"/>
                <a:sym typeface="Verdana" panose="020B0604030504040204" pitchFamily="34" charset="0"/>
              </a:rPr>
              <a:t>How could we help?</a:t>
            </a:r>
          </a:p>
          <a:p>
            <a:pPr>
              <a:buFont typeface="Arial" panose="020B0604020202020204" pitchFamily="34" charset="0"/>
              <a:buChar char="•"/>
            </a:pPr>
            <a:r>
              <a:rPr lang="en-US" altLang="en-US" dirty="0">
                <a:latin typeface="Verdana" panose="020B0604030504040204" pitchFamily="34" charset="0"/>
                <a:sym typeface="Verdana" panose="020B0604030504040204" pitchFamily="34" charset="0"/>
              </a:rPr>
              <a:t>BRM2, 3, respiratory, UR/TMJ, Cramp</a:t>
            </a:r>
          </a:p>
          <a:p>
            <a:pPr>
              <a:buFont typeface="Arial" panose="020B0604020202020204" pitchFamily="34" charset="0"/>
              <a:buChar char="•"/>
            </a:pPr>
            <a:endParaRPr lang="en-US" altLang="en-US" dirty="0">
              <a:latin typeface="Verdana" panose="020B0604030504040204" pitchFamily="34" charset="0"/>
              <a:sym typeface="Verdana" panose="020B0604030504040204" pitchFamily="34" charset="0"/>
            </a:endParaRPr>
          </a:p>
          <a:p>
            <a:r>
              <a:rPr lang="en-US" altLang="en-US" dirty="0">
                <a:solidFill>
                  <a:srgbClr val="05670A"/>
                </a:solidFill>
                <a:latin typeface="Verdana" panose="020B0604030504040204" pitchFamily="34" charset="0"/>
                <a:sym typeface="Verdana" panose="020B0604030504040204" pitchFamily="34" charset="0"/>
              </a:rPr>
              <a:t>Today we will do:</a:t>
            </a:r>
          </a:p>
          <a:p>
            <a:r>
              <a:rPr lang="en-US" altLang="en-US" b="1" dirty="0">
                <a:solidFill>
                  <a:srgbClr val="05670A"/>
                </a:solidFill>
                <a:latin typeface="Verdana" panose="020B0604030504040204" pitchFamily="34" charset="0"/>
                <a:sym typeface="Verdana" panose="020B0604030504040204" pitchFamily="34" charset="0"/>
              </a:rPr>
              <a:t>UR/TMJ, Cramp</a:t>
            </a:r>
          </a:p>
        </p:txBody>
      </p:sp>
    </p:spTree>
    <p:extLst>
      <p:ext uri="{BB962C8B-B14F-4D97-AF65-F5344CB8AC3E}">
        <p14:creationId xmlns:p14="http://schemas.microsoft.com/office/powerpoint/2010/main" val="266867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Scenario 10</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899592" y="1952092"/>
            <a:ext cx="7776864" cy="3801041"/>
          </a:xfrm>
          <a:prstGeom prst="rect">
            <a:avLst/>
          </a:prstGeom>
        </p:spPr>
        <p:txBody>
          <a:bodyPr wrap="square">
            <a:spAutoFit/>
          </a:bodyPr>
          <a:lstStyle/>
          <a:p>
            <a:r>
              <a:rPr lang="en-US" altLang="en-US" b="1" dirty="0">
                <a:solidFill>
                  <a:srgbClr val="FF0000"/>
                </a:solidFill>
                <a:latin typeface="Verdana" panose="020B0604030504040204" pitchFamily="34" charset="0"/>
                <a:sym typeface="Verdana" panose="020B0604030504040204" pitchFamily="34" charset="0"/>
              </a:rPr>
              <a:t>Client presents with: </a:t>
            </a:r>
            <a:r>
              <a:rPr lang="en-US" altLang="en-US" b="1" dirty="0">
                <a:latin typeface="Verdana" panose="020B0604030504040204" pitchFamily="34" charset="0"/>
                <a:sym typeface="Verdana" panose="020B0604030504040204" pitchFamily="34" charset="0"/>
              </a:rPr>
              <a:t>Upper back pain and pain in the chest and upper abdomen</a:t>
            </a:r>
          </a:p>
          <a:p>
            <a:endParaRPr lang="en-US" altLang="en-US" dirty="0">
              <a:latin typeface="Verdana" panose="020B0604030504040204" pitchFamily="34" charset="0"/>
              <a:sym typeface="Verdana" panose="020B0604030504040204" pitchFamily="34" charset="0"/>
            </a:endParaRPr>
          </a:p>
          <a:p>
            <a:r>
              <a:rPr lang="en-US" altLang="en-US" dirty="0">
                <a:solidFill>
                  <a:srgbClr val="FF0000"/>
                </a:solidFill>
                <a:latin typeface="Verdana" panose="020B0604030504040204" pitchFamily="34" charset="0"/>
                <a:sym typeface="Verdana" panose="020B0604030504040204" pitchFamily="34" charset="0"/>
              </a:rPr>
              <a:t>Questioning reveals: </a:t>
            </a:r>
          </a:p>
          <a:p>
            <a:pPr marL="285750" indent="-285750">
              <a:lnSpc>
                <a:spcPct val="150000"/>
              </a:lnSpc>
              <a:buFont typeface="Arial" panose="020B0604020202020204" pitchFamily="34" charset="0"/>
              <a:buChar char="•"/>
            </a:pPr>
            <a:r>
              <a:rPr lang="en-US" altLang="en-US" dirty="0">
                <a:latin typeface="Verdana" panose="020B0604030504040204" pitchFamily="34" charset="0"/>
                <a:sym typeface="Verdana" panose="020B0604030504040204" pitchFamily="34" charset="0"/>
              </a:rPr>
              <a:t>Sharp pain under right scapula</a:t>
            </a:r>
            <a:endParaRPr lang="en-US" altLang="en-US" dirty="0">
              <a:solidFill>
                <a:srgbClr val="FED164"/>
              </a:solidFill>
              <a:latin typeface="Verdana" panose="020B0604030504040204" pitchFamily="34" charset="0"/>
              <a:sym typeface="Verdana" panose="020B0604030504040204" pitchFamily="34" charset="0"/>
            </a:endParaRPr>
          </a:p>
          <a:p>
            <a:pPr marL="285750" indent="-285750">
              <a:lnSpc>
                <a:spcPct val="150000"/>
              </a:lnSpc>
              <a:buSzPct val="80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Occasional low level pain in upper abdomen on right side</a:t>
            </a:r>
          </a:p>
          <a:p>
            <a:pPr marL="285750" indent="-285750">
              <a:lnSpc>
                <a:spcPct val="150000"/>
              </a:lnSpc>
              <a:buSzPct val="80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Digestion upset with certain foods (especially fatty)</a:t>
            </a:r>
          </a:p>
          <a:p>
            <a:pPr>
              <a:buClr>
                <a:srgbClr val="FFB91D"/>
              </a:buClr>
              <a:buSzPct val="80000"/>
              <a:buFont typeface="Wingdings 2" panose="05020102010507070707" pitchFamily="18" charset="2"/>
              <a:buChar char=""/>
            </a:pPr>
            <a:endParaRPr lang="en-US" altLang="en-US" sz="1600" dirty="0">
              <a:latin typeface="Verdana" panose="020B0604030504040204" pitchFamily="34" charset="0"/>
              <a:sym typeface="Verdana" panose="020B0604030504040204" pitchFamily="34" charset="0"/>
            </a:endParaRPr>
          </a:p>
          <a:p>
            <a:r>
              <a:rPr lang="en-US" altLang="en-US" dirty="0">
                <a:solidFill>
                  <a:srgbClr val="FF0000"/>
                </a:solidFill>
                <a:latin typeface="Verdana" panose="020B0604030504040204" pitchFamily="34" charset="0"/>
                <a:sym typeface="Verdana" panose="020B0604030504040204" pitchFamily="34" charset="0"/>
              </a:rPr>
              <a:t>How could we help?</a:t>
            </a:r>
          </a:p>
          <a:p>
            <a:r>
              <a:rPr lang="en-US" altLang="en-US" dirty="0">
                <a:latin typeface="Verdana" panose="020B0604030504040204" pitchFamily="34" charset="0"/>
                <a:sym typeface="Verdana" panose="020B0604030504040204" pitchFamily="34" charset="0"/>
              </a:rPr>
              <a:t>BRM 2 , respiratory, gall bladder, UR/TMJ</a:t>
            </a:r>
          </a:p>
          <a:p>
            <a:endParaRPr lang="en-US" altLang="en-US" dirty="0">
              <a:latin typeface="Verdana" panose="020B0604030504040204" pitchFamily="34" charset="0"/>
              <a:sym typeface="Verdana" panose="020B0604030504040204" pitchFamily="34" charset="0"/>
            </a:endParaRPr>
          </a:p>
          <a:p>
            <a:r>
              <a:rPr lang="en-US" altLang="en-US" dirty="0">
                <a:solidFill>
                  <a:srgbClr val="05670A"/>
                </a:solidFill>
                <a:latin typeface="Verdana" panose="020B0604030504040204" pitchFamily="34" charset="0"/>
                <a:sym typeface="Verdana" panose="020B0604030504040204" pitchFamily="34" charset="0"/>
              </a:rPr>
              <a:t>Today we will do: </a:t>
            </a:r>
            <a:r>
              <a:rPr lang="en-US" altLang="en-US" b="1" dirty="0">
                <a:solidFill>
                  <a:srgbClr val="05670A"/>
                </a:solidFill>
                <a:latin typeface="Verdana" panose="020B0604030504040204" pitchFamily="34" charset="0"/>
                <a:sym typeface="Verdana" panose="020B0604030504040204" pitchFamily="34" charset="0"/>
              </a:rPr>
              <a:t>Respiratory and Gall Bladder</a:t>
            </a:r>
          </a:p>
        </p:txBody>
      </p:sp>
    </p:spTree>
    <p:extLst>
      <p:ext uri="{BB962C8B-B14F-4D97-AF65-F5344CB8AC3E}">
        <p14:creationId xmlns:p14="http://schemas.microsoft.com/office/powerpoint/2010/main" val="131613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3200" spc="300" dirty="0"/>
              <a:t>END OF DAY</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8" name="Content Placeholder 5"/>
          <p:cNvPicPr>
            <a:picLocks noGrp="1" noChangeAspect="1"/>
          </p:cNvPicPr>
          <p:nvPr>
            <p:ph sz="quarter" idx="4294967295"/>
          </p:nvPr>
        </p:nvPicPr>
        <p:blipFill rotWithShape="1">
          <a:blip r:embed="rId4" cstate="screen">
            <a:extLst>
              <a:ext uri="{28A0092B-C50C-407E-A947-70E740481C1C}">
                <a14:useLocalDpi xmlns:a14="http://schemas.microsoft.com/office/drawing/2010/main"/>
              </a:ext>
            </a:extLst>
          </a:blip>
          <a:srcRect/>
          <a:stretch/>
        </p:blipFill>
        <p:spPr>
          <a:xfrm>
            <a:off x="1916635" y="2636912"/>
            <a:ext cx="5611849" cy="2952328"/>
          </a:xfrm>
          <a:prstGeom prst="roundRect">
            <a:avLst>
              <a:gd name="adj" fmla="val 8594"/>
            </a:avLst>
          </a:prstGeom>
          <a:solidFill>
            <a:srgbClr val="FFFFFF">
              <a:shade val="85000"/>
            </a:srgbClr>
          </a:solidFill>
          <a:ln w="38100">
            <a:solidFill>
              <a:schemeClr val="tx1"/>
            </a:solidFill>
          </a:ln>
          <a:effectLst>
            <a:reflection blurRad="12700" stA="38000" endPos="28000" dist="5000" dir="5400000" sy="-100000" algn="bl" rotWithShape="0"/>
          </a:effectLst>
        </p:spPr>
      </p:pic>
    </p:spTree>
    <p:extLst>
      <p:ext uri="{BB962C8B-B14F-4D97-AF65-F5344CB8AC3E}">
        <p14:creationId xmlns:p14="http://schemas.microsoft.com/office/powerpoint/2010/main" val="287033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Module 7 </a:t>
            </a:r>
            <a:br>
              <a:rPr lang="en-US" sz="3200" dirty="0"/>
            </a:br>
            <a:r>
              <a:rPr lang="en-US" sz="2800" spc="300" dirty="0">
                <a:solidFill>
                  <a:schemeClr val="tx1"/>
                </a:solidFill>
              </a:rPr>
              <a:t>Welcome back Day 2</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7" name="Content Placeholder 2"/>
          <p:cNvSpPr>
            <a:spLocks noGrp="1"/>
          </p:cNvSpPr>
          <p:nvPr>
            <p:ph sz="quarter" idx="4294967295"/>
          </p:nvPr>
        </p:nvSpPr>
        <p:spPr>
          <a:xfrm>
            <a:off x="1007866" y="2276872"/>
            <a:ext cx="4176464" cy="3401568"/>
          </a:xfrm>
          <a:prstGeom prst="rect">
            <a:avLst/>
          </a:prstGeom>
        </p:spPr>
        <p:txBody>
          <a:bodyPr>
            <a:normAutofit/>
          </a:bodyPr>
          <a:lstStyle/>
          <a:p>
            <a:pPr lvl="1">
              <a:lnSpc>
                <a:spcPct val="200000"/>
              </a:lnSpc>
              <a:buFont typeface="Calibri" panose="020F0502020204030204" pitchFamily="34" charset="0"/>
              <a:buChar char="•"/>
            </a:pPr>
            <a:r>
              <a:rPr lang="en-US" dirty="0"/>
              <a:t>How is everyone feeling?</a:t>
            </a:r>
          </a:p>
          <a:p>
            <a:pPr lvl="1">
              <a:lnSpc>
                <a:spcPct val="200000"/>
              </a:lnSpc>
              <a:buSzPct val="101000"/>
              <a:buFont typeface="Calibri" panose="020F0502020204030204" pitchFamily="34" charset="0"/>
              <a:buChar char="•"/>
            </a:pPr>
            <a:r>
              <a:rPr lang="en-US" dirty="0"/>
              <a:t>Drink lots of water today.</a:t>
            </a:r>
          </a:p>
          <a:p>
            <a:pPr lvl="1">
              <a:lnSpc>
                <a:spcPct val="200000"/>
              </a:lnSpc>
              <a:buFont typeface="Calibri" panose="020F0502020204030204" pitchFamily="34" charset="0"/>
              <a:buChar char="•"/>
            </a:pPr>
            <a:r>
              <a:rPr lang="en-US" dirty="0"/>
              <a:t>Any questions?</a:t>
            </a:r>
          </a:p>
          <a:p>
            <a:endParaRPr lang="en-US" dirty="0"/>
          </a:p>
        </p:txBody>
      </p:sp>
      <p:pic>
        <p:nvPicPr>
          <p:cNvPr id="5" name="Picture 4" descr="A close up of a womans face&#10;&#10;Description generated with very high confidence">
            <a:extLst>
              <a:ext uri="{FF2B5EF4-FFF2-40B4-BE49-F238E27FC236}">
                <a16:creationId xmlns:a16="http://schemas.microsoft.com/office/drawing/2014/main" id="{E503B43C-A818-401F-B395-7550AF209D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2040" y="2492896"/>
            <a:ext cx="3347598" cy="2362498"/>
          </a:xfrm>
          <a:prstGeom prst="rect">
            <a:avLst/>
          </a:prstGeom>
        </p:spPr>
      </p:pic>
    </p:spTree>
    <p:extLst>
      <p:ext uri="{BB962C8B-B14F-4D97-AF65-F5344CB8AC3E}">
        <p14:creationId xmlns:p14="http://schemas.microsoft.com/office/powerpoint/2010/main" val="37225740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AutoShape 1"/>
          <p:cNvSpPr>
            <a:spLocks/>
          </p:cNvSpPr>
          <p:nvPr/>
        </p:nvSpPr>
        <p:spPr bwMode="auto">
          <a:xfrm>
            <a:off x="755576" y="0"/>
            <a:ext cx="7626424" cy="3501008"/>
          </a:xfrm>
          <a:prstGeom prst="rtTriangle">
            <a:avLst/>
          </a:prstGeom>
          <a:gradFill rotWithShape="0">
            <a:gsLst>
              <a:gs pos="0">
                <a:srgbClr val="B5D2F5">
                  <a:alpha val="999"/>
                </a:srgbClr>
              </a:gs>
              <a:gs pos="30000">
                <a:srgbClr val="B5D2F5">
                  <a:alpha val="3699"/>
                </a:srgbClr>
              </a:gs>
              <a:gs pos="100000">
                <a:srgbClr val="B5D2F5">
                  <a:alpha val="9999"/>
                </a:srgbClr>
              </a:gs>
            </a:gsLst>
            <a:lin ang="18780000" scaled="1"/>
          </a:gradFill>
          <a:ln w="38100" cap="rnd">
            <a:noFill/>
            <a:miter lim="800000"/>
            <a:headEnd type="none" w="med" len="med"/>
            <a:tailEnd type="none" w="med" len="med"/>
          </a:ln>
        </p:spPr>
        <p:txBody>
          <a:bodyPr lIns="0" tIns="0" rIns="0" bIns="0"/>
          <a:lstStyle/>
          <a:p>
            <a:pPr>
              <a:spcBef>
                <a:spcPts val="713"/>
              </a:spcBef>
            </a:pPr>
            <a:r>
              <a:rPr lang="en-US" altLang="en-US" b="1" dirty="0">
                <a:solidFill>
                  <a:srgbClr val="FF0000"/>
                </a:solidFill>
                <a:latin typeface="Verdana" panose="020B0604030504040204" pitchFamily="34" charset="0"/>
                <a:sym typeface="Verdana" panose="020B0604030504040204" pitchFamily="34" charset="0"/>
              </a:rPr>
              <a:t>Client presents with: </a:t>
            </a:r>
          </a:p>
          <a:p>
            <a:pPr>
              <a:spcBef>
                <a:spcPts val="713"/>
              </a:spcBef>
            </a:pPr>
            <a:r>
              <a:rPr lang="en-US" altLang="en-US" b="1" dirty="0">
                <a:latin typeface="Verdana" panose="020B0604030504040204" pitchFamily="34" charset="0"/>
                <a:sym typeface="Verdana" panose="020B0604030504040204" pitchFamily="34" charset="0"/>
              </a:rPr>
              <a:t>Pain in the Perineal region</a:t>
            </a:r>
          </a:p>
          <a:p>
            <a:pPr>
              <a:spcBef>
                <a:spcPts val="713"/>
              </a:spcBef>
            </a:pPr>
            <a:endParaRPr lang="en-US" altLang="en-US" dirty="0">
              <a:solidFill>
                <a:srgbClr val="FED164"/>
              </a:solidFill>
              <a:latin typeface="Verdana" panose="020B0604030504040204" pitchFamily="34" charset="0"/>
              <a:sym typeface="Verdana" panose="020B0604030504040204" pitchFamily="34" charset="0"/>
            </a:endParaRPr>
          </a:p>
          <a:p>
            <a:pPr>
              <a:spcBef>
                <a:spcPts val="2013"/>
              </a:spcBef>
            </a:pPr>
            <a:r>
              <a:rPr lang="en-US" altLang="en-US" dirty="0">
                <a:solidFill>
                  <a:srgbClr val="FF0000"/>
                </a:solidFill>
                <a:latin typeface="Verdana" panose="020B0604030504040204" pitchFamily="34" charset="0"/>
                <a:sym typeface="Verdana" panose="020B0604030504040204" pitchFamily="34" charset="0"/>
              </a:rPr>
              <a:t>How can we help?</a:t>
            </a:r>
          </a:p>
          <a:p>
            <a:pPr>
              <a:spcBef>
                <a:spcPts val="2013"/>
              </a:spcBef>
            </a:pPr>
            <a:endParaRPr lang="en-US" altLang="en-US" dirty="0">
              <a:solidFill>
                <a:srgbClr val="FF0000"/>
              </a:solidFill>
              <a:latin typeface="Verdana" panose="020B0604030504040204" pitchFamily="34" charset="0"/>
              <a:sym typeface="Verdana" panose="020B0604030504040204" pitchFamily="34" charset="0"/>
            </a:endParaRPr>
          </a:p>
          <a:p>
            <a:pPr>
              <a:spcBef>
                <a:spcPts val="2013"/>
              </a:spcBef>
            </a:pPr>
            <a:r>
              <a:rPr lang="en-US" altLang="en-US" dirty="0">
                <a:solidFill>
                  <a:srgbClr val="05670A"/>
                </a:solidFill>
                <a:latin typeface="Verdana" panose="020B0604030504040204" pitchFamily="34" charset="0"/>
                <a:sym typeface="Verdana" panose="020B0604030504040204" pitchFamily="34" charset="0"/>
              </a:rPr>
              <a:t>Today we will do:</a:t>
            </a:r>
          </a:p>
          <a:p>
            <a:pPr>
              <a:spcBef>
                <a:spcPts val="2013"/>
              </a:spcBef>
            </a:pPr>
            <a:r>
              <a:rPr lang="en-US" altLang="en-US" b="1" dirty="0">
                <a:solidFill>
                  <a:srgbClr val="05670A"/>
                </a:solidFill>
                <a:latin typeface="Verdana" panose="020B0604030504040204" pitchFamily="34" charset="0"/>
                <a:sym typeface="Verdana" panose="020B0604030504040204" pitchFamily="34" charset="0"/>
              </a:rPr>
              <a:t>Perineal Procedure</a:t>
            </a:r>
          </a:p>
        </p:txBody>
      </p:sp>
      <p:sp>
        <p:nvSpPr>
          <p:cNvPr id="110602" name="Rectangle 6"/>
          <p:cNvSpPr>
            <a:spLocks/>
          </p:cNvSpPr>
          <p:nvPr/>
        </p:nvSpPr>
        <p:spPr bwMode="auto">
          <a:xfrm>
            <a:off x="539750" y="1755985"/>
            <a:ext cx="8064500" cy="4608735"/>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lIns="0" tIns="0" rIns="40639" bIns="0"/>
          <a:lstStyle>
            <a:lvl1pPr marL="487363" indent="-382588" eaLnBrk="0" hangingPunct="0">
              <a:spcBef>
                <a:spcPct val="20000"/>
              </a:spcBef>
              <a:buClr>
                <a:schemeClr val="accent1"/>
              </a:buClr>
              <a:buSzPct val="76000"/>
              <a:buFont typeface="Wingdings 2" panose="05020102010507070707" pitchFamily="18" charset="2"/>
              <a:buChar char=""/>
              <a:defRPr sz="2400">
                <a:solidFill>
                  <a:schemeClr val="tx2"/>
                </a:solidFill>
                <a:latin typeface="Century Gothic" panose="020B0502020202020204" pitchFamily="34" charset="0"/>
              </a:defRPr>
            </a:lvl1pPr>
            <a:lvl2pPr marL="742950" indent="-285750" eaLnBrk="0" hangingPunct="0">
              <a:spcBef>
                <a:spcPct val="20000"/>
              </a:spcBef>
              <a:buClr>
                <a:schemeClr val="accent1"/>
              </a:buClr>
              <a:buSzPct val="76000"/>
              <a:buFont typeface="Wingdings 2" panose="05020102010507070707" pitchFamily="18" charset="2"/>
              <a:buChar char=""/>
              <a:defRPr sz="2200">
                <a:solidFill>
                  <a:schemeClr val="tx2"/>
                </a:solidFill>
                <a:latin typeface="Century Gothic" panose="020B0502020202020204" pitchFamily="34" charset="0"/>
              </a:defRPr>
            </a:lvl2pPr>
            <a:lvl3pPr marL="1143000" indent="-228600" eaLnBrk="0" hangingPunct="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3pPr>
            <a:lvl4pPr marL="1600200" indent="-228600" eaLnBrk="0" hangingPunct="0">
              <a:spcBef>
                <a:spcPct val="20000"/>
              </a:spcBef>
              <a:buClr>
                <a:schemeClr val="accent1"/>
              </a:buClr>
              <a:buSzPct val="76000"/>
              <a:buFont typeface="Wingdings 2" panose="05020102010507070707" pitchFamily="18" charset="2"/>
              <a:buChar char=""/>
              <a:defRPr>
                <a:solidFill>
                  <a:schemeClr val="tx2"/>
                </a:solidFill>
                <a:latin typeface="Century Gothic" panose="020B0502020202020204" pitchFamily="34" charset="0"/>
              </a:defRPr>
            </a:lvl4pPr>
            <a:lvl5pPr marL="2057400" indent="-228600" eaLnBrk="0" hangingPunct="0">
              <a:spcBef>
                <a:spcPct val="20000"/>
              </a:spcBef>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9pPr>
          </a:lstStyle>
          <a:p>
            <a:pPr eaLnBrk="1" hangingPunct="1">
              <a:spcBef>
                <a:spcPts val="713"/>
              </a:spcBef>
              <a:buClrTx/>
              <a:buSzTx/>
              <a:buFontTx/>
              <a:buNone/>
            </a:pPr>
            <a:endParaRPr lang="en-US" altLang="en-US" sz="1800" b="1" dirty="0">
              <a:solidFill>
                <a:schemeClr val="tx1"/>
              </a:solidFill>
              <a:latin typeface="Verdana" panose="020B0604030504040204" pitchFamily="34" charset="0"/>
              <a:sym typeface="Verdana" panose="020B0604030504040204" pitchFamily="34" charset="0"/>
            </a:endParaRPr>
          </a:p>
        </p:txBody>
      </p:sp>
      <p:sp>
        <p:nvSpPr>
          <p:cNvPr id="6" name="Title 1"/>
          <p:cNvSpPr>
            <a:spLocks noGrp="1"/>
          </p:cNvSpPr>
          <p:nvPr>
            <p:ph type="title"/>
          </p:nvPr>
        </p:nvSpPr>
        <p:spPr>
          <a:xfrm>
            <a:off x="2286000" y="457201"/>
            <a:ext cx="6096000" cy="914400"/>
          </a:xfrm>
        </p:spPr>
        <p:txBody>
          <a:bodyPr>
            <a:normAutofit/>
          </a:bodyPr>
          <a:lstStyle/>
          <a:p>
            <a:r>
              <a:rPr lang="en-US" sz="2800" spc="300" dirty="0"/>
              <a:t>Scenario 11</a:t>
            </a:r>
            <a:r>
              <a:rPr lang="en-US" sz="3200" dirty="0"/>
              <a:t>              </a:t>
            </a:r>
            <a:endParaRPr lang="en-US" sz="2667" spc="0" dirty="0"/>
          </a:p>
        </p:txBody>
      </p:sp>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Tree>
    <p:extLst>
      <p:ext uri="{BB962C8B-B14F-4D97-AF65-F5344CB8AC3E}">
        <p14:creationId xmlns:p14="http://schemas.microsoft.com/office/powerpoint/2010/main" val="135123759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74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Scenario 12</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1473639" y="2060848"/>
            <a:ext cx="5598368" cy="3590727"/>
          </a:xfrm>
          <a:prstGeom prst="rect">
            <a:avLst/>
          </a:prstGeom>
        </p:spPr>
        <p:txBody>
          <a:bodyPr wrap="square">
            <a:spAutoFit/>
          </a:bodyPr>
          <a:lstStyle/>
          <a:p>
            <a:pPr>
              <a:spcBef>
                <a:spcPts val="713"/>
              </a:spcBef>
            </a:pPr>
            <a:r>
              <a:rPr lang="en-US" altLang="en-US" b="1" dirty="0">
                <a:solidFill>
                  <a:srgbClr val="FF0000"/>
                </a:solidFill>
                <a:latin typeface="Verdana" panose="020B0604030504040204" pitchFamily="34" charset="0"/>
                <a:sym typeface="Verdana" panose="020B0604030504040204" pitchFamily="34" charset="0"/>
              </a:rPr>
              <a:t>Client presents with: </a:t>
            </a:r>
            <a:r>
              <a:rPr lang="en-US" altLang="en-US" b="1" dirty="0">
                <a:latin typeface="Verdana" panose="020B0604030504040204" pitchFamily="34" charset="0"/>
                <a:sym typeface="Verdana" panose="020B0604030504040204" pitchFamily="34" charset="0"/>
              </a:rPr>
              <a:t>Pain in the buttock</a:t>
            </a:r>
          </a:p>
          <a:p>
            <a:pPr>
              <a:spcBef>
                <a:spcPts val="713"/>
              </a:spcBef>
            </a:pPr>
            <a:endParaRPr lang="en-US" altLang="en-US" b="1" dirty="0">
              <a:latin typeface="Verdana" panose="020B0604030504040204" pitchFamily="34" charset="0"/>
              <a:sym typeface="Verdana" panose="020B0604030504040204" pitchFamily="34" charset="0"/>
            </a:endParaRPr>
          </a:p>
          <a:p>
            <a:pPr>
              <a:spcBef>
                <a:spcPts val="713"/>
              </a:spcBef>
            </a:pPr>
            <a:r>
              <a:rPr lang="en-US" altLang="en-US" dirty="0">
                <a:solidFill>
                  <a:srgbClr val="FF0000"/>
                </a:solidFill>
                <a:latin typeface="Verdana" panose="020B0604030504040204" pitchFamily="34" charset="0"/>
                <a:sym typeface="Verdana" panose="020B0604030504040204" pitchFamily="34" charset="0"/>
              </a:rPr>
              <a:t>Questioning reveals:</a:t>
            </a:r>
          </a:p>
          <a:p>
            <a:pPr marL="285750" indent="-285750">
              <a:spcBef>
                <a:spcPts val="1913"/>
              </a:spcBef>
              <a:buSzPct val="80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Pain on one side only</a:t>
            </a:r>
          </a:p>
          <a:p>
            <a:pPr>
              <a:spcBef>
                <a:spcPts val="713"/>
              </a:spcBef>
            </a:pPr>
            <a:endParaRPr lang="en-US" altLang="en-US" dirty="0">
              <a:solidFill>
                <a:srgbClr val="FED164"/>
              </a:solidFill>
              <a:latin typeface="Verdana" panose="020B0604030504040204" pitchFamily="34" charset="0"/>
              <a:sym typeface="Verdana" panose="020B0604030504040204" pitchFamily="34" charset="0"/>
            </a:endParaRPr>
          </a:p>
          <a:p>
            <a:pPr>
              <a:spcBef>
                <a:spcPts val="2013"/>
              </a:spcBef>
            </a:pPr>
            <a:endParaRPr lang="en-US" altLang="en-US" dirty="0">
              <a:solidFill>
                <a:srgbClr val="FF0000"/>
              </a:solidFill>
              <a:latin typeface="Verdana" panose="020B0604030504040204" pitchFamily="34" charset="0"/>
              <a:sym typeface="Verdana" panose="020B0604030504040204" pitchFamily="34" charset="0"/>
            </a:endParaRPr>
          </a:p>
          <a:p>
            <a:pPr>
              <a:spcBef>
                <a:spcPts val="2013"/>
              </a:spcBef>
            </a:pPr>
            <a:r>
              <a:rPr lang="en-US" altLang="en-US" dirty="0">
                <a:solidFill>
                  <a:srgbClr val="05670A"/>
                </a:solidFill>
                <a:latin typeface="Verdana" panose="020B0604030504040204" pitchFamily="34" charset="0"/>
                <a:sym typeface="Verdana" panose="020B0604030504040204" pitchFamily="34" charset="0"/>
              </a:rPr>
              <a:t>Today we will do:</a:t>
            </a:r>
          </a:p>
          <a:p>
            <a:pPr>
              <a:spcBef>
                <a:spcPts val="2013"/>
              </a:spcBef>
            </a:pPr>
            <a:r>
              <a:rPr lang="en-US" altLang="en-US" b="1" dirty="0">
                <a:solidFill>
                  <a:srgbClr val="05670A"/>
                </a:solidFill>
                <a:latin typeface="Verdana" panose="020B0604030504040204" pitchFamily="34" charset="0"/>
                <a:sym typeface="Verdana" panose="020B0604030504040204" pitchFamily="34" charset="0"/>
              </a:rPr>
              <a:t>Discuss Buttock Pain Procedure</a:t>
            </a:r>
          </a:p>
        </p:txBody>
      </p:sp>
    </p:spTree>
    <p:extLst>
      <p:ext uri="{BB962C8B-B14F-4D97-AF65-F5344CB8AC3E}">
        <p14:creationId xmlns:p14="http://schemas.microsoft.com/office/powerpoint/2010/main" val="3713596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Scenario 13</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818828" y="1916832"/>
            <a:ext cx="7704856" cy="3257302"/>
          </a:xfrm>
          <a:prstGeom prst="rect">
            <a:avLst/>
          </a:prstGeom>
        </p:spPr>
        <p:txBody>
          <a:bodyPr wrap="square">
            <a:spAutoFit/>
          </a:bodyPr>
          <a:lstStyle/>
          <a:p>
            <a:pPr>
              <a:spcBef>
                <a:spcPts val="713"/>
              </a:spcBef>
            </a:pPr>
            <a:r>
              <a:rPr lang="en-US" altLang="en-US" b="1" dirty="0">
                <a:solidFill>
                  <a:srgbClr val="FF0000"/>
                </a:solidFill>
                <a:latin typeface="Verdana" panose="020B0604030504040204" pitchFamily="34" charset="0"/>
                <a:sym typeface="Verdana" panose="020B0604030504040204" pitchFamily="34" charset="0"/>
              </a:rPr>
              <a:t>Client presents with: </a:t>
            </a:r>
            <a:r>
              <a:rPr lang="en-US" altLang="en-US" b="1" dirty="0">
                <a:latin typeface="Verdana" panose="020B0604030504040204" pitchFamily="34" charset="0"/>
                <a:sym typeface="Verdana" panose="020B0604030504040204" pitchFamily="34" charset="0"/>
              </a:rPr>
              <a:t>Problem with conception</a:t>
            </a:r>
          </a:p>
          <a:p>
            <a:pPr>
              <a:spcBef>
                <a:spcPts val="713"/>
              </a:spcBef>
            </a:pPr>
            <a:endParaRPr lang="en-US" altLang="en-US" dirty="0">
              <a:latin typeface="Verdana" panose="020B0604030504040204" pitchFamily="34" charset="0"/>
              <a:sym typeface="Verdana" panose="020B0604030504040204" pitchFamily="34" charset="0"/>
            </a:endParaRPr>
          </a:p>
          <a:p>
            <a:pPr>
              <a:spcBef>
                <a:spcPts val="713"/>
              </a:spcBef>
            </a:pPr>
            <a:r>
              <a:rPr lang="en-US" altLang="en-US" dirty="0">
                <a:solidFill>
                  <a:srgbClr val="FF0000"/>
                </a:solidFill>
                <a:latin typeface="Verdana" panose="020B0604030504040204" pitchFamily="34" charset="0"/>
                <a:sym typeface="Verdana" panose="020B0604030504040204" pitchFamily="34" charset="0"/>
              </a:rPr>
              <a:t>Questioning reveals: </a:t>
            </a:r>
          </a:p>
          <a:p>
            <a:pPr marL="285750" indent="-285750">
              <a:spcBef>
                <a:spcPts val="713"/>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Thinking of IVF program</a:t>
            </a:r>
          </a:p>
          <a:p>
            <a:pPr marL="285750" indent="-285750">
              <a:spcBef>
                <a:spcPts val="713"/>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Always irregular and uncomfortable periods</a:t>
            </a:r>
          </a:p>
          <a:p>
            <a:pPr marL="285750" indent="-285750">
              <a:spcBef>
                <a:spcPts val="600"/>
              </a:spcBef>
              <a:buSzPct val="80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History premenstrual symptoms</a:t>
            </a:r>
            <a:endParaRPr lang="en-US" altLang="en-US" dirty="0">
              <a:solidFill>
                <a:srgbClr val="FED164"/>
              </a:solidFill>
              <a:latin typeface="Verdana" panose="020B0604030504040204" pitchFamily="34" charset="0"/>
              <a:sym typeface="Verdana" panose="020B0604030504040204" pitchFamily="34" charset="0"/>
            </a:endParaRPr>
          </a:p>
          <a:p>
            <a:pPr>
              <a:spcBef>
                <a:spcPts val="2013"/>
              </a:spcBef>
            </a:pPr>
            <a:r>
              <a:rPr lang="en-US" altLang="en-US" dirty="0">
                <a:solidFill>
                  <a:srgbClr val="05670A"/>
                </a:solidFill>
                <a:latin typeface="Verdana" panose="020B0604030504040204" pitchFamily="34" charset="0"/>
                <a:sym typeface="Verdana" panose="020B0604030504040204" pitchFamily="34" charset="0"/>
              </a:rPr>
              <a:t>Today we will :</a:t>
            </a:r>
          </a:p>
          <a:p>
            <a:pPr>
              <a:spcBef>
                <a:spcPts val="2013"/>
              </a:spcBef>
            </a:pPr>
            <a:r>
              <a:rPr lang="en-US" altLang="en-US" b="1" dirty="0">
                <a:solidFill>
                  <a:srgbClr val="05670A"/>
                </a:solidFill>
                <a:latin typeface="Verdana" panose="020B0604030504040204" pitchFamily="34" charset="0"/>
                <a:sym typeface="Verdana" panose="020B0604030504040204" pitchFamily="34" charset="0"/>
              </a:rPr>
              <a:t>Discuss Conception Protocol</a:t>
            </a:r>
          </a:p>
        </p:txBody>
      </p:sp>
    </p:spTree>
    <p:extLst>
      <p:ext uri="{BB962C8B-B14F-4D97-AF65-F5344CB8AC3E}">
        <p14:creationId xmlns:p14="http://schemas.microsoft.com/office/powerpoint/2010/main" val="1235148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7744" y="516148"/>
            <a:ext cx="6096000" cy="914400"/>
          </a:xfrm>
        </p:spPr>
        <p:txBody>
          <a:bodyPr>
            <a:normAutofit/>
          </a:bodyPr>
          <a:lstStyle/>
          <a:p>
            <a:r>
              <a:rPr lang="en-US" sz="3200" spc="300" dirty="0"/>
              <a:t>Morning tea</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11760" y="2420888"/>
            <a:ext cx="4536502" cy="3024336"/>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2963754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Scenario 14</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804210" y="2054658"/>
            <a:ext cx="7560840" cy="4252446"/>
          </a:xfrm>
          <a:prstGeom prst="rect">
            <a:avLst/>
          </a:prstGeom>
        </p:spPr>
        <p:txBody>
          <a:bodyPr wrap="square">
            <a:spAutoFit/>
          </a:bodyPr>
          <a:lstStyle/>
          <a:p>
            <a:pPr>
              <a:spcBef>
                <a:spcPts val="713"/>
              </a:spcBef>
            </a:pPr>
            <a:r>
              <a:rPr lang="en-US" altLang="en-US" b="1" dirty="0">
                <a:solidFill>
                  <a:srgbClr val="FF0000"/>
                </a:solidFill>
                <a:latin typeface="Verdana" panose="020B0604030504040204" pitchFamily="34" charset="0"/>
                <a:sym typeface="Verdana" panose="020B0604030504040204" pitchFamily="34" charset="0"/>
              </a:rPr>
              <a:t>Client presents with: </a:t>
            </a:r>
            <a:r>
              <a:rPr lang="en-US" altLang="en-US" b="1" dirty="0">
                <a:latin typeface="Verdana" panose="020B0604030504040204" pitchFamily="34" charset="0"/>
                <a:sym typeface="Verdana" panose="020B0604030504040204" pitchFamily="34" charset="0"/>
              </a:rPr>
              <a:t>Severe migraine, neck pain</a:t>
            </a:r>
          </a:p>
          <a:p>
            <a:pPr>
              <a:spcBef>
                <a:spcPts val="713"/>
              </a:spcBef>
            </a:pPr>
            <a:endParaRPr lang="en-US" altLang="en-US" sz="1000" b="1" dirty="0">
              <a:latin typeface="Verdana" panose="020B0604030504040204" pitchFamily="34" charset="0"/>
              <a:sym typeface="Verdana" panose="020B0604030504040204" pitchFamily="34" charset="0"/>
            </a:endParaRPr>
          </a:p>
          <a:p>
            <a:pPr>
              <a:spcBef>
                <a:spcPts val="713"/>
              </a:spcBef>
            </a:pPr>
            <a:r>
              <a:rPr lang="en-US" altLang="en-US" dirty="0">
                <a:solidFill>
                  <a:srgbClr val="FF0000"/>
                </a:solidFill>
                <a:latin typeface="Verdana" panose="020B0604030504040204" pitchFamily="34" charset="0"/>
                <a:sym typeface="Verdana" panose="020B0604030504040204" pitchFamily="34" charset="0"/>
              </a:rPr>
              <a:t>Questioning reveals: </a:t>
            </a:r>
          </a:p>
          <a:p>
            <a:pPr marL="285750" indent="-285750">
              <a:spcBef>
                <a:spcPts val="713"/>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Neck ROM restricted on right side, causing pain in right upper trapezius and neck</a:t>
            </a:r>
            <a:endParaRPr lang="en-US" altLang="en-US" sz="1050" dirty="0">
              <a:latin typeface="Verdana" panose="020B0604030504040204" pitchFamily="34" charset="0"/>
              <a:sym typeface="Verdana" panose="020B0604030504040204" pitchFamily="34" charset="0"/>
            </a:endParaRPr>
          </a:p>
          <a:p>
            <a:pPr marL="285750" indent="-285750">
              <a:spcBef>
                <a:spcPts val="1913"/>
              </a:spcBef>
              <a:buSzPct val="80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Migraines about once a month</a:t>
            </a:r>
          </a:p>
          <a:p>
            <a:pPr marL="285750" indent="-285750">
              <a:spcBef>
                <a:spcPts val="1913"/>
              </a:spcBef>
              <a:buSzPct val="80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Chronic constipation for years</a:t>
            </a:r>
          </a:p>
          <a:p>
            <a:pPr marL="285750" indent="-285750">
              <a:spcBef>
                <a:spcPts val="1913"/>
              </a:spcBef>
              <a:buSzPct val="80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Periods heavy and painful</a:t>
            </a:r>
            <a:endParaRPr lang="en-US" altLang="en-US" sz="1050" dirty="0">
              <a:solidFill>
                <a:srgbClr val="FED164"/>
              </a:solidFill>
              <a:latin typeface="Verdana" panose="020B0604030504040204" pitchFamily="34" charset="0"/>
              <a:sym typeface="Verdana" panose="020B0604030504040204" pitchFamily="34" charset="0"/>
            </a:endParaRPr>
          </a:p>
          <a:p>
            <a:pPr>
              <a:spcBef>
                <a:spcPts val="2013"/>
              </a:spcBef>
            </a:pPr>
            <a:r>
              <a:rPr lang="en-US" altLang="en-US" sz="1050" dirty="0">
                <a:solidFill>
                  <a:srgbClr val="FED164"/>
                </a:solidFill>
                <a:latin typeface="Verdana" panose="020B0604030504040204" pitchFamily="34" charset="0"/>
                <a:sym typeface="Verdana" panose="020B0604030504040204" pitchFamily="34" charset="0"/>
              </a:rPr>
              <a:t>   </a:t>
            </a:r>
            <a:r>
              <a:rPr lang="en-US" altLang="en-US" dirty="0">
                <a:solidFill>
                  <a:srgbClr val="FF0000"/>
                </a:solidFill>
                <a:latin typeface="Verdana" panose="020B0604030504040204" pitchFamily="34" charset="0"/>
                <a:sym typeface="Verdana" panose="020B0604030504040204" pitchFamily="34" charset="0"/>
              </a:rPr>
              <a:t>How could we help? BRM 1, 2, 3, North, Coccyx</a:t>
            </a:r>
          </a:p>
          <a:p>
            <a:pPr>
              <a:spcBef>
                <a:spcPts val="2013"/>
              </a:spcBef>
            </a:pPr>
            <a:r>
              <a:rPr lang="en-US" altLang="en-US" dirty="0">
                <a:solidFill>
                  <a:srgbClr val="05670A"/>
                </a:solidFill>
                <a:latin typeface="Verdana" panose="020B0604030504040204" pitchFamily="34" charset="0"/>
                <a:sym typeface="Verdana" panose="020B0604030504040204" pitchFamily="34" charset="0"/>
              </a:rPr>
              <a:t>Today we will do: </a:t>
            </a:r>
            <a:r>
              <a:rPr lang="en-US" altLang="en-US" b="1" dirty="0">
                <a:solidFill>
                  <a:srgbClr val="05670A"/>
                </a:solidFill>
                <a:latin typeface="Verdana" panose="020B0604030504040204" pitchFamily="34" charset="0"/>
                <a:sym typeface="Verdana" panose="020B0604030504040204" pitchFamily="34" charset="0"/>
              </a:rPr>
              <a:t>Coccyx Procedure</a:t>
            </a:r>
          </a:p>
        </p:txBody>
      </p:sp>
    </p:spTree>
    <p:extLst>
      <p:ext uri="{BB962C8B-B14F-4D97-AF65-F5344CB8AC3E}">
        <p14:creationId xmlns:p14="http://schemas.microsoft.com/office/powerpoint/2010/main" val="3626618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Scenario 15</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1008819" y="1811733"/>
            <a:ext cx="7554416" cy="4463273"/>
          </a:xfrm>
          <a:prstGeom prst="rect">
            <a:avLst/>
          </a:prstGeom>
        </p:spPr>
        <p:txBody>
          <a:bodyPr wrap="square">
            <a:spAutoFit/>
          </a:bodyPr>
          <a:lstStyle/>
          <a:p>
            <a:pPr>
              <a:spcBef>
                <a:spcPts val="713"/>
              </a:spcBef>
            </a:pPr>
            <a:r>
              <a:rPr lang="en-US" altLang="en-US" b="1" dirty="0">
                <a:solidFill>
                  <a:srgbClr val="FF0000"/>
                </a:solidFill>
                <a:latin typeface="Verdana" panose="020B0604030504040204" pitchFamily="34" charset="0"/>
                <a:sym typeface="Verdana" panose="020B0604030504040204" pitchFamily="34" charset="0"/>
              </a:rPr>
              <a:t>Client presents with: </a:t>
            </a:r>
            <a:r>
              <a:rPr lang="en-US" altLang="en-US" b="1" dirty="0">
                <a:latin typeface="Verdana" panose="020B0604030504040204" pitchFamily="34" charset="0"/>
                <a:sym typeface="Verdana" panose="020B0604030504040204" pitchFamily="34" charset="0"/>
              </a:rPr>
              <a:t>Shoulder pain which has only marginally responded to previous shoulder work </a:t>
            </a:r>
          </a:p>
          <a:p>
            <a:pPr>
              <a:spcBef>
                <a:spcPts val="713"/>
              </a:spcBef>
            </a:pPr>
            <a:endParaRPr lang="en-US" altLang="en-US" sz="1000" b="1" dirty="0">
              <a:latin typeface="Verdana" panose="020B0604030504040204" pitchFamily="34" charset="0"/>
              <a:sym typeface="Verdana" panose="020B0604030504040204" pitchFamily="34" charset="0"/>
            </a:endParaRPr>
          </a:p>
          <a:p>
            <a:pPr>
              <a:spcBef>
                <a:spcPts val="713"/>
              </a:spcBef>
            </a:pPr>
            <a:r>
              <a:rPr lang="en-US" altLang="en-US" dirty="0">
                <a:solidFill>
                  <a:srgbClr val="FF0000"/>
                </a:solidFill>
                <a:latin typeface="Verdana" panose="020B0604030504040204" pitchFamily="34" charset="0"/>
                <a:sym typeface="Verdana" panose="020B0604030504040204" pitchFamily="34" charset="0"/>
              </a:rPr>
              <a:t>Questioning reveals: </a:t>
            </a:r>
          </a:p>
          <a:p>
            <a:pPr marL="285750" indent="-285750">
              <a:spcBef>
                <a:spcPts val="713"/>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Neck ROM restricted on right</a:t>
            </a:r>
            <a:endParaRPr lang="en-US" altLang="en-US" sz="1050" dirty="0">
              <a:latin typeface="Verdana" panose="020B0604030504040204" pitchFamily="34" charset="0"/>
              <a:sym typeface="Verdana" panose="020B0604030504040204" pitchFamily="34" charset="0"/>
            </a:endParaRPr>
          </a:p>
          <a:p>
            <a:pPr marL="285750" indent="-285750">
              <a:lnSpc>
                <a:spcPct val="150000"/>
              </a:lnSpc>
              <a:buSzPct val="80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Rounded shoulders</a:t>
            </a:r>
          </a:p>
          <a:p>
            <a:pPr marL="285750" indent="-285750">
              <a:lnSpc>
                <a:spcPct val="150000"/>
              </a:lnSpc>
              <a:buSzPct val="80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Tight and sore pecs</a:t>
            </a:r>
          </a:p>
          <a:p>
            <a:pPr marL="285750" indent="-285750">
              <a:lnSpc>
                <a:spcPct val="150000"/>
              </a:lnSpc>
              <a:buSzPct val="80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Inability to abduct right arm more then 90 degrees</a:t>
            </a:r>
          </a:p>
          <a:p>
            <a:pPr marL="285750" indent="-285750">
              <a:lnSpc>
                <a:spcPct val="150000"/>
              </a:lnSpc>
              <a:buSzPct val="80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Constriction and soreness in right rhomboid area</a:t>
            </a:r>
            <a:endParaRPr lang="en-US" altLang="en-US" sz="1050" dirty="0">
              <a:solidFill>
                <a:srgbClr val="FED164"/>
              </a:solidFill>
              <a:latin typeface="Verdana" panose="020B0604030504040204" pitchFamily="34" charset="0"/>
              <a:sym typeface="Verdana" panose="020B0604030504040204" pitchFamily="34" charset="0"/>
            </a:endParaRPr>
          </a:p>
          <a:p>
            <a:pPr>
              <a:lnSpc>
                <a:spcPct val="120000"/>
              </a:lnSpc>
              <a:spcBef>
                <a:spcPts val="2013"/>
              </a:spcBef>
            </a:pPr>
            <a:r>
              <a:rPr lang="en-US" altLang="en-US" sz="1050" dirty="0">
                <a:solidFill>
                  <a:srgbClr val="FF0000"/>
                </a:solidFill>
                <a:latin typeface="Verdana" panose="020B0604030504040204" pitchFamily="34" charset="0"/>
                <a:sym typeface="Verdana" panose="020B0604030504040204" pitchFamily="34" charset="0"/>
              </a:rPr>
              <a:t>   </a:t>
            </a:r>
            <a:r>
              <a:rPr lang="en-US" altLang="en-US" dirty="0">
                <a:solidFill>
                  <a:srgbClr val="FF0000"/>
                </a:solidFill>
                <a:latin typeface="Verdana" panose="020B0604030504040204" pitchFamily="34" charset="0"/>
                <a:sym typeface="Verdana" panose="020B0604030504040204" pitchFamily="34" charset="0"/>
              </a:rPr>
              <a:t>How can we help? BRM 2, 3, chest, N,S,E,W</a:t>
            </a:r>
          </a:p>
          <a:p>
            <a:pPr>
              <a:lnSpc>
                <a:spcPct val="120000"/>
              </a:lnSpc>
              <a:spcBef>
                <a:spcPts val="2013"/>
              </a:spcBef>
            </a:pPr>
            <a:r>
              <a:rPr lang="en-US" altLang="en-US" dirty="0">
                <a:solidFill>
                  <a:srgbClr val="05670A"/>
                </a:solidFill>
                <a:latin typeface="Verdana" panose="020B0604030504040204" pitchFamily="34" charset="0"/>
                <a:sym typeface="Verdana" panose="020B0604030504040204" pitchFamily="34" charset="0"/>
              </a:rPr>
              <a:t>Today we will do: </a:t>
            </a:r>
            <a:r>
              <a:rPr lang="en-US" altLang="en-US" b="1" dirty="0">
                <a:solidFill>
                  <a:srgbClr val="05670A"/>
                </a:solidFill>
                <a:latin typeface="Verdana" panose="020B0604030504040204" pitchFamily="34" charset="0"/>
                <a:sym typeface="Verdana" panose="020B0604030504040204" pitchFamily="34" charset="0"/>
              </a:rPr>
              <a:t>Chest, N, E, S, W</a:t>
            </a:r>
          </a:p>
        </p:txBody>
      </p:sp>
    </p:spTree>
    <p:extLst>
      <p:ext uri="{BB962C8B-B14F-4D97-AF65-F5344CB8AC3E}">
        <p14:creationId xmlns:p14="http://schemas.microsoft.com/office/powerpoint/2010/main" val="562435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Scenario 16</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899592" y="1988840"/>
            <a:ext cx="7482408" cy="4144724"/>
          </a:xfrm>
          <a:prstGeom prst="rect">
            <a:avLst/>
          </a:prstGeom>
        </p:spPr>
        <p:txBody>
          <a:bodyPr wrap="square">
            <a:spAutoFit/>
          </a:bodyPr>
          <a:lstStyle/>
          <a:p>
            <a:pPr>
              <a:spcBef>
                <a:spcPts val="713"/>
              </a:spcBef>
            </a:pPr>
            <a:r>
              <a:rPr lang="en-US" altLang="en-US" b="1" dirty="0">
                <a:solidFill>
                  <a:srgbClr val="FF0000"/>
                </a:solidFill>
                <a:latin typeface="Verdana" panose="020B0604030504040204" pitchFamily="34" charset="0"/>
                <a:sym typeface="Verdana" panose="020B0604030504040204" pitchFamily="34" charset="0"/>
              </a:rPr>
              <a:t>Client presents with: </a:t>
            </a:r>
            <a:r>
              <a:rPr lang="en-US" altLang="en-US" b="1" dirty="0">
                <a:latin typeface="Verdana" panose="020B0604030504040204" pitchFamily="34" charset="0"/>
                <a:sym typeface="Verdana" panose="020B0604030504040204" pitchFamily="34" charset="0"/>
              </a:rPr>
              <a:t>Strong pain in the sternum</a:t>
            </a:r>
          </a:p>
          <a:p>
            <a:pPr>
              <a:spcBef>
                <a:spcPts val="713"/>
              </a:spcBef>
            </a:pPr>
            <a:endParaRPr lang="en-US" altLang="en-US" dirty="0">
              <a:latin typeface="Verdana" panose="020B0604030504040204" pitchFamily="34" charset="0"/>
              <a:sym typeface="Verdana" panose="020B0604030504040204" pitchFamily="34" charset="0"/>
            </a:endParaRPr>
          </a:p>
          <a:p>
            <a:pPr>
              <a:spcBef>
                <a:spcPts val="713"/>
              </a:spcBef>
            </a:pPr>
            <a:r>
              <a:rPr lang="en-US" altLang="en-US" dirty="0">
                <a:solidFill>
                  <a:srgbClr val="FF0000"/>
                </a:solidFill>
                <a:latin typeface="Verdana" panose="020B0604030504040204" pitchFamily="34" charset="0"/>
                <a:sym typeface="Verdana" panose="020B0604030504040204" pitchFamily="34" charset="0"/>
              </a:rPr>
              <a:t>Questioning reveals: </a:t>
            </a:r>
          </a:p>
          <a:p>
            <a:pPr marL="285750" indent="-285750">
              <a:spcBef>
                <a:spcPts val="713"/>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Has had a medical checkup and heart is not the problem. No broken ribs.</a:t>
            </a:r>
            <a:endParaRPr lang="en-US" altLang="en-US" dirty="0">
              <a:solidFill>
                <a:srgbClr val="FED164"/>
              </a:solidFill>
              <a:latin typeface="Verdana" panose="020B0604030504040204" pitchFamily="34" charset="0"/>
              <a:sym typeface="Verdana" panose="020B0604030504040204" pitchFamily="34" charset="0"/>
            </a:endParaRPr>
          </a:p>
          <a:p>
            <a:pPr marL="285750" indent="-285750">
              <a:spcBef>
                <a:spcPts val="1913"/>
              </a:spcBef>
              <a:buSzPct val="80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Sternal pain is very sharp, and worst when lying prone or when taking a deep breath</a:t>
            </a:r>
            <a:endParaRPr lang="en-US" altLang="en-US" dirty="0">
              <a:solidFill>
                <a:srgbClr val="FED164"/>
              </a:solidFill>
              <a:latin typeface="Verdana" panose="020B0604030504040204" pitchFamily="34" charset="0"/>
              <a:sym typeface="Verdana" panose="020B0604030504040204" pitchFamily="34" charset="0"/>
            </a:endParaRPr>
          </a:p>
          <a:p>
            <a:pPr>
              <a:spcBef>
                <a:spcPts val="2013"/>
              </a:spcBef>
            </a:pPr>
            <a:r>
              <a:rPr lang="en-US" altLang="en-US" dirty="0">
                <a:solidFill>
                  <a:srgbClr val="FF0000"/>
                </a:solidFill>
                <a:latin typeface="Verdana" panose="020B0604030504040204" pitchFamily="34" charset="0"/>
                <a:sym typeface="Verdana" panose="020B0604030504040204" pitchFamily="34" charset="0"/>
              </a:rPr>
              <a:t>How can we help? BRM 2, 3, chest, thoracic (2</a:t>
            </a:r>
            <a:r>
              <a:rPr lang="en-US" altLang="en-US" baseline="30000" dirty="0">
                <a:solidFill>
                  <a:srgbClr val="FF0000"/>
                </a:solidFill>
                <a:latin typeface="Verdana" panose="020B0604030504040204" pitchFamily="34" charset="0"/>
                <a:sym typeface="Verdana" panose="020B0604030504040204" pitchFamily="34" charset="0"/>
              </a:rPr>
              <a:t>nd</a:t>
            </a:r>
            <a:r>
              <a:rPr lang="en-US" altLang="en-US" dirty="0">
                <a:solidFill>
                  <a:srgbClr val="FF0000"/>
                </a:solidFill>
                <a:latin typeface="Verdana" panose="020B0604030504040204" pitchFamily="34" charset="0"/>
                <a:sym typeface="Verdana" panose="020B0604030504040204" pitchFamily="34" charset="0"/>
              </a:rPr>
              <a:t>)</a:t>
            </a:r>
          </a:p>
          <a:p>
            <a:pPr>
              <a:spcBef>
                <a:spcPts val="2013"/>
              </a:spcBef>
            </a:pPr>
            <a:r>
              <a:rPr lang="en-US" altLang="en-US" dirty="0">
                <a:solidFill>
                  <a:srgbClr val="05670A"/>
                </a:solidFill>
                <a:latin typeface="Verdana" panose="020B0604030504040204" pitchFamily="34" charset="0"/>
                <a:sym typeface="Verdana" panose="020B0604030504040204" pitchFamily="34" charset="0"/>
              </a:rPr>
              <a:t>Today we will do:</a:t>
            </a:r>
          </a:p>
          <a:p>
            <a:pPr>
              <a:spcBef>
                <a:spcPts val="2013"/>
              </a:spcBef>
            </a:pPr>
            <a:r>
              <a:rPr lang="en-US" altLang="en-US" b="1" dirty="0">
                <a:solidFill>
                  <a:srgbClr val="05670A"/>
                </a:solidFill>
                <a:latin typeface="Verdana" panose="020B0604030504040204" pitchFamily="34" charset="0"/>
                <a:sym typeface="Verdana" panose="020B0604030504040204" pitchFamily="34" charset="0"/>
              </a:rPr>
              <a:t>Thoracic Procedure on second session</a:t>
            </a:r>
          </a:p>
        </p:txBody>
      </p:sp>
    </p:spTree>
    <p:extLst>
      <p:ext uri="{BB962C8B-B14F-4D97-AF65-F5344CB8AC3E}">
        <p14:creationId xmlns:p14="http://schemas.microsoft.com/office/powerpoint/2010/main" val="1714742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Scenario 17</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990599" y="1817021"/>
            <a:ext cx="5867401" cy="4657685"/>
          </a:xfrm>
          <a:prstGeom prst="rect">
            <a:avLst/>
          </a:prstGeom>
        </p:spPr>
        <p:txBody>
          <a:bodyPr wrap="square">
            <a:spAutoFit/>
          </a:bodyPr>
          <a:lstStyle/>
          <a:p>
            <a:pPr>
              <a:spcBef>
                <a:spcPts val="713"/>
              </a:spcBef>
            </a:pPr>
            <a:r>
              <a:rPr lang="en-US" altLang="en-US" b="1" dirty="0">
                <a:solidFill>
                  <a:srgbClr val="FF0000"/>
                </a:solidFill>
                <a:latin typeface="Verdana" panose="020B0604030504040204" pitchFamily="34" charset="0"/>
                <a:sym typeface="Verdana" panose="020B0604030504040204" pitchFamily="34" charset="0"/>
              </a:rPr>
              <a:t>Client presents with: </a:t>
            </a:r>
            <a:r>
              <a:rPr lang="en-US" altLang="en-US" b="1" dirty="0">
                <a:latin typeface="Verdana" panose="020B0604030504040204" pitchFamily="34" charset="0"/>
                <a:sym typeface="Verdana" panose="020B0604030504040204" pitchFamily="34" charset="0"/>
              </a:rPr>
              <a:t>Bedwetting</a:t>
            </a:r>
          </a:p>
          <a:p>
            <a:pPr>
              <a:spcBef>
                <a:spcPts val="713"/>
              </a:spcBef>
            </a:pPr>
            <a:endParaRPr lang="en-US" altLang="en-US" b="1" dirty="0">
              <a:latin typeface="Verdana" panose="020B0604030504040204" pitchFamily="34" charset="0"/>
              <a:sym typeface="Verdana" panose="020B0604030504040204" pitchFamily="34" charset="0"/>
            </a:endParaRPr>
          </a:p>
          <a:p>
            <a:pPr>
              <a:spcBef>
                <a:spcPts val="713"/>
              </a:spcBef>
            </a:pPr>
            <a:r>
              <a:rPr lang="en-US" altLang="en-US" dirty="0">
                <a:solidFill>
                  <a:srgbClr val="FF0000"/>
                </a:solidFill>
                <a:latin typeface="Verdana" panose="020B0604030504040204" pitchFamily="34" charset="0"/>
                <a:sym typeface="Verdana" panose="020B0604030504040204" pitchFamily="34" charset="0"/>
              </a:rPr>
              <a:t>Questioning reveals: </a:t>
            </a:r>
          </a:p>
          <a:p>
            <a:pPr marL="285750" indent="-285750">
              <a:spcBef>
                <a:spcPts val="713"/>
              </a:spcBef>
              <a:buFont typeface="Arial" panose="020B0604020202020204" pitchFamily="34" charset="0"/>
              <a:buChar char="•"/>
            </a:pPr>
            <a:r>
              <a:rPr lang="en-US" altLang="en-US" dirty="0">
                <a:latin typeface="Verdana" panose="020B0604030504040204" pitchFamily="34" charset="0"/>
                <a:sym typeface="Verdana" panose="020B0604030504040204" pitchFamily="34" charset="0"/>
              </a:rPr>
              <a:t>Boy 7 years</a:t>
            </a:r>
          </a:p>
          <a:p>
            <a:pPr marL="285750" indent="-285750">
              <a:spcBef>
                <a:spcPts val="1913"/>
              </a:spcBef>
              <a:buSzPct val="80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Wets bed every night</a:t>
            </a:r>
            <a:endParaRPr lang="en-US" altLang="en-US" dirty="0">
              <a:solidFill>
                <a:srgbClr val="FF0000"/>
              </a:solidFill>
              <a:latin typeface="Verdana" panose="020B0604030504040204" pitchFamily="34" charset="0"/>
              <a:sym typeface="Verdana" panose="020B0604030504040204" pitchFamily="34" charset="0"/>
            </a:endParaRPr>
          </a:p>
          <a:p>
            <a:pPr>
              <a:spcBef>
                <a:spcPts val="2013"/>
              </a:spcBef>
            </a:pPr>
            <a:r>
              <a:rPr lang="en-US" altLang="en-US" dirty="0">
                <a:solidFill>
                  <a:srgbClr val="05670A"/>
                </a:solidFill>
                <a:latin typeface="Verdana" panose="020B0604030504040204" pitchFamily="34" charset="0"/>
                <a:sym typeface="Verdana" panose="020B0604030504040204" pitchFamily="34" charset="0"/>
              </a:rPr>
              <a:t>Today we will :</a:t>
            </a:r>
          </a:p>
          <a:p>
            <a:pPr>
              <a:spcBef>
                <a:spcPts val="2013"/>
              </a:spcBef>
            </a:pPr>
            <a:r>
              <a:rPr lang="en-US" altLang="en-US" b="1" dirty="0">
                <a:solidFill>
                  <a:srgbClr val="05670A"/>
                </a:solidFill>
                <a:latin typeface="Verdana" panose="020B0604030504040204" pitchFamily="34" charset="0"/>
                <a:sym typeface="Verdana" panose="020B0604030504040204" pitchFamily="34" charset="0"/>
              </a:rPr>
              <a:t>Discuss Bed Wetting Procedure</a:t>
            </a:r>
          </a:p>
          <a:p>
            <a:pPr>
              <a:spcBef>
                <a:spcPts val="2013"/>
              </a:spcBef>
            </a:pPr>
            <a:r>
              <a:rPr lang="en-US" altLang="en-US" b="1" dirty="0">
                <a:solidFill>
                  <a:srgbClr val="05670A"/>
                </a:solidFill>
                <a:latin typeface="Verdana" panose="020B0604030504040204" pitchFamily="34" charset="0"/>
                <a:sym typeface="Verdana" panose="020B0604030504040204" pitchFamily="34" charset="0"/>
              </a:rPr>
              <a:t>Advice?</a:t>
            </a:r>
          </a:p>
          <a:p>
            <a:pPr>
              <a:spcBef>
                <a:spcPts val="2013"/>
              </a:spcBef>
            </a:pPr>
            <a:r>
              <a:rPr lang="en-US" altLang="en-US" dirty="0">
                <a:solidFill>
                  <a:srgbClr val="05670A"/>
                </a:solidFill>
                <a:latin typeface="Verdana" panose="020B0604030504040204" pitchFamily="34" charset="0"/>
                <a:sym typeface="Verdana" panose="020B0604030504040204" pitchFamily="34" charset="0"/>
              </a:rPr>
              <a:t>80/20 Alkaline No Dairy, No apple products</a:t>
            </a:r>
          </a:p>
          <a:p>
            <a:pPr>
              <a:spcBef>
                <a:spcPts val="2013"/>
              </a:spcBef>
            </a:pPr>
            <a:endParaRPr lang="en-US" altLang="en-US" b="1" dirty="0">
              <a:solidFill>
                <a:srgbClr val="05670A"/>
              </a:solidFill>
              <a:latin typeface="Verdana" panose="020B0604030504040204" pitchFamily="34" charset="0"/>
              <a:sym typeface="Verdana" panose="020B0604030504040204" pitchFamily="34" charset="0"/>
            </a:endParaRPr>
          </a:p>
        </p:txBody>
      </p:sp>
    </p:spTree>
    <p:extLst>
      <p:ext uri="{BB962C8B-B14F-4D97-AF65-F5344CB8AC3E}">
        <p14:creationId xmlns:p14="http://schemas.microsoft.com/office/powerpoint/2010/main" val="2438627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Lunch </a:t>
            </a:r>
            <a:br>
              <a:rPr lang="en-US" sz="3200" dirty="0"/>
            </a:b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737104" y="1963606"/>
            <a:ext cx="8011360" cy="923330"/>
          </a:xfrm>
          <a:prstGeom prst="rect">
            <a:avLst/>
          </a:prstGeom>
        </p:spPr>
        <p:txBody>
          <a:bodyPr wrap="none">
            <a:spAutoFit/>
          </a:bodyPr>
          <a:lstStyle/>
          <a:p>
            <a:r>
              <a:rPr lang="en-AU" dirty="0"/>
              <a:t>Following the completion of your Module 7, you will be emailed a survey link </a:t>
            </a:r>
          </a:p>
          <a:p>
            <a:r>
              <a:rPr lang="en-AU" dirty="0"/>
              <a:t>for the AQTF Learner Survey. Please ensure you complete this survey as it provides </a:t>
            </a:r>
          </a:p>
          <a:p>
            <a:r>
              <a:rPr lang="en-AU" dirty="0"/>
              <a:t>valuable information on your Course and Bowen Training Australia.</a:t>
            </a: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80114" y="3305522"/>
            <a:ext cx="3749613" cy="2499742"/>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22666298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Becoming a practitioner</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5"/>
          <p:cNvSpPr>
            <a:spLocks noGrp="1" noChangeArrowheads="1"/>
          </p:cNvSpPr>
          <p:nvPr>
            <p:ph idx="1"/>
          </p:nvPr>
        </p:nvSpPr>
        <p:spPr>
          <a:xfrm>
            <a:off x="1331640" y="2090504"/>
            <a:ext cx="6264275" cy="4572000"/>
          </a:xfrm>
        </p:spPr>
        <p:txBody>
          <a:bodyPr rIns="132080"/>
          <a:lstStyle/>
          <a:p>
            <a:pPr marL="690563" indent="-514350" eaLnBrk="1" hangingPunct="1">
              <a:buSzPct val="99000"/>
              <a:buFont typeface="Wingdings 2" panose="05020102010507070707" pitchFamily="18" charset="2"/>
              <a:buAutoNum type="arabicPeriod"/>
            </a:pPr>
            <a:r>
              <a:rPr lang="en-US" altLang="en-US" dirty="0">
                <a:latin typeface="Verdana" panose="020B0604030504040204" pitchFamily="34" charset="0"/>
                <a:sym typeface="Verdana" panose="020B0604030504040204" pitchFamily="34" charset="0"/>
              </a:rPr>
              <a:t>How do </a:t>
            </a:r>
            <a:r>
              <a:rPr lang="en-US" altLang="en-US" b="1" dirty="0">
                <a:solidFill>
                  <a:srgbClr val="05670A"/>
                </a:solidFill>
                <a:latin typeface="Verdana" panose="020B0604030504040204" pitchFamily="34" charset="0"/>
                <a:sym typeface="Verdana" panose="020B0604030504040204" pitchFamily="34" charset="0"/>
              </a:rPr>
              <a:t>YOU</a:t>
            </a:r>
            <a:r>
              <a:rPr lang="en-US" altLang="en-US" dirty="0">
                <a:solidFill>
                  <a:srgbClr val="05670A"/>
                </a:solidFill>
                <a:latin typeface="Verdana" panose="020B0604030504040204" pitchFamily="34" charset="0"/>
                <a:sym typeface="Verdana" panose="020B0604030504040204" pitchFamily="34" charset="0"/>
              </a:rPr>
              <a:t> </a:t>
            </a:r>
            <a:r>
              <a:rPr lang="en-US" altLang="en-US" dirty="0">
                <a:latin typeface="Verdana" panose="020B0604030504040204" pitchFamily="34" charset="0"/>
                <a:sym typeface="Verdana" panose="020B0604030504040204" pitchFamily="34" charset="0"/>
              </a:rPr>
              <a:t>present Bowen Therapy</a:t>
            </a:r>
          </a:p>
          <a:p>
            <a:pPr marL="690563" indent="-514350" eaLnBrk="1" hangingPunct="1">
              <a:spcBef>
                <a:spcPts val="1800"/>
              </a:spcBef>
              <a:buSzPct val="99000"/>
              <a:buFont typeface="Wingdings 2" panose="05020102010507070707" pitchFamily="18" charset="2"/>
              <a:buAutoNum type="arabicPeriod"/>
            </a:pPr>
            <a:r>
              <a:rPr lang="en-US" altLang="en-US" dirty="0">
                <a:latin typeface="Verdana" panose="020B0604030504040204" pitchFamily="34" charset="0"/>
                <a:sym typeface="Verdana" panose="020B0604030504040204" pitchFamily="34" charset="0"/>
              </a:rPr>
              <a:t>Your personal presentation</a:t>
            </a:r>
          </a:p>
          <a:p>
            <a:pPr marL="690563" indent="-514350" eaLnBrk="1" hangingPunct="1">
              <a:spcBef>
                <a:spcPts val="1800"/>
              </a:spcBef>
              <a:buSzPct val="99000"/>
              <a:buFont typeface="Wingdings 2" panose="05020102010507070707" pitchFamily="18" charset="2"/>
              <a:buAutoNum type="arabicPeriod"/>
            </a:pPr>
            <a:r>
              <a:rPr lang="en-US" altLang="en-US" dirty="0">
                <a:latin typeface="Verdana" panose="020B0604030504040204" pitchFamily="34" charset="0"/>
                <a:sym typeface="Verdana" panose="020B0604030504040204" pitchFamily="34" charset="0"/>
              </a:rPr>
              <a:t>Approach to your client</a:t>
            </a:r>
          </a:p>
          <a:p>
            <a:pPr marL="690563" indent="-514350" eaLnBrk="1" hangingPunct="1">
              <a:spcBef>
                <a:spcPts val="1800"/>
              </a:spcBef>
              <a:buSzPct val="99000"/>
              <a:buFont typeface="Wingdings 2" panose="05020102010507070707" pitchFamily="18" charset="2"/>
              <a:buAutoNum type="arabicPeriod"/>
            </a:pPr>
            <a:r>
              <a:rPr lang="en-US" altLang="en-US" dirty="0">
                <a:latin typeface="Verdana" panose="020B0604030504040204" pitchFamily="34" charset="0"/>
                <a:sym typeface="Verdana" panose="020B0604030504040204" pitchFamily="34" charset="0"/>
              </a:rPr>
              <a:t>Be aware of your clinic space</a:t>
            </a:r>
          </a:p>
          <a:p>
            <a:pPr marL="690563" indent="-514350" eaLnBrk="1" hangingPunct="1">
              <a:spcBef>
                <a:spcPts val="1800"/>
              </a:spcBef>
              <a:buSzPct val="99000"/>
              <a:buFont typeface="Wingdings 2" panose="05020102010507070707" pitchFamily="18" charset="2"/>
              <a:buAutoNum type="arabicPeriod"/>
            </a:pPr>
            <a:r>
              <a:rPr lang="en-US" altLang="en-US" dirty="0">
                <a:latin typeface="Verdana" panose="020B0604030504040204" pitchFamily="34" charset="0"/>
                <a:sym typeface="Verdana" panose="020B0604030504040204" pitchFamily="34" charset="0"/>
              </a:rPr>
              <a:t>After care and language</a:t>
            </a:r>
          </a:p>
          <a:p>
            <a:pPr marL="690563" indent="-514350" eaLnBrk="1" hangingPunct="1">
              <a:spcBef>
                <a:spcPts val="1800"/>
              </a:spcBef>
              <a:buSzPct val="99000"/>
              <a:buFont typeface="Wingdings 2" panose="05020102010507070707" pitchFamily="18" charset="2"/>
              <a:buAutoNum type="arabicPeriod"/>
            </a:pPr>
            <a:r>
              <a:rPr lang="en-US" altLang="en-US" dirty="0">
                <a:latin typeface="Verdana" panose="020B0604030504040204" pitchFamily="34" charset="0"/>
                <a:sym typeface="Verdana" panose="020B0604030504040204" pitchFamily="34" charset="0"/>
              </a:rPr>
              <a:t>Client records</a:t>
            </a:r>
          </a:p>
          <a:p>
            <a:pPr marL="690563" indent="-514350" eaLnBrk="1" hangingPunct="1">
              <a:spcBef>
                <a:spcPts val="1800"/>
              </a:spcBef>
              <a:buSzPct val="99000"/>
              <a:buFont typeface="Wingdings 2" panose="05020102010507070707" pitchFamily="18" charset="2"/>
              <a:buAutoNum type="arabicPeriod"/>
            </a:pPr>
            <a:r>
              <a:rPr lang="en-US" altLang="en-US" dirty="0">
                <a:latin typeface="Verdana" panose="020B0604030504040204" pitchFamily="34" charset="0"/>
                <a:sym typeface="Verdana" panose="020B0604030504040204" pitchFamily="34" charset="0"/>
              </a:rPr>
              <a:t>Resources to consider</a:t>
            </a:r>
          </a:p>
        </p:txBody>
      </p:sp>
    </p:spTree>
    <p:extLst>
      <p:ext uri="{BB962C8B-B14F-4D97-AF65-F5344CB8AC3E}">
        <p14:creationId xmlns:p14="http://schemas.microsoft.com/office/powerpoint/2010/main" val="16716097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Presenting Bowen</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5"/>
          <p:cNvSpPr>
            <a:spLocks noGrp="1" noChangeArrowheads="1"/>
          </p:cNvSpPr>
          <p:nvPr>
            <p:ph idx="1"/>
          </p:nvPr>
        </p:nvSpPr>
        <p:spPr>
          <a:xfrm>
            <a:off x="495300" y="1700213"/>
            <a:ext cx="7964488" cy="4572000"/>
          </a:xfrm>
        </p:spPr>
        <p:txBody>
          <a:bodyPr rIns="132080"/>
          <a:lstStyle/>
          <a:p>
            <a:pPr marL="487363" eaLnBrk="1" hangingPunct="1">
              <a:lnSpc>
                <a:spcPct val="110000"/>
              </a:lnSpc>
            </a:pPr>
            <a:r>
              <a:rPr lang="en-US" altLang="en-US" sz="2200" dirty="0">
                <a:latin typeface="Verdana" panose="020B0604030504040204" pitchFamily="34" charset="0"/>
                <a:sym typeface="Verdana" panose="020B0604030504040204" pitchFamily="34" charset="0"/>
              </a:rPr>
              <a:t>Explanations of what it is</a:t>
            </a:r>
          </a:p>
          <a:p>
            <a:pPr marL="487363" eaLnBrk="1" hangingPunct="1">
              <a:lnSpc>
                <a:spcPct val="110000"/>
              </a:lnSpc>
              <a:spcBef>
                <a:spcPts val="2400"/>
              </a:spcBef>
            </a:pPr>
            <a:r>
              <a:rPr lang="en-US" altLang="en-US" sz="2200" dirty="0">
                <a:latin typeface="Verdana" panose="020B0604030504040204" pitchFamily="34" charset="0"/>
                <a:sym typeface="Verdana" panose="020B0604030504040204" pitchFamily="34" charset="0"/>
              </a:rPr>
              <a:t>How does it work?</a:t>
            </a:r>
          </a:p>
          <a:p>
            <a:pPr marL="487363" eaLnBrk="1" hangingPunct="1">
              <a:lnSpc>
                <a:spcPct val="110000"/>
              </a:lnSpc>
              <a:spcBef>
                <a:spcPts val="2400"/>
              </a:spcBef>
            </a:pPr>
            <a:r>
              <a:rPr lang="en-US" altLang="en-US" sz="2200" dirty="0">
                <a:latin typeface="Verdana" panose="020B0604030504040204" pitchFamily="34" charset="0"/>
                <a:sym typeface="Verdana" panose="020B0604030504040204" pitchFamily="34" charset="0"/>
              </a:rPr>
              <a:t>Give examples, dependent on client’s experiences, work or hobbies</a:t>
            </a:r>
          </a:p>
          <a:p>
            <a:pPr marL="487363" eaLnBrk="1" hangingPunct="1">
              <a:lnSpc>
                <a:spcPct val="110000"/>
              </a:lnSpc>
              <a:spcBef>
                <a:spcPts val="2400"/>
              </a:spcBef>
            </a:pPr>
            <a:r>
              <a:rPr lang="en-US" altLang="en-US" sz="2200" dirty="0">
                <a:latin typeface="Verdana" panose="020B0604030504040204" pitchFamily="34" charset="0"/>
                <a:sym typeface="Verdana" panose="020B0604030504040204" pitchFamily="34" charset="0"/>
              </a:rPr>
              <a:t>Be realistic with claims, most new clients have come via ‘word of mouth’ - don’t promise the same  miracle</a:t>
            </a:r>
          </a:p>
          <a:p>
            <a:pPr marL="487363" eaLnBrk="1" hangingPunct="1">
              <a:lnSpc>
                <a:spcPct val="110000"/>
              </a:lnSpc>
              <a:spcBef>
                <a:spcPts val="2400"/>
              </a:spcBef>
            </a:pPr>
            <a:r>
              <a:rPr lang="en-US" altLang="en-US" sz="2200" dirty="0">
                <a:latin typeface="Verdana" panose="020B0604030504040204" pitchFamily="34" charset="0"/>
                <a:sym typeface="Verdana" panose="020B0604030504040204" pitchFamily="34" charset="0"/>
              </a:rPr>
              <a:t>Use language that the client can relate to</a:t>
            </a:r>
          </a:p>
        </p:txBody>
      </p:sp>
    </p:spTree>
    <p:extLst>
      <p:ext uri="{BB962C8B-B14F-4D97-AF65-F5344CB8AC3E}">
        <p14:creationId xmlns:p14="http://schemas.microsoft.com/office/powerpoint/2010/main" val="42179271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Your presentation</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5"/>
          <p:cNvSpPr>
            <a:spLocks noGrp="1" noChangeArrowheads="1"/>
          </p:cNvSpPr>
          <p:nvPr>
            <p:ph idx="1"/>
          </p:nvPr>
        </p:nvSpPr>
        <p:spPr>
          <a:xfrm>
            <a:off x="962324" y="1956291"/>
            <a:ext cx="7172325" cy="3920981"/>
          </a:xfrm>
        </p:spPr>
        <p:txBody>
          <a:bodyPr rIns="132080">
            <a:normAutofit/>
          </a:bodyPr>
          <a:lstStyle/>
          <a:p>
            <a:pPr marL="738823" indent="-342900">
              <a:lnSpc>
                <a:spcPct val="120000"/>
              </a:lnSpc>
              <a:buClrTx/>
              <a:buFont typeface="Arial" panose="020B0604020202020204" pitchFamily="34" charset="0"/>
              <a:buChar char="•"/>
            </a:pPr>
            <a:r>
              <a:rPr lang="en-US" altLang="en-US" dirty="0">
                <a:latin typeface="Verdana" panose="020B0604030504040204" pitchFamily="34" charset="0"/>
                <a:sym typeface="Verdana" panose="020B0604030504040204" pitchFamily="34" charset="0"/>
              </a:rPr>
              <a:t>Be aware of your own personal hygiene</a:t>
            </a:r>
          </a:p>
          <a:p>
            <a:pPr marL="738823" indent="-342900">
              <a:lnSpc>
                <a:spcPct val="120000"/>
              </a:lnSpc>
              <a:spcBef>
                <a:spcPts val="3000"/>
              </a:spcBef>
              <a:buClrTx/>
              <a:buFont typeface="Arial" panose="020B0604020202020204" pitchFamily="34" charset="0"/>
              <a:buChar char="•"/>
            </a:pPr>
            <a:r>
              <a:rPr lang="en-US" altLang="en-US" dirty="0">
                <a:latin typeface="Verdana" panose="020B0604030504040204" pitchFamily="34" charset="0"/>
                <a:sym typeface="Verdana" panose="020B0604030504040204" pitchFamily="34" charset="0"/>
              </a:rPr>
              <a:t>Have a professional appearance</a:t>
            </a:r>
          </a:p>
          <a:p>
            <a:pPr marL="738823" indent="-342900">
              <a:lnSpc>
                <a:spcPct val="120000"/>
              </a:lnSpc>
              <a:spcBef>
                <a:spcPts val="3000"/>
              </a:spcBef>
              <a:buClrTx/>
              <a:buFont typeface="Arial" panose="020B0604020202020204" pitchFamily="34" charset="0"/>
              <a:buChar char="•"/>
            </a:pPr>
            <a:r>
              <a:rPr lang="en-US" altLang="en-US" dirty="0">
                <a:latin typeface="Verdana" panose="020B0604030504040204" pitchFamily="34" charset="0"/>
                <a:sym typeface="Verdana" panose="020B0604030504040204" pitchFamily="34" charset="0"/>
              </a:rPr>
              <a:t>Subtle aftershave or perfume</a:t>
            </a:r>
          </a:p>
          <a:p>
            <a:pPr marL="738823" indent="-342900">
              <a:lnSpc>
                <a:spcPct val="120000"/>
              </a:lnSpc>
              <a:spcBef>
                <a:spcPts val="3000"/>
              </a:spcBef>
              <a:buClrTx/>
              <a:buFont typeface="Arial" panose="020B0604020202020204" pitchFamily="34" charset="0"/>
              <a:buChar char="•"/>
            </a:pPr>
            <a:r>
              <a:rPr lang="en-US" altLang="en-US" dirty="0">
                <a:latin typeface="Verdana" panose="020B0604030504040204" pitchFamily="34" charset="0"/>
                <a:sym typeface="Verdana" panose="020B0604030504040204" pitchFamily="34" charset="0"/>
              </a:rPr>
              <a:t>Noiseless </a:t>
            </a:r>
            <a:r>
              <a:rPr lang="en-US" altLang="en-US" dirty="0" err="1">
                <a:latin typeface="Verdana" panose="020B0604030504040204" pitchFamily="34" charset="0"/>
                <a:sym typeface="Verdana" panose="020B0604030504040204" pitchFamily="34" charset="0"/>
              </a:rPr>
              <a:t>jewellery</a:t>
            </a:r>
            <a:r>
              <a:rPr lang="en-US" altLang="en-US" dirty="0">
                <a:latin typeface="Verdana" panose="020B0604030504040204" pitchFamily="34" charset="0"/>
                <a:sym typeface="Verdana" panose="020B0604030504040204" pitchFamily="34" charset="0"/>
              </a:rPr>
              <a:t>, non ‘swishy’ clothes</a:t>
            </a:r>
          </a:p>
          <a:p>
            <a:pPr marL="738823" indent="-342900">
              <a:lnSpc>
                <a:spcPct val="120000"/>
              </a:lnSpc>
              <a:spcBef>
                <a:spcPts val="3000"/>
              </a:spcBef>
              <a:buClrTx/>
              <a:buFont typeface="Arial" panose="020B0604020202020204" pitchFamily="34" charset="0"/>
              <a:buChar char="•"/>
            </a:pPr>
            <a:r>
              <a:rPr lang="en-US" altLang="en-US" dirty="0">
                <a:latin typeface="Verdana" panose="020B0604030504040204" pitchFamily="34" charset="0"/>
                <a:sym typeface="Verdana" panose="020B0604030504040204" pitchFamily="34" charset="0"/>
              </a:rPr>
              <a:t>Soft shoes (soles and heels)</a:t>
            </a:r>
          </a:p>
        </p:txBody>
      </p:sp>
    </p:spTree>
    <p:extLst>
      <p:ext uri="{BB962C8B-B14F-4D97-AF65-F5344CB8AC3E}">
        <p14:creationId xmlns:p14="http://schemas.microsoft.com/office/powerpoint/2010/main" val="16877223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7744" y="609600"/>
            <a:ext cx="6096000" cy="914400"/>
          </a:xfrm>
        </p:spPr>
        <p:txBody>
          <a:bodyPr>
            <a:normAutofit/>
          </a:bodyPr>
          <a:lstStyle/>
          <a:p>
            <a:r>
              <a:rPr lang="en-US" sz="2800" spc="300" dirty="0"/>
              <a:t>Your approach with the client</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5"/>
          <p:cNvSpPr>
            <a:spLocks noGrp="1" noChangeArrowheads="1"/>
          </p:cNvSpPr>
          <p:nvPr>
            <p:ph idx="1"/>
          </p:nvPr>
        </p:nvSpPr>
        <p:spPr>
          <a:xfrm>
            <a:off x="611560" y="1814701"/>
            <a:ext cx="8229600" cy="4847803"/>
          </a:xfrm>
        </p:spPr>
        <p:txBody>
          <a:bodyPr rIns="132080"/>
          <a:lstStyle/>
          <a:p>
            <a:pPr marL="738823" indent="-342900" eaLnBrk="1" hangingPunct="1">
              <a:spcBef>
                <a:spcPct val="0"/>
              </a:spcBef>
              <a:spcAft>
                <a:spcPts val="0"/>
              </a:spcAft>
              <a:buFont typeface="Arial" panose="020B0604020202020204" pitchFamily="34" charset="0"/>
              <a:buChar char="•"/>
            </a:pPr>
            <a:r>
              <a:rPr lang="en-US" altLang="en-US" sz="2000" dirty="0">
                <a:latin typeface="Verdana" panose="020B0604030504040204" pitchFamily="34" charset="0"/>
                <a:sym typeface="Verdana" panose="020B0604030504040204" pitchFamily="34" charset="0"/>
              </a:rPr>
              <a:t>Read their body language</a:t>
            </a:r>
          </a:p>
          <a:p>
            <a:pPr marL="738823" indent="-342900" eaLnBrk="1" hangingPunct="1">
              <a:spcBef>
                <a:spcPts val="1800"/>
              </a:spcBef>
              <a:spcAft>
                <a:spcPts val="0"/>
              </a:spcAft>
              <a:buFont typeface="Arial" panose="020B0604020202020204" pitchFamily="34" charset="0"/>
              <a:buChar char="•"/>
            </a:pPr>
            <a:r>
              <a:rPr lang="en-US" altLang="en-US" sz="2000" dirty="0">
                <a:latin typeface="Verdana" panose="020B0604030504040204" pitchFamily="34" charset="0"/>
                <a:sym typeface="Verdana" panose="020B0604030504040204" pitchFamily="34" charset="0"/>
              </a:rPr>
              <a:t>Use their language</a:t>
            </a:r>
          </a:p>
          <a:p>
            <a:pPr marL="738823" indent="-342900" eaLnBrk="1" hangingPunct="1">
              <a:spcBef>
                <a:spcPts val="1800"/>
              </a:spcBef>
              <a:spcAft>
                <a:spcPts val="0"/>
              </a:spcAft>
              <a:buFont typeface="Arial" panose="020B0604020202020204" pitchFamily="34" charset="0"/>
              <a:buChar char="•"/>
            </a:pPr>
            <a:r>
              <a:rPr lang="en-US" altLang="en-US" sz="2000" dirty="0">
                <a:latin typeface="Verdana" panose="020B0604030504040204" pitchFamily="34" charset="0"/>
                <a:sym typeface="Verdana" panose="020B0604030504040204" pitchFamily="34" charset="0"/>
              </a:rPr>
              <a:t>Cater to their needs, explain treatment protocol and the need for two minute waits</a:t>
            </a:r>
          </a:p>
          <a:p>
            <a:pPr marL="738823" indent="-342900" eaLnBrk="1" hangingPunct="1">
              <a:spcBef>
                <a:spcPts val="1800"/>
              </a:spcBef>
              <a:spcAft>
                <a:spcPts val="0"/>
              </a:spcAft>
              <a:buFont typeface="Arial" panose="020B0604020202020204" pitchFamily="34" charset="0"/>
              <a:buChar char="•"/>
            </a:pPr>
            <a:r>
              <a:rPr lang="en-US" altLang="en-US" sz="2000" dirty="0">
                <a:latin typeface="Verdana" panose="020B0604030504040204" pitchFamily="34" charset="0"/>
                <a:sym typeface="Verdana" panose="020B0604030504040204" pitchFamily="34" charset="0"/>
              </a:rPr>
              <a:t>Modulate your voice to achieve the desired results</a:t>
            </a:r>
          </a:p>
          <a:p>
            <a:pPr marL="738823" indent="-342900" eaLnBrk="1" hangingPunct="1">
              <a:spcBef>
                <a:spcPts val="1800"/>
              </a:spcBef>
              <a:spcAft>
                <a:spcPts val="0"/>
              </a:spcAft>
              <a:buFont typeface="Arial" panose="020B0604020202020204" pitchFamily="34" charset="0"/>
              <a:buChar char="•"/>
            </a:pPr>
            <a:r>
              <a:rPr lang="en-US" altLang="en-US" sz="2000" dirty="0">
                <a:latin typeface="Verdana" panose="020B0604030504040204" pitchFamily="34" charset="0"/>
                <a:sym typeface="Verdana" panose="020B0604030504040204" pitchFamily="34" charset="0"/>
              </a:rPr>
              <a:t>Flow of treatment, entering and leaving their space</a:t>
            </a:r>
          </a:p>
          <a:p>
            <a:pPr marL="738823" indent="-342900" eaLnBrk="1" hangingPunct="1">
              <a:spcBef>
                <a:spcPts val="1800"/>
              </a:spcBef>
              <a:spcAft>
                <a:spcPts val="0"/>
              </a:spcAft>
              <a:buFont typeface="Arial" panose="020B0604020202020204" pitchFamily="34" charset="0"/>
              <a:buChar char="•"/>
            </a:pPr>
            <a:r>
              <a:rPr lang="en-US" altLang="en-US" sz="2000" dirty="0">
                <a:latin typeface="Verdana" panose="020B0604030504040204" pitchFamily="34" charset="0"/>
                <a:sym typeface="Verdana" panose="020B0604030504040204" pitchFamily="34" charset="0"/>
              </a:rPr>
              <a:t>Your focus and intent</a:t>
            </a:r>
          </a:p>
          <a:p>
            <a:pPr marL="738823" indent="-342900" eaLnBrk="1" hangingPunct="1">
              <a:spcBef>
                <a:spcPts val="1800"/>
              </a:spcBef>
              <a:spcAft>
                <a:spcPts val="0"/>
              </a:spcAft>
              <a:buFont typeface="Arial" panose="020B0604020202020204" pitchFamily="34" charset="0"/>
              <a:buChar char="•"/>
            </a:pPr>
            <a:r>
              <a:rPr lang="en-US" altLang="en-US" sz="2000" dirty="0">
                <a:latin typeface="Verdana" panose="020B0604030504040204" pitchFamily="34" charset="0"/>
                <a:sym typeface="Verdana" panose="020B0604030504040204" pitchFamily="34" charset="0"/>
              </a:rPr>
              <a:t>Be aware of their tissue tension and the correct pressure to use</a:t>
            </a:r>
          </a:p>
          <a:p>
            <a:pPr marL="738823" indent="-342900" eaLnBrk="1" hangingPunct="1">
              <a:spcBef>
                <a:spcPts val="1800"/>
              </a:spcBef>
              <a:spcAft>
                <a:spcPts val="0"/>
              </a:spcAft>
              <a:buFont typeface="Arial" panose="020B0604020202020204" pitchFamily="34" charset="0"/>
              <a:buChar char="•"/>
            </a:pPr>
            <a:r>
              <a:rPr lang="en-US" altLang="en-US" sz="2000" dirty="0">
                <a:latin typeface="Verdana" panose="020B0604030504040204" pitchFamily="34" charset="0"/>
                <a:sym typeface="Verdana" panose="020B0604030504040204" pitchFamily="34" charset="0"/>
              </a:rPr>
              <a:t>Draping and their consent to all procedures</a:t>
            </a:r>
          </a:p>
        </p:txBody>
      </p:sp>
    </p:spTree>
    <p:extLst>
      <p:ext uri="{BB962C8B-B14F-4D97-AF65-F5344CB8AC3E}">
        <p14:creationId xmlns:p14="http://schemas.microsoft.com/office/powerpoint/2010/main" val="3186086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Clinic Presentation</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5"/>
          <p:cNvSpPr>
            <a:spLocks noGrp="1" noChangeArrowheads="1"/>
          </p:cNvSpPr>
          <p:nvPr>
            <p:ph idx="1"/>
          </p:nvPr>
        </p:nvSpPr>
        <p:spPr>
          <a:xfrm>
            <a:off x="814210" y="1844824"/>
            <a:ext cx="7596188" cy="4589462"/>
          </a:xfrm>
        </p:spPr>
        <p:txBody>
          <a:bodyPr rIns="132080">
            <a:normAutofit/>
          </a:bodyPr>
          <a:lstStyle/>
          <a:p>
            <a:pPr marL="738823" indent="-342900" eaLnBrk="1" hangingPunct="1">
              <a:buFont typeface="Arial" panose="020B0604020202020204" pitchFamily="34" charset="0"/>
              <a:buChar char="•"/>
            </a:pPr>
            <a:r>
              <a:rPr lang="en-US" altLang="en-US" sz="2200" dirty="0"/>
              <a:t>Layout to </a:t>
            </a:r>
            <a:r>
              <a:rPr lang="en-US" altLang="en-US" sz="2200" dirty="0" err="1"/>
              <a:t>minimise</a:t>
            </a:r>
            <a:r>
              <a:rPr lang="en-US" altLang="en-US" sz="2200" dirty="0"/>
              <a:t> risks to therapist and clients (WH&amp;S considerations)</a:t>
            </a:r>
          </a:p>
          <a:p>
            <a:pPr marL="738823" indent="-342900" eaLnBrk="1" hangingPunct="1">
              <a:spcBef>
                <a:spcPts val="3000"/>
              </a:spcBef>
              <a:buFont typeface="Arial" panose="020B0604020202020204" pitchFamily="34" charset="0"/>
              <a:buChar char="•"/>
            </a:pPr>
            <a:r>
              <a:rPr lang="en-US" altLang="en-US" sz="2200" dirty="0"/>
              <a:t>Hygiene aspects</a:t>
            </a:r>
          </a:p>
          <a:p>
            <a:pPr marL="738823" indent="-342900" eaLnBrk="1" hangingPunct="1">
              <a:spcBef>
                <a:spcPts val="3000"/>
              </a:spcBef>
              <a:buFont typeface="Arial" panose="020B0604020202020204" pitchFamily="34" charset="0"/>
              <a:buChar char="•"/>
            </a:pPr>
            <a:r>
              <a:rPr lang="en-US" altLang="en-US" sz="2200" dirty="0"/>
              <a:t>Music</a:t>
            </a:r>
          </a:p>
          <a:p>
            <a:pPr marL="738823" indent="-342900" eaLnBrk="1" hangingPunct="1">
              <a:spcBef>
                <a:spcPts val="3000"/>
              </a:spcBef>
              <a:buFont typeface="Arial" panose="020B0604020202020204" pitchFamily="34" charset="0"/>
              <a:buChar char="•"/>
            </a:pPr>
            <a:r>
              <a:rPr lang="en-US" altLang="en-US" sz="2200" dirty="0"/>
              <a:t>Lighting</a:t>
            </a:r>
          </a:p>
          <a:p>
            <a:pPr marL="738823" indent="-342900" eaLnBrk="1" hangingPunct="1">
              <a:spcBef>
                <a:spcPts val="3000"/>
              </a:spcBef>
              <a:buFont typeface="Arial" panose="020B0604020202020204" pitchFamily="34" charset="0"/>
              <a:buChar char="•"/>
            </a:pPr>
            <a:r>
              <a:rPr lang="en-US" altLang="en-US" sz="2200" dirty="0"/>
              <a:t>Temperature</a:t>
            </a:r>
          </a:p>
          <a:p>
            <a:pPr marL="738823" indent="-342900" eaLnBrk="1" hangingPunct="1">
              <a:spcBef>
                <a:spcPts val="3000"/>
              </a:spcBef>
              <a:buFont typeface="Arial" panose="020B0604020202020204" pitchFamily="34" charset="0"/>
              <a:buChar char="•"/>
            </a:pPr>
            <a:r>
              <a:rPr lang="en-US" altLang="en-US" sz="2200" dirty="0"/>
              <a:t>Security for records</a:t>
            </a:r>
          </a:p>
        </p:txBody>
      </p:sp>
    </p:spTree>
    <p:extLst>
      <p:ext uri="{BB962C8B-B14F-4D97-AF65-F5344CB8AC3E}">
        <p14:creationId xmlns:p14="http://schemas.microsoft.com/office/powerpoint/2010/main" val="30982359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Client Aftercare</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5"/>
          <p:cNvSpPr>
            <a:spLocks noGrp="1" noChangeArrowheads="1"/>
          </p:cNvSpPr>
          <p:nvPr>
            <p:ph idx="1"/>
          </p:nvPr>
        </p:nvSpPr>
        <p:spPr>
          <a:xfrm>
            <a:off x="457200" y="1844675"/>
            <a:ext cx="8002588" cy="4572000"/>
          </a:xfrm>
        </p:spPr>
        <p:txBody>
          <a:bodyPr rIns="132080"/>
          <a:lstStyle/>
          <a:p>
            <a:pPr marL="487363" eaLnBrk="1" hangingPunct="1">
              <a:lnSpc>
                <a:spcPct val="120000"/>
              </a:lnSpc>
            </a:pPr>
            <a:r>
              <a:rPr lang="en-US" altLang="en-US" sz="2200" dirty="0">
                <a:latin typeface="Verdana" panose="020B0604030504040204" pitchFamily="34" charset="0"/>
                <a:sym typeface="Verdana" panose="020B0604030504040204" pitchFamily="34" charset="0"/>
              </a:rPr>
              <a:t>Talk in positive terms - encourages clients’ independence and responsibility</a:t>
            </a:r>
          </a:p>
          <a:p>
            <a:pPr marL="487363" eaLnBrk="1" hangingPunct="1">
              <a:lnSpc>
                <a:spcPct val="120000"/>
              </a:lnSpc>
              <a:spcBef>
                <a:spcPts val="4800"/>
              </a:spcBef>
            </a:pPr>
            <a:r>
              <a:rPr lang="en-US" altLang="en-US" sz="2200" dirty="0">
                <a:latin typeface="Verdana" panose="020B0604030504040204" pitchFamily="34" charset="0"/>
                <a:sym typeface="Verdana" panose="020B0604030504040204" pitchFamily="34" charset="0"/>
              </a:rPr>
              <a:t>For instance a term like “...as part of your continuing treatment” when recommending exercises, will have the client involved</a:t>
            </a:r>
          </a:p>
          <a:p>
            <a:pPr marL="487363" eaLnBrk="1" hangingPunct="1">
              <a:lnSpc>
                <a:spcPct val="120000"/>
              </a:lnSpc>
              <a:spcBef>
                <a:spcPts val="4800"/>
              </a:spcBef>
            </a:pPr>
            <a:r>
              <a:rPr lang="en-US" altLang="en-US" sz="2200" dirty="0">
                <a:latin typeface="Verdana" panose="020B0604030504040204" pitchFamily="34" charset="0"/>
                <a:sym typeface="Verdana" panose="020B0604030504040204" pitchFamily="34" charset="0"/>
              </a:rPr>
              <a:t>Give your client permission to contact you if they are concerned or have a reaction to the Bowen</a:t>
            </a:r>
          </a:p>
        </p:txBody>
      </p:sp>
    </p:spTree>
    <p:extLst>
      <p:ext uri="{BB962C8B-B14F-4D97-AF65-F5344CB8AC3E}">
        <p14:creationId xmlns:p14="http://schemas.microsoft.com/office/powerpoint/2010/main" val="11786321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Client records</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5"/>
          <p:cNvSpPr>
            <a:spLocks noGrp="1" noChangeArrowheads="1"/>
          </p:cNvSpPr>
          <p:nvPr>
            <p:ph idx="1"/>
          </p:nvPr>
        </p:nvSpPr>
        <p:spPr>
          <a:xfrm>
            <a:off x="705438" y="1916832"/>
            <a:ext cx="7646988" cy="4321175"/>
          </a:xfrm>
        </p:spPr>
        <p:txBody>
          <a:bodyPr rIns="132080">
            <a:normAutofit fontScale="77500" lnSpcReduction="20000"/>
          </a:bodyPr>
          <a:lstStyle/>
          <a:p>
            <a:pPr marL="738823" indent="-342900" eaLnBrk="1" hangingPunct="1">
              <a:lnSpc>
                <a:spcPct val="120000"/>
              </a:lnSpc>
              <a:buFont typeface="Arial" panose="020B0604020202020204" pitchFamily="34" charset="0"/>
              <a:buChar char="•"/>
            </a:pPr>
            <a:r>
              <a:rPr lang="en-US" altLang="en-US" sz="2200" dirty="0">
                <a:latin typeface="Verdana" panose="020B0604030504040204" pitchFamily="34" charset="0"/>
                <a:sym typeface="Verdana" panose="020B0604030504040204" pitchFamily="34" charset="0"/>
              </a:rPr>
              <a:t>It is important to keep appropriate records of your clients’ treatments. </a:t>
            </a:r>
          </a:p>
          <a:p>
            <a:pPr marL="738823" indent="-342900" eaLnBrk="1" hangingPunct="1">
              <a:lnSpc>
                <a:spcPct val="120000"/>
              </a:lnSpc>
              <a:spcBef>
                <a:spcPts val="3500"/>
              </a:spcBef>
              <a:buFont typeface="Arial" panose="020B0604020202020204" pitchFamily="34" charset="0"/>
              <a:buChar char="•"/>
            </a:pPr>
            <a:r>
              <a:rPr lang="en-US" altLang="en-US" sz="2200" dirty="0">
                <a:latin typeface="Verdana" panose="020B0604030504040204" pitchFamily="34" charset="0"/>
                <a:sym typeface="Verdana" panose="020B0604030504040204" pitchFamily="34" charset="0"/>
              </a:rPr>
              <a:t>The records can become a legal document in cases where there may be a dispute over the treatment they received. </a:t>
            </a:r>
          </a:p>
          <a:p>
            <a:pPr marL="738823" indent="-342900" eaLnBrk="1" hangingPunct="1">
              <a:lnSpc>
                <a:spcPct val="120000"/>
              </a:lnSpc>
              <a:spcBef>
                <a:spcPts val="3500"/>
              </a:spcBef>
              <a:buFont typeface="Arial" panose="020B0604020202020204" pitchFamily="34" charset="0"/>
              <a:buChar char="•"/>
            </a:pPr>
            <a:r>
              <a:rPr lang="en-US" altLang="en-US" sz="2200" dirty="0">
                <a:latin typeface="Verdana" panose="020B0604030504040204" pitchFamily="34" charset="0"/>
                <a:sym typeface="Verdana" panose="020B0604030504040204" pitchFamily="34" charset="0"/>
              </a:rPr>
              <a:t>Records are to be kept for 7 years after the client’s last treatment with you. For children, this is 7 years after their 18</a:t>
            </a:r>
            <a:r>
              <a:rPr lang="en-US" altLang="en-US" sz="2200" baseline="30000" dirty="0">
                <a:latin typeface="Verdana" panose="020B0604030504040204" pitchFamily="34" charset="0"/>
                <a:sym typeface="Verdana" panose="020B0604030504040204" pitchFamily="34" charset="0"/>
              </a:rPr>
              <a:t>th</a:t>
            </a:r>
            <a:r>
              <a:rPr lang="en-US" altLang="en-US" sz="2200" dirty="0">
                <a:latin typeface="Verdana" panose="020B0604030504040204" pitchFamily="34" charset="0"/>
                <a:sym typeface="Verdana" panose="020B0604030504040204" pitchFamily="34" charset="0"/>
              </a:rPr>
              <a:t> birthday, which becomes their 25</a:t>
            </a:r>
            <a:r>
              <a:rPr lang="en-US" altLang="en-US" sz="2200" baseline="30000" dirty="0">
                <a:latin typeface="Verdana" panose="020B0604030504040204" pitchFamily="34" charset="0"/>
                <a:sym typeface="Verdana" panose="020B0604030504040204" pitchFamily="34" charset="0"/>
              </a:rPr>
              <a:t>th</a:t>
            </a:r>
            <a:r>
              <a:rPr lang="en-US" altLang="en-US" sz="2200" dirty="0">
                <a:latin typeface="Verdana" panose="020B0604030504040204" pitchFamily="34" charset="0"/>
                <a:sym typeface="Verdana" panose="020B0604030504040204" pitchFamily="34" charset="0"/>
              </a:rPr>
              <a:t> birthday.</a:t>
            </a:r>
          </a:p>
          <a:p>
            <a:pPr marL="738823" indent="-342900" eaLnBrk="1" hangingPunct="1">
              <a:lnSpc>
                <a:spcPct val="120000"/>
              </a:lnSpc>
              <a:spcBef>
                <a:spcPts val="3500"/>
              </a:spcBef>
              <a:buFont typeface="Arial" panose="020B0604020202020204" pitchFamily="34" charset="0"/>
              <a:buChar char="•"/>
            </a:pPr>
            <a:r>
              <a:rPr lang="en-US" altLang="en-US" sz="2200" dirty="0">
                <a:latin typeface="Verdana" panose="020B0604030504040204" pitchFamily="34" charset="0"/>
                <a:sym typeface="Verdana" panose="020B0604030504040204" pitchFamily="34" charset="0"/>
              </a:rPr>
              <a:t>Ensure all client records remain confidential and secure. They should be appropriately destroyed after the </a:t>
            </a:r>
            <a:r>
              <a:rPr lang="en-US" altLang="en-US" sz="2200">
                <a:latin typeface="Verdana" panose="020B0604030504040204" pitchFamily="34" charset="0"/>
                <a:sym typeface="Verdana" panose="020B0604030504040204" pitchFamily="34" charset="0"/>
              </a:rPr>
              <a:t>required period.</a:t>
            </a:r>
            <a:endParaRPr lang="en-US" altLang="en-US" sz="2200" dirty="0">
              <a:latin typeface="Verdana" panose="020B0604030504040204" pitchFamily="34" charset="0"/>
              <a:sym typeface="Verdana" panose="020B0604030504040204" pitchFamily="34" charset="0"/>
            </a:endParaRPr>
          </a:p>
        </p:txBody>
      </p:sp>
    </p:spTree>
    <p:extLst>
      <p:ext uri="{BB962C8B-B14F-4D97-AF65-F5344CB8AC3E}">
        <p14:creationId xmlns:p14="http://schemas.microsoft.com/office/powerpoint/2010/main" val="8363084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Resources to consider</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5"/>
          <p:cNvSpPr>
            <a:spLocks noGrp="1" noChangeArrowheads="1"/>
          </p:cNvSpPr>
          <p:nvPr>
            <p:ph idx="1"/>
          </p:nvPr>
        </p:nvSpPr>
        <p:spPr>
          <a:xfrm>
            <a:off x="1116013" y="1773238"/>
            <a:ext cx="6296025" cy="4495800"/>
          </a:xfrm>
        </p:spPr>
        <p:txBody>
          <a:bodyPr rIns="132080"/>
          <a:lstStyle/>
          <a:p>
            <a:pPr marL="738823" indent="-342900" eaLnBrk="1" hangingPunct="1">
              <a:buFont typeface="Arial" panose="020B0604020202020204" pitchFamily="34" charset="0"/>
              <a:buChar char="•"/>
            </a:pPr>
            <a:r>
              <a:rPr lang="en-US" altLang="en-US" sz="2200" dirty="0">
                <a:latin typeface="Verdana" panose="020B0604030504040204" pitchFamily="34" charset="0"/>
                <a:sym typeface="Verdana" panose="020B0604030504040204" pitchFamily="34" charset="0"/>
              </a:rPr>
              <a:t>Accountant</a:t>
            </a:r>
          </a:p>
          <a:p>
            <a:pPr marL="738823" indent="-342900" eaLnBrk="1" hangingPunct="1">
              <a:spcBef>
                <a:spcPts val="4800"/>
              </a:spcBef>
              <a:buFont typeface="Arial" panose="020B0604020202020204" pitchFamily="34" charset="0"/>
              <a:buChar char="•"/>
            </a:pPr>
            <a:r>
              <a:rPr lang="en-US" altLang="en-US" sz="2200" dirty="0">
                <a:latin typeface="Verdana" panose="020B0604030504040204" pitchFamily="34" charset="0"/>
                <a:sym typeface="Verdana" panose="020B0604030504040204" pitchFamily="34" charset="0"/>
              </a:rPr>
              <a:t>Computer expert</a:t>
            </a:r>
          </a:p>
          <a:p>
            <a:pPr marL="738823" indent="-342900" eaLnBrk="1" hangingPunct="1">
              <a:spcBef>
                <a:spcPts val="4800"/>
              </a:spcBef>
              <a:buFont typeface="Arial" panose="020B0604020202020204" pitchFamily="34" charset="0"/>
              <a:buChar char="•"/>
            </a:pPr>
            <a:r>
              <a:rPr lang="en-US" altLang="en-US" sz="2200" dirty="0">
                <a:latin typeface="Verdana" panose="020B0604030504040204" pitchFamily="34" charset="0"/>
                <a:sym typeface="Verdana" panose="020B0604030504040204" pitchFamily="34" charset="0"/>
              </a:rPr>
              <a:t>Marketing expert</a:t>
            </a:r>
          </a:p>
          <a:p>
            <a:pPr marL="738823" indent="-342900" eaLnBrk="1" hangingPunct="1">
              <a:spcBef>
                <a:spcPts val="4800"/>
              </a:spcBef>
              <a:buFont typeface="Arial" panose="020B0604020202020204" pitchFamily="34" charset="0"/>
              <a:buChar char="•"/>
            </a:pPr>
            <a:r>
              <a:rPr lang="en-US" altLang="en-US" sz="2200" dirty="0">
                <a:latin typeface="Verdana" panose="020B0604030504040204" pitchFamily="34" charset="0"/>
                <a:sym typeface="Verdana" panose="020B0604030504040204" pitchFamily="34" charset="0"/>
              </a:rPr>
              <a:t>Bank Manager</a:t>
            </a:r>
          </a:p>
          <a:p>
            <a:pPr marL="738823" indent="-342900" eaLnBrk="1" hangingPunct="1">
              <a:spcBef>
                <a:spcPts val="4800"/>
              </a:spcBef>
              <a:buFont typeface="Arial" panose="020B0604020202020204" pitchFamily="34" charset="0"/>
              <a:buChar char="•"/>
            </a:pPr>
            <a:r>
              <a:rPr lang="en-US" altLang="en-US" sz="2200" dirty="0">
                <a:latin typeface="Verdana" panose="020B0604030504040204" pitchFamily="34" charset="0"/>
                <a:sym typeface="Verdana" panose="020B0604030504040204" pitchFamily="34" charset="0"/>
              </a:rPr>
              <a:t>Legal advisor</a:t>
            </a:r>
          </a:p>
        </p:txBody>
      </p:sp>
    </p:spTree>
    <p:extLst>
      <p:ext uri="{BB962C8B-B14F-4D97-AF65-F5344CB8AC3E}">
        <p14:creationId xmlns:p14="http://schemas.microsoft.com/office/powerpoint/2010/main" val="24087756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To Complete Certificate in Bowen Therapy - International</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5"/>
          <p:cNvSpPr>
            <a:spLocks noGrp="1" noChangeArrowheads="1"/>
          </p:cNvSpPr>
          <p:nvPr>
            <p:ph idx="1"/>
          </p:nvPr>
        </p:nvSpPr>
        <p:spPr>
          <a:xfrm>
            <a:off x="683568" y="1844824"/>
            <a:ext cx="7775575" cy="4392488"/>
          </a:xfrm>
        </p:spPr>
        <p:txBody>
          <a:bodyPr rIns="132080" rtlCol="0">
            <a:normAutofit/>
          </a:bodyPr>
          <a:lstStyle/>
          <a:p>
            <a:pPr marL="555943" indent="-342900" eaLnBrk="1" fontAlgn="auto" hangingPunct="1">
              <a:lnSpc>
                <a:spcPct val="110000"/>
              </a:lnSpc>
              <a:spcAft>
                <a:spcPts val="0"/>
              </a:spcAft>
              <a:buFont typeface="Arial" panose="020B0604020202020204" pitchFamily="34" charset="0"/>
              <a:buChar char="•"/>
              <a:defRPr/>
            </a:pPr>
            <a:r>
              <a:rPr lang="en-US" altLang="en-US" sz="2200" dirty="0"/>
              <a:t>Completion of Professional Skills:</a:t>
            </a:r>
            <a:br>
              <a:rPr lang="en-US" altLang="en-US" sz="2200" dirty="0"/>
            </a:br>
            <a:r>
              <a:rPr lang="en-US" altLang="en-US" sz="2200" dirty="0"/>
              <a:t> - Logbook hours, case studies to go to instructor as soon as completed </a:t>
            </a:r>
          </a:p>
          <a:p>
            <a:pPr marL="555943" indent="-342900">
              <a:lnSpc>
                <a:spcPct val="110000"/>
              </a:lnSpc>
              <a:spcBef>
                <a:spcPts val="3000"/>
              </a:spcBef>
              <a:spcAft>
                <a:spcPts val="0"/>
              </a:spcAft>
              <a:buFont typeface="Arial" panose="020B0604020202020204" pitchFamily="34" charset="0"/>
              <a:buChar char="•"/>
              <a:defRPr/>
            </a:pPr>
            <a:r>
              <a:rPr lang="en-US" altLang="en-US" sz="2200" dirty="0"/>
              <a:t>Completion of Online Units</a:t>
            </a:r>
          </a:p>
          <a:p>
            <a:pPr marL="848551" lvl="1" indent="-342900">
              <a:lnSpc>
                <a:spcPct val="110000"/>
              </a:lnSpc>
              <a:spcBef>
                <a:spcPts val="0"/>
              </a:spcBef>
              <a:spcAft>
                <a:spcPts val="0"/>
              </a:spcAft>
              <a:buFont typeface="Calibri" panose="020F0502020204030204" pitchFamily="34" charset="0"/>
              <a:buChar char="­"/>
              <a:defRPr/>
            </a:pPr>
            <a:r>
              <a:rPr lang="en-US" altLang="en-US" sz="2200" dirty="0"/>
              <a:t>A&amp;P Workbooks 6</a:t>
            </a:r>
          </a:p>
        </p:txBody>
      </p:sp>
    </p:spTree>
    <p:extLst>
      <p:ext uri="{BB962C8B-B14F-4D97-AF65-F5344CB8AC3E}">
        <p14:creationId xmlns:p14="http://schemas.microsoft.com/office/powerpoint/2010/main" val="29062296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Content Placeholder 2"/>
          <p:cNvSpPr>
            <a:spLocks noGrp="1"/>
          </p:cNvSpPr>
          <p:nvPr>
            <p:ph idx="4294967295"/>
          </p:nvPr>
        </p:nvSpPr>
        <p:spPr>
          <a:xfrm>
            <a:off x="990599" y="3356992"/>
            <a:ext cx="7258050" cy="3895725"/>
          </a:xfrm>
        </p:spPr>
        <p:txBody>
          <a:bodyPr/>
          <a:lstStyle/>
          <a:p>
            <a:pPr eaLnBrk="1" hangingPunct="1">
              <a:buFont typeface="Wingdings 2" panose="05020102010507070707" pitchFamily="18" charset="2"/>
              <a:buNone/>
            </a:pPr>
            <a:r>
              <a:rPr lang="en-AU" altLang="en-US" sz="5100" b="1" dirty="0"/>
              <a:t>  </a:t>
            </a:r>
          </a:p>
          <a:p>
            <a:pPr algn="ctr" eaLnBrk="1" hangingPunct="1">
              <a:buFont typeface="Wingdings 2" panose="05020102010507070707" pitchFamily="18" charset="2"/>
              <a:buNone/>
            </a:pPr>
            <a:r>
              <a:rPr lang="en-AU" altLang="en-US" sz="3200" b="1" dirty="0"/>
              <a:t>THEN YOU WILL HAVE YOUR </a:t>
            </a:r>
          </a:p>
          <a:p>
            <a:pPr algn="ctr" eaLnBrk="1" hangingPunct="1">
              <a:buFont typeface="Wingdings 2" panose="05020102010507070707" pitchFamily="18" charset="2"/>
              <a:buNone/>
            </a:pPr>
            <a:r>
              <a:rPr lang="en-AU" altLang="en-US" sz="3200" b="1" dirty="0"/>
              <a:t>CERTIFICATE in Bowen Therapy - International !</a:t>
            </a:r>
            <a:r>
              <a:rPr lang="en-AU" altLang="en-US" sz="5100" b="1" dirty="0"/>
              <a:t>                                     </a:t>
            </a:r>
          </a:p>
        </p:txBody>
      </p:sp>
      <p:pic>
        <p:nvPicPr>
          <p:cNvPr id="7" name="Picture 6" descr="ANd9GcQFsWm-YQKwtkgT_hgcpQ6cjeYYKJTAiX6MAbiz5CjHPVBt7IDU"/>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779912" y="1916832"/>
            <a:ext cx="3960813"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descr="fireworks"/>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15539" y="2144638"/>
            <a:ext cx="1452562"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28192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To get ready for business</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Content Placeholder 2"/>
          <p:cNvSpPr>
            <a:spLocks noGrp="1"/>
          </p:cNvSpPr>
          <p:nvPr>
            <p:ph idx="4294967295"/>
          </p:nvPr>
        </p:nvSpPr>
        <p:spPr>
          <a:xfrm>
            <a:off x="900113" y="2276475"/>
            <a:ext cx="7534275" cy="3960813"/>
          </a:xfrm>
        </p:spPr>
        <p:txBody>
          <a:bodyPr rtlCol="0">
            <a:normAutofit/>
          </a:bodyPr>
          <a:lstStyle/>
          <a:p>
            <a:pPr marL="53975" indent="0" eaLnBrk="1" fontAlgn="auto" hangingPunct="1">
              <a:spcAft>
                <a:spcPts val="0"/>
              </a:spcAft>
              <a:buNone/>
              <a:defRPr/>
            </a:pPr>
            <a:r>
              <a:rPr lang="en-AU" sz="3200" dirty="0"/>
              <a:t>Professional </a:t>
            </a:r>
            <a:r>
              <a:rPr lang="en-US" sz="3200" dirty="0"/>
              <a:t>Membership:</a:t>
            </a:r>
            <a:br>
              <a:rPr lang="en-US" sz="3200" dirty="0"/>
            </a:br>
            <a:r>
              <a:rPr lang="en-US" sz="3200" dirty="0"/>
              <a:t> - Bowen Association of Australia (BAA)</a:t>
            </a:r>
            <a:br>
              <a:rPr lang="en-US" sz="3200" dirty="0"/>
            </a:br>
            <a:r>
              <a:rPr lang="en-US" sz="3200" dirty="0"/>
              <a:t>        </a:t>
            </a:r>
            <a:r>
              <a:rPr lang="en-US" sz="2000" dirty="0"/>
              <a:t>      - (Professional indemnity &amp; public liability insurance)</a:t>
            </a:r>
            <a:endParaRPr lang="en-US" dirty="0"/>
          </a:p>
          <a:p>
            <a:pPr marL="53975" indent="0" eaLnBrk="1" fontAlgn="auto" hangingPunct="1">
              <a:spcAft>
                <a:spcPts val="0"/>
              </a:spcAft>
              <a:buNone/>
              <a:defRPr/>
            </a:pPr>
            <a:endParaRPr lang="en-AU" sz="3200" dirty="0"/>
          </a:p>
          <a:p>
            <a:pPr marL="53975" indent="0" eaLnBrk="1" fontAlgn="auto" hangingPunct="1">
              <a:spcAft>
                <a:spcPts val="0"/>
              </a:spcAft>
              <a:buNone/>
              <a:defRPr/>
            </a:pPr>
            <a:r>
              <a:rPr lang="en-AU" sz="3200" dirty="0"/>
              <a:t>Obtain insurance for Public Liability and Professional Indemnity. </a:t>
            </a:r>
          </a:p>
          <a:p>
            <a:pPr marL="625475" indent="-571500" eaLnBrk="1" fontAlgn="auto" hangingPunct="1">
              <a:spcAft>
                <a:spcPts val="0"/>
              </a:spcAft>
              <a:buFont typeface="Wingdings 2" panose="05020102010507070707" pitchFamily="18" charset="2"/>
              <a:buNone/>
              <a:defRPr/>
            </a:pPr>
            <a:endParaRPr lang="en-AU" sz="3200" dirty="0"/>
          </a:p>
        </p:txBody>
      </p:sp>
    </p:spTree>
    <p:extLst>
      <p:ext uri="{BB962C8B-B14F-4D97-AF65-F5344CB8AC3E}">
        <p14:creationId xmlns:p14="http://schemas.microsoft.com/office/powerpoint/2010/main" val="11035589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71600" y="502908"/>
            <a:ext cx="1080120" cy="100576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p:cNvGraphicFramePr>
            <a:graphicFrameLocks noGrp="1"/>
          </p:cNvGraphicFramePr>
          <p:nvPr>
            <p:extLst>
              <p:ext uri="{D42A27DB-BD31-4B8C-83A1-F6EECF244321}">
                <p14:modId xmlns:p14="http://schemas.microsoft.com/office/powerpoint/2010/main" val="4069380001"/>
              </p:ext>
            </p:extLst>
          </p:nvPr>
        </p:nvGraphicFramePr>
        <p:xfrm>
          <a:off x="971600" y="1844824"/>
          <a:ext cx="7481011" cy="3766647"/>
        </p:xfrm>
        <a:graphic>
          <a:graphicData uri="http://schemas.openxmlformats.org/drawingml/2006/table">
            <a:tbl>
              <a:tblPr>
                <a:tableStyleId>{5C22544A-7EE6-4342-B048-85BDC9FD1C3A}</a:tableStyleId>
              </a:tblPr>
              <a:tblGrid>
                <a:gridCol w="3821146">
                  <a:extLst>
                    <a:ext uri="{9D8B030D-6E8A-4147-A177-3AD203B41FA5}">
                      <a16:colId xmlns:a16="http://schemas.microsoft.com/office/drawing/2014/main" val="20000"/>
                    </a:ext>
                  </a:extLst>
                </a:gridCol>
                <a:gridCol w="3659865">
                  <a:extLst>
                    <a:ext uri="{9D8B030D-6E8A-4147-A177-3AD203B41FA5}">
                      <a16:colId xmlns:a16="http://schemas.microsoft.com/office/drawing/2014/main" val="20001"/>
                    </a:ext>
                  </a:extLst>
                </a:gridCol>
              </a:tblGrid>
              <a:tr h="1206327">
                <a:tc>
                  <a:txBody>
                    <a:bodyPr/>
                    <a:lstStyle/>
                    <a:p>
                      <a:pPr>
                        <a:spcAft>
                          <a:spcPts val="0"/>
                        </a:spcAft>
                      </a:pPr>
                      <a:r>
                        <a:rPr lang="en-AU" sz="1400" dirty="0">
                          <a:effectLst/>
                        </a:rPr>
                        <a:t> </a:t>
                      </a:r>
                    </a:p>
                    <a:p>
                      <a:pPr>
                        <a:spcAft>
                          <a:spcPts val="0"/>
                        </a:spcAft>
                      </a:pPr>
                      <a:r>
                        <a:rPr lang="en-AU" sz="1400" dirty="0">
                          <a:effectLst/>
                        </a:rPr>
                        <a:t>BTA - Bowen Training Australia </a:t>
                      </a:r>
                    </a:p>
                    <a:p>
                      <a:pPr>
                        <a:spcAft>
                          <a:spcPts val="0"/>
                        </a:spcAft>
                      </a:pPr>
                      <a:r>
                        <a:rPr lang="en-AU" sz="1400" dirty="0">
                          <a:effectLst/>
                        </a:rPr>
                        <a:t>Is the Training Organisation delivering the Certificate in Bowen Therapy – International.</a:t>
                      </a:r>
                    </a:p>
                    <a:p>
                      <a:pPr>
                        <a:spcAft>
                          <a:spcPts val="0"/>
                        </a:spcAft>
                      </a:pPr>
                      <a:r>
                        <a:rPr lang="en-AU" sz="1400" dirty="0">
                          <a:effectLst/>
                        </a:rPr>
                        <a:t> </a:t>
                      </a:r>
                      <a:endParaRPr lang="en-AU" sz="1400" dirty="0">
                        <a:effectLst/>
                        <a:latin typeface="Times New Roman" panose="02020603050405020304" pitchFamily="18" charset="0"/>
                        <a:ea typeface="Times New Roman" panose="02020603050405020304" pitchFamily="18" charset="0"/>
                      </a:endParaRPr>
                    </a:p>
                  </a:txBody>
                  <a:tcPr marL="43516" marR="43516" marT="0" marB="0">
                    <a:solidFill>
                      <a:schemeClr val="bg1"/>
                    </a:solidFill>
                  </a:tcPr>
                </a:tc>
                <a:tc>
                  <a:txBody>
                    <a:bodyPr/>
                    <a:lstStyle/>
                    <a:p>
                      <a:pPr>
                        <a:spcAft>
                          <a:spcPts val="0"/>
                        </a:spcAft>
                      </a:pPr>
                      <a:r>
                        <a:rPr lang="en-AU" sz="1400" dirty="0">
                          <a:effectLst/>
                        </a:rPr>
                        <a:t> </a:t>
                      </a:r>
                    </a:p>
                    <a:p>
                      <a:pPr marL="228600">
                        <a:spcAft>
                          <a:spcPts val="0"/>
                        </a:spcAft>
                      </a:pPr>
                      <a:r>
                        <a:rPr lang="en-AU" sz="1400" dirty="0">
                          <a:effectLst/>
                        </a:rPr>
                        <a:t> </a:t>
                      </a:r>
                      <a:endParaRPr lang="en-AU" sz="1400" dirty="0">
                        <a:effectLst/>
                        <a:latin typeface="Times New Roman" panose="02020603050405020304" pitchFamily="18" charset="0"/>
                        <a:ea typeface="Times New Roman" panose="02020603050405020304" pitchFamily="18" charset="0"/>
                      </a:endParaRPr>
                    </a:p>
                  </a:txBody>
                  <a:tcPr marL="43516" marR="43516" marT="0" marB="0">
                    <a:solidFill>
                      <a:schemeClr val="bg1"/>
                    </a:solidFill>
                  </a:tcPr>
                </a:tc>
                <a:extLst>
                  <a:ext uri="{0D108BD9-81ED-4DB2-BD59-A6C34878D82A}">
                    <a16:rowId xmlns:a16="http://schemas.microsoft.com/office/drawing/2014/main" val="10000"/>
                  </a:ext>
                </a:extLst>
              </a:tr>
              <a:tr h="1457968">
                <a:tc>
                  <a:txBody>
                    <a:bodyPr/>
                    <a:lstStyle/>
                    <a:p>
                      <a:pPr>
                        <a:spcAft>
                          <a:spcPts val="0"/>
                        </a:spcAft>
                      </a:pPr>
                      <a:r>
                        <a:rPr lang="en-AU" sz="1400" dirty="0">
                          <a:solidFill>
                            <a:srgbClr val="FF0000"/>
                          </a:solidFill>
                          <a:effectLst/>
                        </a:rPr>
                        <a:t> </a:t>
                      </a:r>
                    </a:p>
                    <a:p>
                      <a:pPr>
                        <a:spcAft>
                          <a:spcPts val="0"/>
                        </a:spcAft>
                      </a:pPr>
                      <a:r>
                        <a:rPr lang="en-AU" sz="1400" dirty="0">
                          <a:solidFill>
                            <a:srgbClr val="FF0000"/>
                          </a:solidFill>
                          <a:effectLst/>
                        </a:rPr>
                        <a:t>Contact BTA for information on:</a:t>
                      </a:r>
                    </a:p>
                    <a:p>
                      <a:pPr>
                        <a:spcAft>
                          <a:spcPts val="0"/>
                        </a:spcAft>
                      </a:pPr>
                      <a:endParaRPr lang="en-AU" sz="1400" dirty="0">
                        <a:solidFill>
                          <a:srgbClr val="FF0000"/>
                        </a:solidFill>
                        <a:effectLst/>
                      </a:endParaRPr>
                    </a:p>
                    <a:p>
                      <a:pPr>
                        <a:spcAft>
                          <a:spcPts val="0"/>
                        </a:spcAft>
                      </a:pPr>
                      <a:r>
                        <a:rPr lang="en-AU" sz="1400" dirty="0">
                          <a:effectLst/>
                        </a:rPr>
                        <a:t>Contact details: </a:t>
                      </a:r>
                    </a:p>
                    <a:p>
                      <a:pPr marL="457200" indent="-435610">
                        <a:spcAft>
                          <a:spcPts val="0"/>
                        </a:spcAft>
                      </a:pPr>
                      <a:r>
                        <a:rPr lang="en-AU" sz="1400" dirty="0">
                          <a:effectLst/>
                        </a:rPr>
                        <a:t>PO Box 108</a:t>
                      </a:r>
                    </a:p>
                    <a:p>
                      <a:pPr marL="457200" indent="-435610">
                        <a:spcAft>
                          <a:spcPts val="0"/>
                        </a:spcAft>
                      </a:pPr>
                      <a:r>
                        <a:rPr lang="en-AU" sz="1400" dirty="0">
                          <a:effectLst/>
                        </a:rPr>
                        <a:t>Margate Beach, QLD, 4019</a:t>
                      </a:r>
                    </a:p>
                    <a:p>
                      <a:pPr marL="457200" indent="-435610">
                        <a:spcAft>
                          <a:spcPts val="0"/>
                        </a:spcAft>
                      </a:pPr>
                      <a:r>
                        <a:rPr lang="en-AU" sz="1400" dirty="0" err="1">
                          <a:effectLst/>
                        </a:rPr>
                        <a:t>Ph</a:t>
                      </a:r>
                      <a:r>
                        <a:rPr lang="en-AU" sz="1400" dirty="0">
                          <a:effectLst/>
                        </a:rPr>
                        <a:t>:   07 3284 3349 or 1300 833 252</a:t>
                      </a:r>
                    </a:p>
                    <a:p>
                      <a:pPr marL="457200" indent="-435610">
                        <a:spcAft>
                          <a:spcPts val="0"/>
                        </a:spcAft>
                      </a:pPr>
                      <a:r>
                        <a:rPr lang="en-AU" sz="1400" dirty="0">
                          <a:effectLst/>
                        </a:rPr>
                        <a:t>Email: </a:t>
                      </a:r>
                      <a:r>
                        <a:rPr lang="en-AU" sz="1400" u="sng" dirty="0">
                          <a:effectLst/>
                          <a:hlinkClick r:id="rId4"/>
                        </a:rPr>
                        <a:t>office@bowentraining.com.au</a:t>
                      </a:r>
                      <a:endParaRPr lang="en-AU" sz="1400" dirty="0">
                        <a:effectLst/>
                      </a:endParaRPr>
                    </a:p>
                    <a:p>
                      <a:pPr>
                        <a:spcAft>
                          <a:spcPts val="0"/>
                        </a:spcAft>
                      </a:pPr>
                      <a:r>
                        <a:rPr lang="en-AU" sz="1400" dirty="0">
                          <a:effectLst/>
                        </a:rPr>
                        <a:t>Website: </a:t>
                      </a:r>
                      <a:r>
                        <a:rPr lang="en-AU" sz="1400" u="sng" dirty="0">
                          <a:effectLst/>
                          <a:hlinkClick r:id="rId5"/>
                        </a:rPr>
                        <a:t>www.bowentraining.com.au</a:t>
                      </a:r>
                      <a:endParaRPr lang="en-AU" sz="1400" dirty="0">
                        <a:effectLst/>
                      </a:endParaRPr>
                    </a:p>
                    <a:p>
                      <a:pPr>
                        <a:spcAft>
                          <a:spcPts val="0"/>
                        </a:spcAft>
                      </a:pPr>
                      <a:endParaRPr lang="en-AU" sz="1400" dirty="0">
                        <a:solidFill>
                          <a:srgbClr val="FF0000"/>
                        </a:solidFill>
                        <a:effectLst/>
                      </a:endParaRPr>
                    </a:p>
                    <a:p>
                      <a:pPr>
                        <a:spcAft>
                          <a:spcPts val="0"/>
                        </a:spcAft>
                      </a:pPr>
                      <a:r>
                        <a:rPr lang="en-AU" sz="1400" dirty="0">
                          <a:solidFill>
                            <a:srgbClr val="FF0000"/>
                          </a:solidFill>
                          <a:effectLst/>
                        </a:rPr>
                        <a:t> </a:t>
                      </a:r>
                    </a:p>
                    <a:p>
                      <a:pPr>
                        <a:spcAft>
                          <a:spcPts val="0"/>
                        </a:spcAft>
                      </a:pPr>
                      <a:r>
                        <a:rPr lang="en-AU" sz="1400" dirty="0">
                          <a:solidFill>
                            <a:srgbClr val="FF0000"/>
                          </a:solidFill>
                          <a:effectLst/>
                        </a:rPr>
                        <a:t> </a:t>
                      </a:r>
                      <a:endParaRPr lang="en-AU" sz="1400" dirty="0">
                        <a:solidFill>
                          <a:srgbClr val="FF0000"/>
                        </a:solidFill>
                        <a:effectLst/>
                        <a:latin typeface="Times New Roman" panose="02020603050405020304" pitchFamily="18" charset="0"/>
                        <a:ea typeface="Times New Roman" panose="02020603050405020304" pitchFamily="18" charset="0"/>
                      </a:endParaRPr>
                    </a:p>
                  </a:txBody>
                  <a:tcPr marL="43516" marR="43516" marT="0" marB="0">
                    <a:solidFill>
                      <a:schemeClr val="bg1"/>
                    </a:solidFill>
                  </a:tcPr>
                </a:tc>
                <a:tc>
                  <a:txBody>
                    <a:bodyPr/>
                    <a:lstStyle/>
                    <a:p>
                      <a:pPr marL="457200">
                        <a:spcAft>
                          <a:spcPts val="0"/>
                        </a:spcAft>
                      </a:pPr>
                      <a:r>
                        <a:rPr lang="en-AU" sz="1400" dirty="0">
                          <a:solidFill>
                            <a:srgbClr val="FF0000"/>
                          </a:solidFill>
                          <a:effectLst/>
                        </a:rPr>
                        <a:t> </a:t>
                      </a:r>
                    </a:p>
                    <a:p>
                      <a:pPr marL="342900" lvl="0" indent="-342900">
                        <a:spcAft>
                          <a:spcPts val="0"/>
                        </a:spcAft>
                        <a:buFont typeface="Symbol" panose="05050102010706020507" pitchFamily="18" charset="2"/>
                        <a:buChar char=""/>
                        <a:tabLst>
                          <a:tab pos="457200" algn="l"/>
                        </a:tabLst>
                      </a:pPr>
                      <a:r>
                        <a:rPr lang="en-AU" sz="1400" dirty="0">
                          <a:solidFill>
                            <a:srgbClr val="FF0000"/>
                          </a:solidFill>
                          <a:effectLst/>
                        </a:rPr>
                        <a:t>Certificate in Bowen Therapy - International course information, dates, classes and venues</a:t>
                      </a:r>
                    </a:p>
                    <a:p>
                      <a:pPr marL="342900" lvl="0" indent="-342900">
                        <a:spcAft>
                          <a:spcPts val="0"/>
                        </a:spcAft>
                        <a:buFont typeface="Symbol" panose="05050102010706020507" pitchFamily="18" charset="2"/>
                        <a:buChar char=""/>
                        <a:tabLst>
                          <a:tab pos="457200" algn="l"/>
                        </a:tabLst>
                      </a:pPr>
                      <a:r>
                        <a:rPr lang="en-AU" sz="1400" dirty="0">
                          <a:solidFill>
                            <a:srgbClr val="FF0000"/>
                          </a:solidFill>
                          <a:effectLst/>
                        </a:rPr>
                        <a:t>Enrolment in courses</a:t>
                      </a:r>
                    </a:p>
                    <a:p>
                      <a:pPr marL="342900" lvl="0" indent="-342900">
                        <a:spcAft>
                          <a:spcPts val="0"/>
                        </a:spcAft>
                        <a:buFont typeface="Symbol" panose="05050102010706020507" pitchFamily="18" charset="2"/>
                        <a:buChar char=""/>
                        <a:tabLst>
                          <a:tab pos="457200" algn="l"/>
                        </a:tabLst>
                      </a:pPr>
                      <a:r>
                        <a:rPr lang="en-AU" sz="1400" dirty="0">
                          <a:solidFill>
                            <a:srgbClr val="FF0000"/>
                          </a:solidFill>
                          <a:effectLst/>
                        </a:rPr>
                        <a:t>Recognition for Prior Learning</a:t>
                      </a:r>
                    </a:p>
                    <a:p>
                      <a:pPr marL="342900" lvl="0" indent="-342900">
                        <a:spcAft>
                          <a:spcPts val="0"/>
                        </a:spcAft>
                        <a:buFont typeface="Symbol" panose="05050102010706020507" pitchFamily="18" charset="2"/>
                        <a:buChar char=""/>
                        <a:tabLst>
                          <a:tab pos="457200" algn="l"/>
                        </a:tabLst>
                      </a:pPr>
                      <a:r>
                        <a:rPr lang="en-AU" sz="1400" dirty="0">
                          <a:solidFill>
                            <a:srgbClr val="FF0000"/>
                          </a:solidFill>
                          <a:effectLst/>
                        </a:rPr>
                        <a:t>Online units</a:t>
                      </a:r>
                    </a:p>
                    <a:p>
                      <a:pPr marL="342900" lvl="0" indent="-342900">
                        <a:spcAft>
                          <a:spcPts val="0"/>
                        </a:spcAft>
                        <a:buFont typeface="Symbol" panose="05050102010706020507" pitchFamily="18" charset="2"/>
                        <a:buChar char=""/>
                        <a:tabLst>
                          <a:tab pos="457200" algn="l"/>
                        </a:tabLst>
                      </a:pPr>
                      <a:r>
                        <a:rPr lang="en-AU" sz="1400" dirty="0">
                          <a:solidFill>
                            <a:srgbClr val="FF0000"/>
                          </a:solidFill>
                          <a:effectLst/>
                        </a:rPr>
                        <a:t>CEU classes- Revision - Practitioner days</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tab pos="457200" algn="l"/>
                        </a:tabLst>
                        <a:defRPr/>
                      </a:pPr>
                      <a:r>
                        <a:rPr lang="en-AU" sz="1400" dirty="0">
                          <a:solidFill>
                            <a:srgbClr val="FF0000"/>
                          </a:solidFill>
                          <a:effectLst/>
                        </a:rPr>
                        <a:t>See website for details</a:t>
                      </a:r>
                    </a:p>
                    <a:p>
                      <a:pPr marL="342900" lvl="0" indent="-342900">
                        <a:spcAft>
                          <a:spcPts val="0"/>
                        </a:spcAft>
                        <a:buFont typeface="Symbol" panose="05050102010706020507" pitchFamily="18" charset="2"/>
                        <a:buChar char=""/>
                        <a:tabLst>
                          <a:tab pos="457200" algn="l"/>
                        </a:tabLst>
                      </a:pPr>
                      <a:endParaRPr lang="en-AU" sz="1400" dirty="0">
                        <a:solidFill>
                          <a:srgbClr val="FF0000"/>
                        </a:solidFill>
                        <a:effectLst/>
                      </a:endParaRPr>
                    </a:p>
                  </a:txBody>
                  <a:tcPr marL="43516" marR="43516" marT="0" marB="0">
                    <a:solidFill>
                      <a:schemeClr val="bg1"/>
                    </a:solidFill>
                  </a:tcPr>
                </a:tc>
                <a:extLst>
                  <a:ext uri="{0D108BD9-81ED-4DB2-BD59-A6C34878D82A}">
                    <a16:rowId xmlns:a16="http://schemas.microsoft.com/office/drawing/2014/main" val="10001"/>
                  </a:ext>
                </a:extLst>
              </a:tr>
            </a:tbl>
          </a:graphicData>
        </a:graphic>
      </p:graphicFrame>
      <p:sp>
        <p:nvSpPr>
          <p:cNvPr id="6" name="Rectangle 5"/>
          <p:cNvSpPr/>
          <p:nvPr/>
        </p:nvSpPr>
        <p:spPr>
          <a:xfrm>
            <a:off x="2267744" y="646897"/>
            <a:ext cx="6408712" cy="861774"/>
          </a:xfrm>
          <a:prstGeom prst="rect">
            <a:avLst/>
          </a:prstGeom>
        </p:spPr>
        <p:txBody>
          <a:bodyPr wrap="square">
            <a:spAutoFit/>
          </a:bodyPr>
          <a:lstStyle/>
          <a:p>
            <a:r>
              <a:rPr lang="en-US" sz="3200" b="1" spc="300" dirty="0">
                <a:solidFill>
                  <a:srgbClr val="FF0000"/>
                </a:solidFill>
              </a:rPr>
              <a:t>BTA – College for qualification</a:t>
            </a:r>
            <a:br>
              <a:rPr lang="en-US" sz="3200" b="1" spc="300" dirty="0">
                <a:solidFill>
                  <a:srgbClr val="FF0000"/>
                </a:solidFill>
              </a:rPr>
            </a:br>
            <a:r>
              <a:rPr lang="en-US" b="1" spc="300" dirty="0">
                <a:solidFill>
                  <a:srgbClr val="FF0000"/>
                </a:solidFill>
              </a:rPr>
              <a:t>Bowen Training Australia</a:t>
            </a:r>
            <a:endParaRPr lang="en-AU" dirty="0"/>
          </a:p>
        </p:txBody>
      </p:sp>
      <p:pic>
        <p:nvPicPr>
          <p:cNvPr id="11"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84168" y="1988840"/>
            <a:ext cx="1224136" cy="1139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97038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929492061"/>
              </p:ext>
            </p:extLst>
          </p:nvPr>
        </p:nvGraphicFramePr>
        <p:xfrm>
          <a:off x="827584" y="1916832"/>
          <a:ext cx="7579517" cy="4413582"/>
        </p:xfrm>
        <a:graphic>
          <a:graphicData uri="http://schemas.openxmlformats.org/drawingml/2006/table">
            <a:tbl>
              <a:tblPr>
                <a:tableStyleId>{5C22544A-7EE6-4342-B048-85BDC9FD1C3A}</a:tableStyleId>
              </a:tblPr>
              <a:tblGrid>
                <a:gridCol w="3871461">
                  <a:extLst>
                    <a:ext uri="{9D8B030D-6E8A-4147-A177-3AD203B41FA5}">
                      <a16:colId xmlns:a16="http://schemas.microsoft.com/office/drawing/2014/main" val="20000"/>
                    </a:ext>
                  </a:extLst>
                </a:gridCol>
                <a:gridCol w="3708056">
                  <a:extLst>
                    <a:ext uri="{9D8B030D-6E8A-4147-A177-3AD203B41FA5}">
                      <a16:colId xmlns:a16="http://schemas.microsoft.com/office/drawing/2014/main" val="20001"/>
                    </a:ext>
                  </a:extLst>
                </a:gridCol>
              </a:tblGrid>
              <a:tr h="1426542">
                <a:tc>
                  <a:txBody>
                    <a:bodyPr/>
                    <a:lstStyle/>
                    <a:p>
                      <a:pPr>
                        <a:spcAft>
                          <a:spcPts val="0"/>
                        </a:spcAft>
                      </a:pPr>
                      <a:r>
                        <a:rPr lang="en-AU" sz="1400" dirty="0">
                          <a:solidFill>
                            <a:srgbClr val="05670A"/>
                          </a:solidFill>
                          <a:effectLst/>
                        </a:rPr>
                        <a:t> </a:t>
                      </a:r>
                    </a:p>
                    <a:p>
                      <a:pPr>
                        <a:spcAft>
                          <a:spcPts val="0"/>
                        </a:spcAft>
                      </a:pPr>
                      <a:r>
                        <a:rPr lang="en-AU" sz="1400" dirty="0">
                          <a:solidFill>
                            <a:schemeClr val="tx1"/>
                          </a:solidFill>
                          <a:effectLst/>
                        </a:rPr>
                        <a:t>BAA - The Bowen Association of Australia:</a:t>
                      </a:r>
                    </a:p>
                    <a:p>
                      <a:pPr>
                        <a:spcAft>
                          <a:spcPts val="0"/>
                        </a:spcAft>
                      </a:pPr>
                      <a:r>
                        <a:rPr lang="en-AU" sz="1400" dirty="0">
                          <a:solidFill>
                            <a:schemeClr val="tx1"/>
                          </a:solidFill>
                          <a:effectLst/>
                        </a:rPr>
                        <a:t>Is a non-profit Association made up of Australian </a:t>
                      </a:r>
                      <a:r>
                        <a:rPr lang="en-AU" sz="1400" dirty="0" err="1">
                          <a:solidFill>
                            <a:schemeClr val="tx1"/>
                          </a:solidFill>
                          <a:effectLst/>
                        </a:rPr>
                        <a:t>Bowtech</a:t>
                      </a:r>
                      <a:r>
                        <a:rPr lang="en-AU" sz="1400" dirty="0">
                          <a:solidFill>
                            <a:schemeClr val="tx1"/>
                          </a:solidFill>
                          <a:effectLst/>
                        </a:rPr>
                        <a:t> trained Bowen practitioners. </a:t>
                      </a:r>
                    </a:p>
                    <a:p>
                      <a:pPr>
                        <a:spcAft>
                          <a:spcPts val="0"/>
                        </a:spcAft>
                      </a:pPr>
                      <a:r>
                        <a:rPr lang="en-AU" sz="1400" dirty="0">
                          <a:solidFill>
                            <a:srgbClr val="05670A"/>
                          </a:solidFill>
                          <a:effectLst/>
                        </a:rPr>
                        <a:t> </a:t>
                      </a:r>
                      <a:endParaRPr lang="en-AU" sz="1400" dirty="0">
                        <a:solidFill>
                          <a:srgbClr val="05670A"/>
                        </a:solidFill>
                        <a:effectLst/>
                        <a:latin typeface="Times New Roman" panose="02020603050405020304" pitchFamily="18" charset="0"/>
                        <a:ea typeface="Times New Roman" panose="02020603050405020304" pitchFamily="18" charset="0"/>
                      </a:endParaRPr>
                    </a:p>
                  </a:txBody>
                  <a:tcPr marL="44089" marR="44089" marT="0" marB="0">
                    <a:solidFill>
                      <a:schemeClr val="bg1"/>
                    </a:solidFill>
                  </a:tcPr>
                </a:tc>
                <a:tc>
                  <a:txBody>
                    <a:bodyPr/>
                    <a:lstStyle/>
                    <a:p>
                      <a:pPr>
                        <a:spcAft>
                          <a:spcPts val="0"/>
                        </a:spcAft>
                      </a:pPr>
                      <a:r>
                        <a:rPr lang="en-AU" sz="1400" dirty="0">
                          <a:solidFill>
                            <a:srgbClr val="05670A"/>
                          </a:solidFill>
                          <a:effectLst/>
                        </a:rPr>
                        <a:t> </a:t>
                      </a:r>
                    </a:p>
                    <a:p>
                      <a:pPr>
                        <a:spcAft>
                          <a:spcPts val="0"/>
                        </a:spcAft>
                      </a:pPr>
                      <a:r>
                        <a:rPr lang="en-AU" sz="1400" dirty="0">
                          <a:solidFill>
                            <a:srgbClr val="05670A"/>
                          </a:solidFill>
                          <a:effectLst/>
                        </a:rPr>
                        <a:t> </a:t>
                      </a:r>
                      <a:endParaRPr lang="en-AU" sz="1400" dirty="0">
                        <a:solidFill>
                          <a:srgbClr val="05670A"/>
                        </a:solidFill>
                        <a:effectLst/>
                        <a:latin typeface="Times New Roman" panose="02020603050405020304" pitchFamily="18" charset="0"/>
                        <a:ea typeface="Times New Roman" panose="02020603050405020304" pitchFamily="18" charset="0"/>
                      </a:endParaRPr>
                    </a:p>
                  </a:txBody>
                  <a:tcPr marL="44089" marR="44089" marT="0" marB="0">
                    <a:solidFill>
                      <a:schemeClr val="bg1"/>
                    </a:solidFill>
                  </a:tcPr>
                </a:tc>
                <a:extLst>
                  <a:ext uri="{0D108BD9-81ED-4DB2-BD59-A6C34878D82A}">
                    <a16:rowId xmlns:a16="http://schemas.microsoft.com/office/drawing/2014/main" val="10000"/>
                  </a:ext>
                </a:extLst>
              </a:tr>
              <a:tr h="2739326">
                <a:tc>
                  <a:txBody>
                    <a:bodyPr/>
                    <a:lstStyle/>
                    <a:p>
                      <a:pPr>
                        <a:spcAft>
                          <a:spcPts val="0"/>
                        </a:spcAft>
                      </a:pPr>
                      <a:r>
                        <a:rPr lang="en-AU" sz="1400" dirty="0">
                          <a:solidFill>
                            <a:srgbClr val="0070C0"/>
                          </a:solidFill>
                          <a:effectLst/>
                        </a:rPr>
                        <a:t> </a:t>
                      </a:r>
                    </a:p>
                    <a:p>
                      <a:pPr>
                        <a:spcAft>
                          <a:spcPts val="0"/>
                        </a:spcAft>
                      </a:pPr>
                      <a:r>
                        <a:rPr lang="en-AU" sz="1400" dirty="0">
                          <a:solidFill>
                            <a:srgbClr val="0070C0"/>
                          </a:solidFill>
                          <a:effectLst/>
                        </a:rPr>
                        <a:t>Contact BAA for information on:</a:t>
                      </a:r>
                    </a:p>
                    <a:p>
                      <a:pPr>
                        <a:spcAft>
                          <a:spcPts val="0"/>
                        </a:spcAft>
                      </a:pPr>
                      <a:endParaRPr lang="en-AU" sz="1400" dirty="0">
                        <a:solidFill>
                          <a:srgbClr val="05670A"/>
                        </a:solidFill>
                        <a:effectLst/>
                      </a:endParaRPr>
                    </a:p>
                    <a:p>
                      <a:pPr>
                        <a:spcAft>
                          <a:spcPts val="0"/>
                        </a:spcAft>
                      </a:pPr>
                      <a:r>
                        <a:rPr lang="en-AU" sz="1400" dirty="0">
                          <a:solidFill>
                            <a:schemeClr val="tx1"/>
                          </a:solidFill>
                          <a:effectLst/>
                        </a:rPr>
                        <a:t>Contact details: </a:t>
                      </a:r>
                    </a:p>
                    <a:p>
                      <a:pPr>
                        <a:spcAft>
                          <a:spcPts val="0"/>
                        </a:spcAft>
                      </a:pPr>
                      <a:r>
                        <a:rPr lang="en-AU" sz="1400" dirty="0"/>
                        <a:t>PO Box 319 Mortdale NSW 2223</a:t>
                      </a:r>
                    </a:p>
                    <a:p>
                      <a:pPr>
                        <a:spcAft>
                          <a:spcPts val="0"/>
                        </a:spcAft>
                      </a:pPr>
                      <a:r>
                        <a:rPr lang="en-AU" sz="1400" dirty="0">
                          <a:solidFill>
                            <a:schemeClr val="tx1"/>
                          </a:solidFill>
                          <a:effectLst/>
                        </a:rPr>
                        <a:t>Phone: 1300 780 638</a:t>
                      </a:r>
                    </a:p>
                    <a:p>
                      <a:pPr>
                        <a:spcAft>
                          <a:spcPts val="0"/>
                        </a:spcAft>
                      </a:pPr>
                      <a:r>
                        <a:rPr lang="en-AU" sz="1400" dirty="0">
                          <a:solidFill>
                            <a:schemeClr val="tx1"/>
                          </a:solidFill>
                          <a:effectLst/>
                        </a:rPr>
                        <a:t>Email: </a:t>
                      </a:r>
                      <a:r>
                        <a:rPr lang="en-AU" sz="1400" u="sng" dirty="0">
                          <a:solidFill>
                            <a:schemeClr val="tx1"/>
                          </a:solidFill>
                          <a:effectLst/>
                          <a:hlinkClick r:id="rId3"/>
                        </a:rPr>
                        <a:t>admin@bowen.org.au</a:t>
                      </a:r>
                      <a:endParaRPr lang="en-AU" sz="1400" dirty="0">
                        <a:solidFill>
                          <a:schemeClr val="tx1"/>
                        </a:solidFill>
                        <a:effectLst/>
                      </a:endParaRPr>
                    </a:p>
                    <a:p>
                      <a:pPr>
                        <a:spcAft>
                          <a:spcPts val="0"/>
                        </a:spcAft>
                      </a:pPr>
                      <a:r>
                        <a:rPr lang="en-AU" sz="1400" dirty="0">
                          <a:solidFill>
                            <a:schemeClr val="tx1"/>
                          </a:solidFill>
                          <a:effectLst/>
                        </a:rPr>
                        <a:t>Website: </a:t>
                      </a:r>
                      <a:r>
                        <a:rPr lang="en-AU" sz="1400" u="sng" dirty="0">
                          <a:solidFill>
                            <a:schemeClr val="tx1"/>
                          </a:solidFill>
                          <a:effectLst/>
                          <a:hlinkClick r:id="rId4"/>
                        </a:rPr>
                        <a:t>www.bowen.org.au</a:t>
                      </a:r>
                      <a:endParaRPr lang="en-AU" sz="1400" dirty="0">
                        <a:solidFill>
                          <a:schemeClr val="tx1"/>
                        </a:solidFill>
                        <a:effectLst/>
                      </a:endParaRPr>
                    </a:p>
                    <a:p>
                      <a:pPr>
                        <a:spcAft>
                          <a:spcPts val="0"/>
                        </a:spcAft>
                      </a:pPr>
                      <a:endParaRPr lang="en-AU" sz="1400" dirty="0">
                        <a:solidFill>
                          <a:srgbClr val="05670A"/>
                        </a:solidFill>
                        <a:effectLst/>
                      </a:endParaRPr>
                    </a:p>
                    <a:p>
                      <a:pPr>
                        <a:spcAft>
                          <a:spcPts val="0"/>
                        </a:spcAft>
                      </a:pPr>
                      <a:r>
                        <a:rPr lang="en-AU" sz="1400" dirty="0">
                          <a:solidFill>
                            <a:srgbClr val="05670A"/>
                          </a:solidFill>
                          <a:effectLst/>
                        </a:rPr>
                        <a:t> </a:t>
                      </a:r>
                      <a:endParaRPr lang="en-AU" sz="1400" dirty="0">
                        <a:solidFill>
                          <a:srgbClr val="05670A"/>
                        </a:solidFill>
                        <a:effectLst/>
                        <a:latin typeface="Times New Roman" panose="02020603050405020304" pitchFamily="18" charset="0"/>
                        <a:ea typeface="Times New Roman" panose="02020603050405020304" pitchFamily="18" charset="0"/>
                      </a:endParaRPr>
                    </a:p>
                  </a:txBody>
                  <a:tcPr marL="44089" marR="44089" marT="0" marB="0">
                    <a:solidFill>
                      <a:schemeClr val="bg1"/>
                    </a:solidFill>
                  </a:tcPr>
                </a:tc>
                <a:tc>
                  <a:txBody>
                    <a:bodyPr/>
                    <a:lstStyle/>
                    <a:p>
                      <a:pPr marL="0" lvl="0" indent="0">
                        <a:spcAft>
                          <a:spcPts val="0"/>
                        </a:spcAft>
                        <a:buFont typeface="Symbol" panose="05050102010706020507" pitchFamily="18" charset="2"/>
                        <a:buNone/>
                        <a:tabLst>
                          <a:tab pos="457200" algn="l"/>
                        </a:tabLst>
                      </a:pPr>
                      <a:endParaRPr lang="en-AU" sz="1400" dirty="0">
                        <a:solidFill>
                          <a:srgbClr val="0070C0"/>
                        </a:solidFill>
                        <a:effectLst/>
                      </a:endParaRPr>
                    </a:p>
                    <a:p>
                      <a:pPr marL="342900" lvl="0" indent="-342900">
                        <a:spcAft>
                          <a:spcPts val="0"/>
                        </a:spcAft>
                        <a:buFont typeface="Symbol" panose="05050102010706020507" pitchFamily="18" charset="2"/>
                        <a:buChar char=""/>
                        <a:tabLst>
                          <a:tab pos="457200" algn="l"/>
                        </a:tabLst>
                      </a:pPr>
                      <a:r>
                        <a:rPr lang="en-AU" sz="1400" dirty="0">
                          <a:solidFill>
                            <a:srgbClr val="0070C0"/>
                          </a:solidFill>
                          <a:effectLst/>
                        </a:rPr>
                        <a:t>Annual membership $205</a:t>
                      </a:r>
                    </a:p>
                    <a:p>
                      <a:pPr marL="342900" lvl="0" indent="-342900">
                        <a:spcAft>
                          <a:spcPts val="0"/>
                        </a:spcAft>
                        <a:buFont typeface="Symbol" panose="05050102010706020507" pitchFamily="18" charset="2"/>
                        <a:buChar char=""/>
                        <a:tabLst>
                          <a:tab pos="457200" algn="l"/>
                        </a:tabLst>
                      </a:pPr>
                      <a:r>
                        <a:rPr lang="en-AU" sz="1400" dirty="0">
                          <a:solidFill>
                            <a:srgbClr val="0070C0"/>
                          </a:solidFill>
                          <a:effectLst/>
                        </a:rPr>
                        <a:t>Professional guidelines and support</a:t>
                      </a:r>
                    </a:p>
                    <a:p>
                      <a:pPr marL="342900" lvl="0" indent="-342900">
                        <a:spcAft>
                          <a:spcPts val="0"/>
                        </a:spcAft>
                        <a:buFont typeface="Symbol" panose="05050102010706020507" pitchFamily="18" charset="2"/>
                        <a:buChar char=""/>
                        <a:tabLst>
                          <a:tab pos="457200" algn="l"/>
                        </a:tabLst>
                      </a:pPr>
                      <a:r>
                        <a:rPr lang="en-AU" sz="1400" dirty="0">
                          <a:solidFill>
                            <a:srgbClr val="0070C0"/>
                          </a:solidFill>
                          <a:effectLst/>
                        </a:rPr>
                        <a:t>Professional indemnity and public liability insurance </a:t>
                      </a:r>
                    </a:p>
                    <a:p>
                      <a:pPr marL="342900" lvl="0" indent="-342900">
                        <a:spcAft>
                          <a:spcPts val="0"/>
                        </a:spcAft>
                        <a:buFont typeface="Symbol" panose="05050102010706020507" pitchFamily="18" charset="2"/>
                        <a:buChar char=""/>
                        <a:tabLst>
                          <a:tab pos="457200" algn="l"/>
                        </a:tabLst>
                      </a:pPr>
                      <a:r>
                        <a:rPr lang="en-AU" sz="1400" dirty="0">
                          <a:solidFill>
                            <a:srgbClr val="0070C0"/>
                          </a:solidFill>
                          <a:effectLst/>
                        </a:rPr>
                        <a:t>Advocacy to government and industry</a:t>
                      </a:r>
                    </a:p>
                    <a:p>
                      <a:pPr marL="342900" lvl="0" indent="-342900">
                        <a:spcAft>
                          <a:spcPts val="0"/>
                        </a:spcAft>
                        <a:buFont typeface="Symbol" panose="05050102010706020507" pitchFamily="18" charset="2"/>
                        <a:buChar char=""/>
                        <a:tabLst>
                          <a:tab pos="457200" algn="l"/>
                        </a:tabLst>
                      </a:pPr>
                      <a:r>
                        <a:rPr lang="en-AU" sz="1400" dirty="0">
                          <a:solidFill>
                            <a:srgbClr val="0070C0"/>
                          </a:solidFill>
                          <a:effectLst/>
                        </a:rPr>
                        <a:t>CEU workshops</a:t>
                      </a:r>
                      <a:r>
                        <a:rPr lang="en-AU" sz="1400" baseline="0" dirty="0">
                          <a:solidFill>
                            <a:srgbClr val="0070C0"/>
                          </a:solidFill>
                          <a:effectLst/>
                        </a:rPr>
                        <a:t> / 32 hours over 2 years</a:t>
                      </a:r>
                      <a:endParaRPr lang="en-AU" sz="1400" dirty="0">
                        <a:solidFill>
                          <a:srgbClr val="0070C0"/>
                        </a:solidFill>
                        <a:effectLst/>
                      </a:endParaRPr>
                    </a:p>
                    <a:p>
                      <a:pPr marL="342900" lvl="0" indent="-342900">
                        <a:spcAft>
                          <a:spcPts val="0"/>
                        </a:spcAft>
                        <a:buFont typeface="Symbol" panose="05050102010706020507" pitchFamily="18" charset="2"/>
                        <a:buChar char=""/>
                        <a:tabLst>
                          <a:tab pos="457200" algn="l"/>
                        </a:tabLst>
                      </a:pPr>
                      <a:r>
                        <a:rPr lang="en-AU" sz="1400" dirty="0">
                          <a:solidFill>
                            <a:srgbClr val="0070C0"/>
                          </a:solidFill>
                          <a:effectLst/>
                        </a:rPr>
                        <a:t>Industry updates  &amp; changes </a:t>
                      </a:r>
                    </a:p>
                    <a:p>
                      <a:pPr marL="342900" lvl="0" indent="-342900">
                        <a:spcAft>
                          <a:spcPts val="0"/>
                        </a:spcAft>
                        <a:buFont typeface="Symbol" panose="05050102010706020507" pitchFamily="18" charset="2"/>
                        <a:buChar char=""/>
                        <a:tabLst>
                          <a:tab pos="457200" algn="l"/>
                        </a:tabLst>
                      </a:pPr>
                      <a:r>
                        <a:rPr lang="en-AU" sz="1400" dirty="0">
                          <a:solidFill>
                            <a:srgbClr val="0070C0"/>
                          </a:solidFill>
                          <a:effectLst/>
                        </a:rPr>
                        <a:t>BAA triannual newsletter</a:t>
                      </a:r>
                    </a:p>
                    <a:p>
                      <a:pPr marL="342900" lvl="0" indent="-342900">
                        <a:spcAft>
                          <a:spcPts val="0"/>
                        </a:spcAft>
                        <a:buFont typeface="Symbol" panose="05050102010706020507" pitchFamily="18" charset="2"/>
                        <a:buChar char=""/>
                        <a:tabLst>
                          <a:tab pos="457200" algn="l"/>
                        </a:tabLst>
                      </a:pPr>
                      <a:r>
                        <a:rPr lang="en-AU" sz="1400" dirty="0">
                          <a:solidFill>
                            <a:srgbClr val="0070C0"/>
                          </a:solidFill>
                          <a:effectLst/>
                        </a:rPr>
                        <a:t>Practitioner listing on website</a:t>
                      </a:r>
                    </a:p>
                    <a:p>
                      <a:pPr marL="342900" lvl="0" indent="-342900">
                        <a:spcAft>
                          <a:spcPts val="0"/>
                        </a:spcAft>
                        <a:buFont typeface="Symbol" panose="05050102010706020507" pitchFamily="18" charset="2"/>
                        <a:buChar char=""/>
                        <a:tabLst>
                          <a:tab pos="457200" algn="l"/>
                        </a:tabLst>
                      </a:pPr>
                      <a:r>
                        <a:rPr lang="en-AU" sz="1400" dirty="0">
                          <a:solidFill>
                            <a:srgbClr val="0070C0"/>
                          </a:solidFill>
                          <a:effectLst/>
                        </a:rPr>
                        <a:t>Marketing</a:t>
                      </a:r>
                      <a:r>
                        <a:rPr lang="en-AU" sz="1400" baseline="0" dirty="0">
                          <a:solidFill>
                            <a:srgbClr val="0070C0"/>
                          </a:solidFill>
                          <a:effectLst/>
                        </a:rPr>
                        <a:t> support – Banners and flyers</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tab pos="457200" algn="l"/>
                        </a:tabLst>
                        <a:defRPr/>
                      </a:pPr>
                      <a:r>
                        <a:rPr lang="en-AU" sz="1400" dirty="0">
                          <a:solidFill>
                            <a:srgbClr val="0070C0"/>
                          </a:solidFill>
                          <a:effectLst/>
                        </a:rPr>
                        <a:t>See website for details</a:t>
                      </a:r>
                    </a:p>
                    <a:p>
                      <a:pPr marL="342900" lvl="0" indent="-342900">
                        <a:spcAft>
                          <a:spcPts val="0"/>
                        </a:spcAft>
                        <a:buFont typeface="Symbol" panose="05050102010706020507" pitchFamily="18" charset="2"/>
                        <a:buChar char=""/>
                        <a:tabLst>
                          <a:tab pos="457200" algn="l"/>
                        </a:tabLst>
                      </a:pPr>
                      <a:endParaRPr lang="en-AU" sz="1400" dirty="0">
                        <a:solidFill>
                          <a:srgbClr val="0070C0"/>
                        </a:solidFill>
                        <a:effectLst/>
                      </a:endParaRPr>
                    </a:p>
                    <a:p>
                      <a:pPr marL="0" lvl="0" indent="0">
                        <a:spcAft>
                          <a:spcPts val="0"/>
                        </a:spcAft>
                        <a:buFont typeface="Symbol" panose="05050102010706020507" pitchFamily="18" charset="2"/>
                        <a:buNone/>
                        <a:tabLst>
                          <a:tab pos="457200" algn="l"/>
                        </a:tabLst>
                      </a:pPr>
                      <a:endParaRPr lang="en-AU" sz="1400" dirty="0">
                        <a:solidFill>
                          <a:srgbClr val="0070C0"/>
                        </a:solidFill>
                        <a:effectLst/>
                        <a:latin typeface="Times New Roman" panose="02020603050405020304" pitchFamily="18" charset="0"/>
                        <a:ea typeface="Times New Roman" panose="02020603050405020304" pitchFamily="18" charset="0"/>
                      </a:endParaRPr>
                    </a:p>
                  </a:txBody>
                  <a:tcPr marL="44089" marR="44089" marT="0" marB="0">
                    <a:solidFill>
                      <a:schemeClr val="bg1"/>
                    </a:solidFill>
                  </a:tcPr>
                </a:tc>
                <a:extLst>
                  <a:ext uri="{0D108BD9-81ED-4DB2-BD59-A6C34878D82A}">
                    <a16:rowId xmlns:a16="http://schemas.microsoft.com/office/drawing/2014/main" val="10001"/>
                  </a:ext>
                </a:extLst>
              </a:tr>
            </a:tbl>
          </a:graphicData>
        </a:graphic>
      </p:graphicFrame>
      <p:sp>
        <p:nvSpPr>
          <p:cNvPr id="6" name="Rectangle 5"/>
          <p:cNvSpPr/>
          <p:nvPr/>
        </p:nvSpPr>
        <p:spPr>
          <a:xfrm>
            <a:off x="3563888" y="421095"/>
            <a:ext cx="4572000" cy="861774"/>
          </a:xfrm>
          <a:prstGeom prst="rect">
            <a:avLst/>
          </a:prstGeom>
        </p:spPr>
        <p:txBody>
          <a:bodyPr>
            <a:spAutoFit/>
          </a:bodyPr>
          <a:lstStyle/>
          <a:p>
            <a:r>
              <a:rPr lang="en-US" sz="3200" spc="300" dirty="0">
                <a:solidFill>
                  <a:srgbClr val="0070C0"/>
                </a:solidFill>
              </a:rPr>
              <a:t>BAA –Governing Body</a:t>
            </a:r>
            <a:br>
              <a:rPr lang="en-US" sz="3200" spc="300" dirty="0">
                <a:solidFill>
                  <a:srgbClr val="0070C0"/>
                </a:solidFill>
              </a:rPr>
            </a:br>
            <a:r>
              <a:rPr lang="en-US" spc="300" dirty="0">
                <a:solidFill>
                  <a:srgbClr val="0070C0"/>
                </a:solidFill>
              </a:rPr>
              <a:t>Bowen Association of Australia</a:t>
            </a:r>
            <a:endParaRPr lang="en-AU" dirty="0">
              <a:solidFill>
                <a:srgbClr val="0070C0"/>
              </a:solidFill>
            </a:endParaRPr>
          </a:p>
        </p:txBody>
      </p:sp>
      <p:pic>
        <p:nvPicPr>
          <p:cNvPr id="3" name="Picture 2" descr="Text&#10;&#10;Description automatically generated">
            <a:extLst>
              <a:ext uri="{FF2B5EF4-FFF2-40B4-BE49-F238E27FC236}">
                <a16:creationId xmlns:a16="http://schemas.microsoft.com/office/drawing/2014/main" id="{0F646FAA-E1A8-4986-B9FB-8EC9AE8763D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536" y="404868"/>
            <a:ext cx="3168352" cy="899687"/>
          </a:xfrm>
          <a:prstGeom prst="rect">
            <a:avLst/>
          </a:prstGeom>
        </p:spPr>
      </p:pic>
      <p:pic>
        <p:nvPicPr>
          <p:cNvPr id="7" name="Picture 6" descr="Text&#10;&#10;Description automatically generated">
            <a:extLst>
              <a:ext uri="{FF2B5EF4-FFF2-40B4-BE49-F238E27FC236}">
                <a16:creationId xmlns:a16="http://schemas.microsoft.com/office/drawing/2014/main" id="{75358381-7B96-4DAF-8050-EC9FD4F339D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2132856"/>
            <a:ext cx="3724664" cy="1057658"/>
          </a:xfrm>
          <a:prstGeom prst="rect">
            <a:avLst/>
          </a:prstGeom>
        </p:spPr>
      </p:pic>
    </p:spTree>
    <p:extLst>
      <p:ext uri="{BB962C8B-B14F-4D97-AF65-F5344CB8AC3E}">
        <p14:creationId xmlns:p14="http://schemas.microsoft.com/office/powerpoint/2010/main" val="19883618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578637010"/>
              </p:ext>
            </p:extLst>
          </p:nvPr>
        </p:nvGraphicFramePr>
        <p:xfrm>
          <a:off x="1116265" y="1844824"/>
          <a:ext cx="6912768" cy="4267200"/>
        </p:xfrm>
        <a:graphic>
          <a:graphicData uri="http://schemas.openxmlformats.org/drawingml/2006/table">
            <a:tbl>
              <a:tblPr>
                <a:tableStyleId>{5C22544A-7EE6-4342-B048-85BDC9FD1C3A}</a:tableStyleId>
              </a:tblPr>
              <a:tblGrid>
                <a:gridCol w="3530899">
                  <a:extLst>
                    <a:ext uri="{9D8B030D-6E8A-4147-A177-3AD203B41FA5}">
                      <a16:colId xmlns:a16="http://schemas.microsoft.com/office/drawing/2014/main" val="20000"/>
                    </a:ext>
                  </a:extLst>
                </a:gridCol>
                <a:gridCol w="3381869">
                  <a:extLst>
                    <a:ext uri="{9D8B030D-6E8A-4147-A177-3AD203B41FA5}">
                      <a16:colId xmlns:a16="http://schemas.microsoft.com/office/drawing/2014/main" val="20001"/>
                    </a:ext>
                  </a:extLst>
                </a:gridCol>
              </a:tblGrid>
              <a:tr h="1085560">
                <a:tc>
                  <a:txBody>
                    <a:bodyPr/>
                    <a:lstStyle/>
                    <a:p>
                      <a:pPr>
                        <a:spcAft>
                          <a:spcPts val="0"/>
                        </a:spcAft>
                      </a:pPr>
                      <a:r>
                        <a:rPr lang="en-AU" sz="1400" dirty="0">
                          <a:effectLst/>
                        </a:rPr>
                        <a:t>BTAA - Bowtech The Bowen Therapy Academy of Australia  Established by Oswald and Elaine </a:t>
                      </a:r>
                      <a:r>
                        <a:rPr lang="en-AU" sz="1400" dirty="0" err="1">
                          <a:effectLst/>
                        </a:rPr>
                        <a:t>Rentsch</a:t>
                      </a:r>
                      <a:r>
                        <a:rPr lang="en-AU" sz="1400" dirty="0">
                          <a:effectLst/>
                        </a:rPr>
                        <a:t> who are the owners of the copyright material of Bowtech the Original Bowen Technique.</a:t>
                      </a:r>
                    </a:p>
                    <a:p>
                      <a:pPr>
                        <a:spcAft>
                          <a:spcPts val="0"/>
                        </a:spcAft>
                      </a:pPr>
                      <a:endParaRPr lang="en-AU" sz="1400" dirty="0">
                        <a:effectLst/>
                        <a:latin typeface="Times New Roman" panose="02020603050405020304" pitchFamily="18" charset="0"/>
                        <a:ea typeface="Times New Roman" panose="02020603050405020304" pitchFamily="18" charset="0"/>
                      </a:endParaRPr>
                    </a:p>
                    <a:p>
                      <a:pPr>
                        <a:spcAft>
                          <a:spcPts val="0"/>
                        </a:spcAft>
                      </a:pPr>
                      <a:endParaRPr lang="en-AU" sz="1400" dirty="0">
                        <a:effectLst/>
                        <a:latin typeface="Times New Roman" panose="02020603050405020304" pitchFamily="18" charset="0"/>
                        <a:ea typeface="Times New Roman" panose="02020603050405020304" pitchFamily="18" charset="0"/>
                      </a:endParaRPr>
                    </a:p>
                  </a:txBody>
                  <a:tcPr marL="35184" marR="35184" marT="0" marB="0">
                    <a:solidFill>
                      <a:schemeClr val="bg1"/>
                    </a:solidFill>
                  </a:tcPr>
                </a:tc>
                <a:tc>
                  <a:txBody>
                    <a:bodyPr/>
                    <a:lstStyle/>
                    <a:p>
                      <a:pPr>
                        <a:spcAft>
                          <a:spcPts val="0"/>
                        </a:spcAft>
                      </a:pPr>
                      <a:r>
                        <a:rPr lang="en-AU" sz="1400" dirty="0">
                          <a:effectLst/>
                        </a:rPr>
                        <a:t> </a:t>
                      </a:r>
                    </a:p>
                    <a:p>
                      <a:pPr>
                        <a:spcAft>
                          <a:spcPts val="0"/>
                        </a:spcAft>
                      </a:pPr>
                      <a:r>
                        <a:rPr lang="en-AU" sz="1400" dirty="0">
                          <a:effectLst/>
                        </a:rPr>
                        <a:t> </a:t>
                      </a:r>
                      <a:endParaRPr lang="en-AU" sz="1400" dirty="0">
                        <a:effectLst/>
                        <a:latin typeface="Times New Roman" panose="02020603050405020304" pitchFamily="18" charset="0"/>
                        <a:ea typeface="Times New Roman" panose="02020603050405020304" pitchFamily="18" charset="0"/>
                      </a:endParaRPr>
                    </a:p>
                  </a:txBody>
                  <a:tcPr marL="35184" marR="35184" marT="0" marB="0">
                    <a:solidFill>
                      <a:schemeClr val="bg1"/>
                    </a:solidFill>
                  </a:tcPr>
                </a:tc>
                <a:extLst>
                  <a:ext uri="{0D108BD9-81ED-4DB2-BD59-A6C34878D82A}">
                    <a16:rowId xmlns:a16="http://schemas.microsoft.com/office/drawing/2014/main" val="10000"/>
                  </a:ext>
                </a:extLst>
              </a:tr>
              <a:tr h="1705881">
                <a:tc>
                  <a:txBody>
                    <a:bodyPr/>
                    <a:lstStyle/>
                    <a:p>
                      <a:pPr>
                        <a:spcAft>
                          <a:spcPts val="0"/>
                        </a:spcAft>
                      </a:pPr>
                      <a:r>
                        <a:rPr lang="en-AU" sz="1400" dirty="0">
                          <a:effectLst/>
                        </a:rPr>
                        <a:t> </a:t>
                      </a:r>
                    </a:p>
                    <a:p>
                      <a:pPr>
                        <a:spcAft>
                          <a:spcPts val="0"/>
                        </a:spcAft>
                      </a:pPr>
                      <a:r>
                        <a:rPr lang="en-AU" sz="1400" dirty="0">
                          <a:solidFill>
                            <a:srgbClr val="05670A"/>
                          </a:solidFill>
                          <a:effectLst/>
                        </a:rPr>
                        <a:t>Contact BTAA for information on:</a:t>
                      </a:r>
                    </a:p>
                    <a:p>
                      <a:pPr>
                        <a:spcAft>
                          <a:spcPts val="0"/>
                        </a:spcAft>
                      </a:pPr>
                      <a:endParaRPr lang="en-AU" sz="1400" dirty="0">
                        <a:effectLst/>
                      </a:endParaRPr>
                    </a:p>
                    <a:p>
                      <a:pPr>
                        <a:spcAft>
                          <a:spcPts val="0"/>
                        </a:spcAft>
                      </a:pPr>
                      <a:endParaRPr lang="en-AU" sz="1400" dirty="0">
                        <a:effectLst/>
                      </a:endParaRPr>
                    </a:p>
                    <a:p>
                      <a:pPr>
                        <a:spcAft>
                          <a:spcPts val="0"/>
                        </a:spcAft>
                      </a:pPr>
                      <a:r>
                        <a:rPr lang="en-AU" sz="1400" dirty="0">
                          <a:effectLst/>
                        </a:rPr>
                        <a:t>Contact details: </a:t>
                      </a:r>
                    </a:p>
                    <a:p>
                      <a:pPr>
                        <a:spcAft>
                          <a:spcPts val="0"/>
                        </a:spcAft>
                      </a:pPr>
                      <a:r>
                        <a:rPr lang="en-AU" sz="1400" dirty="0">
                          <a:effectLst/>
                        </a:rPr>
                        <a:t>PO Box 733, Hamilton  Vic  3300</a:t>
                      </a:r>
                    </a:p>
                    <a:p>
                      <a:pPr>
                        <a:spcAft>
                          <a:spcPts val="0"/>
                        </a:spcAft>
                      </a:pPr>
                      <a:r>
                        <a:rPr lang="en-AU" sz="1400" dirty="0">
                          <a:effectLst/>
                        </a:rPr>
                        <a:t>Phone: 03 5572 3000                Fax 03 5572 3144</a:t>
                      </a:r>
                    </a:p>
                    <a:p>
                      <a:pPr>
                        <a:spcAft>
                          <a:spcPts val="0"/>
                        </a:spcAft>
                      </a:pPr>
                      <a:r>
                        <a:rPr lang="en-AU" sz="1400" dirty="0">
                          <a:effectLst/>
                        </a:rPr>
                        <a:t>Email: </a:t>
                      </a:r>
                      <a:r>
                        <a:rPr lang="en-AU" sz="1400" u="sng" dirty="0">
                          <a:effectLst/>
                          <a:hlinkClick r:id="rId3"/>
                        </a:rPr>
                        <a:t>bowtech@h140.aone.net.au</a:t>
                      </a:r>
                      <a:endParaRPr lang="en-AU" sz="1400" dirty="0">
                        <a:effectLst/>
                      </a:endParaRPr>
                    </a:p>
                    <a:p>
                      <a:pPr>
                        <a:spcAft>
                          <a:spcPts val="0"/>
                        </a:spcAft>
                      </a:pPr>
                      <a:r>
                        <a:rPr lang="en-AU" sz="1400" dirty="0">
                          <a:effectLst/>
                        </a:rPr>
                        <a:t>Website: </a:t>
                      </a:r>
                      <a:r>
                        <a:rPr lang="en-AU" sz="1400" u="sng" dirty="0">
                          <a:effectLst/>
                          <a:hlinkClick r:id="rId4"/>
                        </a:rPr>
                        <a:t>www.bowtech.com</a:t>
                      </a:r>
                      <a:endParaRPr lang="en-AU" sz="1400" dirty="0">
                        <a:effectLst/>
                      </a:endParaRPr>
                    </a:p>
                    <a:p>
                      <a:pPr>
                        <a:spcAft>
                          <a:spcPts val="0"/>
                        </a:spcAft>
                      </a:pPr>
                      <a:endParaRPr lang="en-AU" sz="1400" dirty="0">
                        <a:effectLst/>
                      </a:endParaRPr>
                    </a:p>
                    <a:p>
                      <a:pPr>
                        <a:spcAft>
                          <a:spcPts val="0"/>
                        </a:spcAft>
                      </a:pPr>
                      <a:r>
                        <a:rPr lang="en-AU" sz="1400" dirty="0">
                          <a:effectLst/>
                        </a:rPr>
                        <a:t> </a:t>
                      </a:r>
                      <a:endParaRPr lang="en-AU" sz="1400" dirty="0">
                        <a:effectLst/>
                        <a:latin typeface="Times New Roman" panose="02020603050405020304" pitchFamily="18" charset="0"/>
                        <a:ea typeface="Times New Roman" panose="02020603050405020304" pitchFamily="18" charset="0"/>
                      </a:endParaRPr>
                    </a:p>
                  </a:txBody>
                  <a:tcPr marL="35184" marR="35184" marT="0" marB="0">
                    <a:solidFill>
                      <a:schemeClr val="bg1"/>
                    </a:solidFill>
                  </a:tcPr>
                </a:tc>
                <a:tc>
                  <a:txBody>
                    <a:bodyPr/>
                    <a:lstStyle/>
                    <a:p>
                      <a:pPr marL="342900" lvl="0" indent="-342900">
                        <a:spcAft>
                          <a:spcPts val="0"/>
                        </a:spcAft>
                        <a:buFont typeface="Symbol" panose="05050102010706020507" pitchFamily="18" charset="2"/>
                        <a:buChar char=""/>
                        <a:tabLst>
                          <a:tab pos="457200" algn="l"/>
                        </a:tabLst>
                      </a:pPr>
                      <a:r>
                        <a:rPr lang="en-AU" sz="1400" dirty="0">
                          <a:solidFill>
                            <a:srgbClr val="05670A"/>
                          </a:solidFill>
                          <a:effectLst/>
                        </a:rPr>
                        <a:t>Annual membership $130</a:t>
                      </a:r>
                    </a:p>
                    <a:p>
                      <a:pPr marL="342900" lvl="0" indent="-342900">
                        <a:spcAft>
                          <a:spcPts val="0"/>
                        </a:spcAft>
                        <a:buFont typeface="Symbol" panose="05050102010706020507" pitchFamily="18" charset="2"/>
                        <a:buChar char=""/>
                        <a:tabLst>
                          <a:tab pos="457200" algn="l"/>
                        </a:tabLst>
                      </a:pPr>
                      <a:r>
                        <a:rPr lang="en-AU" sz="1400" dirty="0">
                          <a:solidFill>
                            <a:srgbClr val="05670A"/>
                          </a:solidFill>
                          <a:effectLst/>
                        </a:rPr>
                        <a:t>You </a:t>
                      </a:r>
                      <a:r>
                        <a:rPr lang="en-AU" sz="1400" b="1" dirty="0">
                          <a:solidFill>
                            <a:srgbClr val="05670A"/>
                          </a:solidFill>
                          <a:effectLst/>
                        </a:rPr>
                        <a:t>must</a:t>
                      </a:r>
                      <a:r>
                        <a:rPr lang="en-AU" sz="1400" dirty="0">
                          <a:solidFill>
                            <a:srgbClr val="05670A"/>
                          </a:solidFill>
                          <a:effectLst/>
                        </a:rPr>
                        <a:t> be a </a:t>
                      </a:r>
                      <a:r>
                        <a:rPr lang="en-AU" sz="1400" dirty="0" err="1">
                          <a:solidFill>
                            <a:srgbClr val="05670A"/>
                          </a:solidFill>
                          <a:effectLst/>
                        </a:rPr>
                        <a:t>Bowtech</a:t>
                      </a:r>
                      <a:r>
                        <a:rPr lang="en-AU" sz="1400" dirty="0">
                          <a:solidFill>
                            <a:srgbClr val="05670A"/>
                          </a:solidFill>
                          <a:effectLst/>
                        </a:rPr>
                        <a:t> member to use its logo</a:t>
                      </a:r>
                      <a:r>
                        <a:rPr lang="en-AU" sz="1400" baseline="0" dirty="0">
                          <a:solidFill>
                            <a:srgbClr val="05670A"/>
                          </a:solidFill>
                          <a:effectLst/>
                        </a:rPr>
                        <a:t> and branding</a:t>
                      </a:r>
                    </a:p>
                    <a:p>
                      <a:pPr marL="342900" lvl="0" indent="-342900">
                        <a:spcAft>
                          <a:spcPts val="0"/>
                        </a:spcAft>
                        <a:buFont typeface="Symbol" panose="05050102010706020507" pitchFamily="18" charset="2"/>
                        <a:buChar char=""/>
                        <a:tabLst>
                          <a:tab pos="457200" algn="l"/>
                        </a:tabLst>
                      </a:pPr>
                      <a:r>
                        <a:rPr lang="en-AU" sz="1400" baseline="0" dirty="0" err="1">
                          <a:solidFill>
                            <a:srgbClr val="05670A"/>
                          </a:solidFill>
                          <a:effectLst/>
                        </a:rPr>
                        <a:t>Bowtech</a:t>
                      </a:r>
                      <a:r>
                        <a:rPr lang="en-AU" sz="1400" baseline="0" dirty="0">
                          <a:solidFill>
                            <a:srgbClr val="05670A"/>
                          </a:solidFill>
                          <a:effectLst/>
                        </a:rPr>
                        <a:t> merchandise, work shirts, brochures, pads, pins </a:t>
                      </a:r>
                      <a:r>
                        <a:rPr lang="en-AU" sz="1400" baseline="0" dirty="0" err="1">
                          <a:solidFill>
                            <a:srgbClr val="05670A"/>
                          </a:solidFill>
                          <a:effectLst/>
                        </a:rPr>
                        <a:t>etc</a:t>
                      </a:r>
                      <a:endParaRPr lang="en-AU" sz="1400" dirty="0">
                        <a:solidFill>
                          <a:srgbClr val="05670A"/>
                        </a:solidFill>
                        <a:effectLst/>
                      </a:endParaRPr>
                    </a:p>
                    <a:p>
                      <a:pPr marL="342900" lvl="0" indent="-342900">
                        <a:spcAft>
                          <a:spcPts val="0"/>
                        </a:spcAft>
                        <a:buFont typeface="Symbol" panose="05050102010706020507" pitchFamily="18" charset="2"/>
                        <a:buChar char=""/>
                        <a:tabLst>
                          <a:tab pos="457200" algn="l"/>
                        </a:tabLst>
                      </a:pPr>
                      <a:r>
                        <a:rPr lang="en-AU" sz="1400" dirty="0">
                          <a:solidFill>
                            <a:srgbClr val="05670A"/>
                          </a:solidFill>
                          <a:effectLst/>
                        </a:rPr>
                        <a:t>Bowen Hands quarterly magazine</a:t>
                      </a:r>
                    </a:p>
                    <a:p>
                      <a:pPr marL="342900" lvl="0" indent="-342900">
                        <a:spcAft>
                          <a:spcPts val="0"/>
                        </a:spcAft>
                        <a:buFont typeface="Symbol" panose="05050102010706020507" pitchFamily="18" charset="2"/>
                        <a:buChar char=""/>
                        <a:tabLst>
                          <a:tab pos="457200" algn="l"/>
                        </a:tabLst>
                      </a:pPr>
                      <a:r>
                        <a:rPr lang="en-AU" sz="1400" dirty="0">
                          <a:solidFill>
                            <a:srgbClr val="05670A"/>
                          </a:solidFill>
                          <a:effectLst/>
                        </a:rPr>
                        <a:t>Online data base of</a:t>
                      </a:r>
                      <a:r>
                        <a:rPr lang="en-AU" sz="1400" baseline="0" dirty="0">
                          <a:solidFill>
                            <a:srgbClr val="05670A"/>
                          </a:solidFill>
                          <a:effectLst/>
                        </a:rPr>
                        <a:t> articles search by topic</a:t>
                      </a:r>
                      <a:endParaRPr lang="en-AU" sz="1400" dirty="0">
                        <a:solidFill>
                          <a:srgbClr val="05670A"/>
                        </a:solidFill>
                        <a:effectLst/>
                      </a:endParaRPr>
                    </a:p>
                    <a:p>
                      <a:pPr marL="342900" lvl="0" indent="-342900">
                        <a:spcAft>
                          <a:spcPts val="0"/>
                        </a:spcAft>
                        <a:buFont typeface="Symbol" panose="05050102010706020507" pitchFamily="18" charset="2"/>
                        <a:buChar char=""/>
                        <a:tabLst>
                          <a:tab pos="457200" algn="l"/>
                        </a:tabLst>
                      </a:pPr>
                      <a:r>
                        <a:rPr lang="en-AU" sz="1400" dirty="0">
                          <a:solidFill>
                            <a:srgbClr val="05670A"/>
                          </a:solidFill>
                          <a:effectLst/>
                        </a:rPr>
                        <a:t>SP2 Master class enrolment – must have completed</a:t>
                      </a:r>
                      <a:r>
                        <a:rPr lang="en-AU" sz="1400" baseline="0" dirty="0">
                          <a:solidFill>
                            <a:srgbClr val="05670A"/>
                          </a:solidFill>
                          <a:effectLst/>
                        </a:rPr>
                        <a:t> Module 10</a:t>
                      </a:r>
                      <a:endParaRPr lang="en-AU" sz="1400" dirty="0">
                        <a:solidFill>
                          <a:srgbClr val="05670A"/>
                        </a:solidFill>
                        <a:effectLst/>
                      </a:endParaRPr>
                    </a:p>
                    <a:p>
                      <a:pPr marL="342900" lvl="0" indent="-342900">
                        <a:spcAft>
                          <a:spcPts val="0"/>
                        </a:spcAft>
                        <a:buFont typeface="Symbol" panose="05050102010706020507" pitchFamily="18" charset="2"/>
                        <a:buChar char=""/>
                        <a:tabLst>
                          <a:tab pos="457200" algn="l"/>
                        </a:tabLst>
                      </a:pPr>
                      <a:r>
                        <a:rPr lang="en-AU" sz="1400" dirty="0">
                          <a:solidFill>
                            <a:srgbClr val="05670A"/>
                          </a:solidFill>
                          <a:effectLst/>
                        </a:rPr>
                        <a:t>Practitioner listing on International website</a:t>
                      </a:r>
                    </a:p>
                    <a:p>
                      <a:pPr marL="342900" lvl="0" indent="-342900">
                        <a:spcAft>
                          <a:spcPts val="0"/>
                        </a:spcAft>
                        <a:buFont typeface="Symbol" panose="05050102010706020507" pitchFamily="18" charset="2"/>
                        <a:buChar char=""/>
                        <a:tabLst>
                          <a:tab pos="457200" algn="l"/>
                        </a:tabLst>
                      </a:pPr>
                      <a:r>
                        <a:rPr lang="en-AU" sz="1400" dirty="0">
                          <a:solidFill>
                            <a:srgbClr val="05670A"/>
                          </a:solidFill>
                          <a:effectLst/>
                        </a:rPr>
                        <a:t>See website for details</a:t>
                      </a:r>
                    </a:p>
                  </a:txBody>
                  <a:tcPr marL="35184" marR="35184" marT="0" marB="0">
                    <a:solidFill>
                      <a:schemeClr val="bg1"/>
                    </a:solidFill>
                  </a:tcPr>
                </a:tc>
                <a:extLst>
                  <a:ext uri="{0D108BD9-81ED-4DB2-BD59-A6C34878D82A}">
                    <a16:rowId xmlns:a16="http://schemas.microsoft.com/office/drawing/2014/main" val="10001"/>
                  </a:ext>
                </a:extLst>
              </a:tr>
            </a:tbl>
          </a:graphicData>
        </a:graphic>
      </p:graphicFrame>
      <p:sp>
        <p:nvSpPr>
          <p:cNvPr id="7" name="Rectangle 6"/>
          <p:cNvSpPr/>
          <p:nvPr/>
        </p:nvSpPr>
        <p:spPr>
          <a:xfrm>
            <a:off x="2483768" y="605941"/>
            <a:ext cx="5400600" cy="1138773"/>
          </a:xfrm>
          <a:prstGeom prst="rect">
            <a:avLst/>
          </a:prstGeom>
        </p:spPr>
        <p:txBody>
          <a:bodyPr wrap="square">
            <a:spAutoFit/>
          </a:bodyPr>
          <a:lstStyle/>
          <a:p>
            <a:r>
              <a:rPr lang="en-US" sz="3200" spc="300" dirty="0">
                <a:solidFill>
                  <a:srgbClr val="05670A"/>
                </a:solidFill>
              </a:rPr>
              <a:t>BTAA – </a:t>
            </a:r>
            <a:r>
              <a:rPr lang="en-US" sz="3200" spc="300" dirty="0" err="1">
                <a:solidFill>
                  <a:srgbClr val="05670A"/>
                </a:solidFill>
              </a:rPr>
              <a:t>Bowtech</a:t>
            </a:r>
            <a:r>
              <a:rPr lang="en-US" sz="3200" spc="300" dirty="0">
                <a:solidFill>
                  <a:srgbClr val="05670A"/>
                </a:solidFill>
              </a:rPr>
              <a:t> Branding </a:t>
            </a:r>
            <a:br>
              <a:rPr lang="en-US" sz="3200" spc="300" dirty="0">
                <a:solidFill>
                  <a:srgbClr val="05670A"/>
                </a:solidFill>
              </a:rPr>
            </a:br>
            <a:r>
              <a:rPr lang="en-US" spc="300" dirty="0">
                <a:solidFill>
                  <a:srgbClr val="05670A"/>
                </a:solidFill>
              </a:rPr>
              <a:t>Bowen Therapy Academy of Australia</a:t>
            </a:r>
            <a:br>
              <a:rPr lang="en-US" spc="300" dirty="0"/>
            </a:br>
            <a:endParaRPr lang="en-AU" dirty="0"/>
          </a:p>
        </p:txBody>
      </p:sp>
      <p:pic>
        <p:nvPicPr>
          <p:cNvPr id="11" name="Picture 0" descr="bowenlogocircle.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15616" y="476672"/>
            <a:ext cx="936104" cy="95190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0" descr="bowenlogocircle.jp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5652120" y="2160957"/>
            <a:ext cx="1080120" cy="1098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48621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Where to next</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3"/>
          <p:cNvSpPr>
            <a:spLocks noGrp="1" noChangeArrowheads="1"/>
          </p:cNvSpPr>
          <p:nvPr>
            <p:ph idx="1"/>
          </p:nvPr>
        </p:nvSpPr>
        <p:spPr>
          <a:xfrm>
            <a:off x="1251347" y="1988840"/>
            <a:ext cx="6777037" cy="4009804"/>
          </a:xfrm>
        </p:spPr>
        <p:txBody>
          <a:bodyPr>
            <a:normAutofit fontScale="85000" lnSpcReduction="10000"/>
          </a:bodyPr>
          <a:lstStyle/>
          <a:p>
            <a:pPr marL="0" indent="0">
              <a:lnSpc>
                <a:spcPct val="160000"/>
              </a:lnSpc>
              <a:spcBef>
                <a:spcPts val="0"/>
              </a:spcBef>
              <a:buClrTx/>
              <a:buNone/>
            </a:pPr>
            <a:r>
              <a:rPr lang="en-US" altLang="en-US" sz="4000" dirty="0"/>
              <a:t>Continuing Education: </a:t>
            </a:r>
          </a:p>
          <a:p>
            <a:pPr>
              <a:lnSpc>
                <a:spcPct val="160000"/>
              </a:lnSpc>
              <a:spcBef>
                <a:spcPts val="0"/>
              </a:spcBef>
              <a:buClrTx/>
              <a:buFont typeface="Arial" panose="020B0604020202020204" pitchFamily="34" charset="0"/>
              <a:buChar char="•"/>
            </a:pPr>
            <a:r>
              <a:rPr lang="en-US" altLang="en-US" sz="4000" dirty="0"/>
              <a:t>Practitioner Review days </a:t>
            </a:r>
          </a:p>
          <a:p>
            <a:pPr>
              <a:lnSpc>
                <a:spcPct val="160000"/>
              </a:lnSpc>
              <a:spcBef>
                <a:spcPts val="0"/>
              </a:spcBef>
              <a:buClrTx/>
              <a:buFont typeface="Arial" panose="020B0604020202020204" pitchFamily="34" charset="0"/>
              <a:buChar char="•"/>
            </a:pPr>
            <a:r>
              <a:rPr lang="en-US" altLang="en-US" sz="4000" dirty="0" err="1"/>
              <a:t>Specialised</a:t>
            </a:r>
            <a:r>
              <a:rPr lang="en-US" altLang="en-US" sz="4000" dirty="0"/>
              <a:t> Workshops</a:t>
            </a:r>
          </a:p>
          <a:p>
            <a:pPr>
              <a:lnSpc>
                <a:spcPct val="160000"/>
              </a:lnSpc>
              <a:spcBef>
                <a:spcPts val="0"/>
              </a:spcBef>
              <a:buClrTx/>
              <a:buFont typeface="Arial" panose="020B0604020202020204" pitchFamily="34" charset="0"/>
              <a:buChar char="•"/>
            </a:pPr>
            <a:r>
              <a:rPr lang="en-US" altLang="en-US" sz="4000" dirty="0"/>
              <a:t>32 points every 2 years (2 weekends)</a:t>
            </a:r>
            <a:endParaRPr lang="en-US" altLang="en-US" sz="3100" dirty="0"/>
          </a:p>
          <a:p>
            <a:pPr eaLnBrk="1" hangingPunct="1">
              <a:lnSpc>
                <a:spcPct val="110000"/>
              </a:lnSpc>
              <a:spcBef>
                <a:spcPts val="3000"/>
              </a:spcBef>
            </a:pPr>
            <a:endParaRPr lang="en-US" altLang="en-US" sz="3200" dirty="0"/>
          </a:p>
          <a:p>
            <a:pPr eaLnBrk="1" hangingPunct="1">
              <a:buFont typeface="Wingdings 2" panose="05020102010507070707" pitchFamily="18" charset="2"/>
              <a:buNone/>
            </a:pPr>
            <a:endParaRPr lang="en-US" altLang="en-US" dirty="0"/>
          </a:p>
        </p:txBody>
      </p:sp>
    </p:spTree>
    <p:extLst>
      <p:ext uri="{BB962C8B-B14F-4D97-AF65-F5344CB8AC3E}">
        <p14:creationId xmlns:p14="http://schemas.microsoft.com/office/powerpoint/2010/main" val="25488082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C89B0EF-D965-45C8-BB2F-8AEB329AD366}"/>
              </a:ext>
            </a:extLst>
          </p:cNvPr>
          <p:cNvPicPr>
            <a:picLocks noChangeAspect="1"/>
          </p:cNvPicPr>
          <p:nvPr/>
        </p:nvPicPr>
        <p:blipFill>
          <a:blip r:embed="rId2"/>
          <a:stretch>
            <a:fillRect/>
          </a:stretch>
        </p:blipFill>
        <p:spPr>
          <a:xfrm>
            <a:off x="1472443" y="1772816"/>
            <a:ext cx="6336705" cy="4498521"/>
          </a:xfrm>
          <a:prstGeom prst="rect">
            <a:avLst/>
          </a:prstGeom>
        </p:spPr>
      </p:pic>
      <p:sp>
        <p:nvSpPr>
          <p:cNvPr id="2" name="Title 1"/>
          <p:cNvSpPr>
            <a:spLocks noGrp="1"/>
          </p:cNvSpPr>
          <p:nvPr>
            <p:ph type="title"/>
          </p:nvPr>
        </p:nvSpPr>
        <p:spPr>
          <a:xfrm>
            <a:off x="2286000" y="457201"/>
            <a:ext cx="6096000" cy="914400"/>
          </a:xfrm>
        </p:spPr>
        <p:txBody>
          <a:bodyPr>
            <a:normAutofit/>
          </a:bodyPr>
          <a:lstStyle/>
          <a:p>
            <a:r>
              <a:rPr lang="en-US" sz="2800" spc="300" dirty="0"/>
              <a:t>Where you could go…</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Tree>
    <p:extLst>
      <p:ext uri="{BB962C8B-B14F-4D97-AF65-F5344CB8AC3E}">
        <p14:creationId xmlns:p14="http://schemas.microsoft.com/office/powerpoint/2010/main" val="23150902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r>
              <a:rPr lang="en-US" sz="3200" spc="300" dirty="0"/>
              <a:t>CONGRATULATIONS </a:t>
            </a:r>
            <a:br>
              <a:rPr lang="en-US" sz="3200" spc="300" dirty="0"/>
            </a:br>
            <a:r>
              <a:rPr lang="en-US" sz="3200" spc="300" dirty="0"/>
              <a:t>End of Module 7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03848" y="3573016"/>
            <a:ext cx="3564396" cy="2376264"/>
          </a:xfrm>
          <a:prstGeom prst="roundRect">
            <a:avLst>
              <a:gd name="adj" fmla="val 8594"/>
            </a:avLst>
          </a:prstGeom>
          <a:solidFill>
            <a:srgbClr val="FFFFFF">
              <a:shade val="85000"/>
            </a:srgbClr>
          </a:solidFill>
          <a:ln w="57150">
            <a:solidFill>
              <a:srgbClr val="05670A"/>
            </a:solidFill>
          </a:ln>
          <a:effectLst>
            <a:reflection blurRad="12700" stA="38000" endPos="28000" dist="5000" dir="5400000" sy="-100000" algn="bl" rotWithShape="0"/>
          </a:effectLst>
        </p:spPr>
      </p:pic>
      <p:sp>
        <p:nvSpPr>
          <p:cNvPr id="8" name="Rectangle 3"/>
          <p:cNvSpPr>
            <a:spLocks noGrp="1" noChangeArrowheads="1"/>
          </p:cNvSpPr>
          <p:nvPr>
            <p:ph idx="1"/>
          </p:nvPr>
        </p:nvSpPr>
        <p:spPr>
          <a:xfrm>
            <a:off x="755529" y="1844824"/>
            <a:ext cx="7776864" cy="2376264"/>
          </a:xfrm>
        </p:spPr>
        <p:txBody>
          <a:bodyPr>
            <a:normAutofit/>
          </a:bodyPr>
          <a:lstStyle/>
          <a:p>
            <a:pPr marL="514350" indent="-514350">
              <a:lnSpc>
                <a:spcPct val="100000"/>
              </a:lnSpc>
              <a:spcBef>
                <a:spcPts val="0"/>
              </a:spcBef>
              <a:spcAft>
                <a:spcPts val="0"/>
              </a:spcAft>
              <a:buClrTx/>
              <a:buFont typeface="+mj-lt"/>
              <a:buAutoNum type="arabicPeriod"/>
            </a:pPr>
            <a:r>
              <a:rPr lang="en-US" altLang="en-US" sz="2600" dirty="0"/>
              <a:t>Contact me as soon as you have completed your Log hours, and case studies</a:t>
            </a:r>
          </a:p>
          <a:p>
            <a:pPr marL="514350" indent="-514350">
              <a:lnSpc>
                <a:spcPct val="100000"/>
              </a:lnSpc>
              <a:spcBef>
                <a:spcPts val="0"/>
              </a:spcBef>
              <a:spcAft>
                <a:spcPts val="0"/>
              </a:spcAft>
              <a:buClrTx/>
              <a:buFont typeface="+mj-lt"/>
              <a:buAutoNum type="arabicPeriod"/>
            </a:pPr>
            <a:r>
              <a:rPr lang="en-US" altLang="en-US" sz="2600" dirty="0"/>
              <a:t>Complete </a:t>
            </a:r>
            <a:r>
              <a:rPr lang="en-US" altLang="en-US" sz="2600"/>
              <a:t>all online </a:t>
            </a:r>
            <a:r>
              <a:rPr lang="en-US" altLang="en-US" sz="2600" dirty="0"/>
              <a:t>units by your completion date (Up to 12 months from the enrolment date)</a:t>
            </a:r>
            <a:endParaRPr lang="en-US" altLang="en-US" sz="4000" dirty="0"/>
          </a:p>
          <a:p>
            <a:pPr marL="514350" indent="-514350" eaLnBrk="1" hangingPunct="1">
              <a:lnSpc>
                <a:spcPct val="110000"/>
              </a:lnSpc>
              <a:spcBef>
                <a:spcPts val="3000"/>
              </a:spcBef>
              <a:buFont typeface="+mj-lt"/>
              <a:buAutoNum type="arabicPeriod"/>
            </a:pPr>
            <a:endParaRPr lang="en-US" altLang="en-US" sz="3200" dirty="0"/>
          </a:p>
          <a:p>
            <a:pPr marL="457200" indent="-457200" eaLnBrk="1" hangingPunct="1">
              <a:buFont typeface="+mj-lt"/>
              <a:buAutoNum type="arabicPeriod"/>
            </a:pPr>
            <a:endParaRPr lang="en-US" altLang="en-US" dirty="0"/>
          </a:p>
        </p:txBody>
      </p:sp>
    </p:spTree>
    <p:extLst>
      <p:ext uri="{BB962C8B-B14F-4D97-AF65-F5344CB8AC3E}">
        <p14:creationId xmlns:p14="http://schemas.microsoft.com/office/powerpoint/2010/main" val="4248445130"/>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1809A4C9FB4784FB7578D0621B7D751" ma:contentTypeVersion="8" ma:contentTypeDescription="Create a new document." ma:contentTypeScope="" ma:versionID="6e0723c122abb7117a98564025a81a20">
  <xsd:schema xmlns:xsd="http://www.w3.org/2001/XMLSchema" xmlns:xs="http://www.w3.org/2001/XMLSchema" xmlns:p="http://schemas.microsoft.com/office/2006/metadata/properties" xmlns:ns2="b606dffb-70ae-45ec-b608-83699c3971af" targetNamespace="http://schemas.microsoft.com/office/2006/metadata/properties" ma:root="true" ma:fieldsID="2c0d843bfca09e06680f6fb95e2ed27c" ns2:_="">
    <xsd:import namespace="b606dffb-70ae-45ec-b608-83699c3971a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06dffb-70ae-45ec-b608-83699c3971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0B014EA-69C0-4548-AF9F-8E09DB211823}">
  <ds:schemaRefs>
    <ds:schemaRef ds:uri="http://schemas.microsoft.com/office/2006/metadata/properties"/>
    <ds:schemaRef ds:uri="http://purl.org/dc/elements/1.1/"/>
    <ds:schemaRef ds:uri="http://schemas.openxmlformats.org/package/2006/metadata/core-properties"/>
    <ds:schemaRef ds:uri="b606dffb-70ae-45ec-b608-83699c3971af"/>
    <ds:schemaRef ds:uri="http://www.w3.org/XML/1998/namespace"/>
    <ds:schemaRef ds:uri="http://schemas.microsoft.com/office/2006/documentManagement/types"/>
    <ds:schemaRef ds:uri="http://purl.org/dc/terms/"/>
    <ds:schemaRef ds:uri="http://schemas.microsoft.com/office/infopath/2007/PartnerControls"/>
    <ds:schemaRef ds:uri="http://purl.org/dc/dcmitype/"/>
    <ds:schemaRef ds:uri="31511a02-dc7f-4a3c-be8c-091b42c3481f"/>
  </ds:schemaRefs>
</ds:datastoreItem>
</file>

<file path=customXml/itemProps2.xml><?xml version="1.0" encoding="utf-8"?>
<ds:datastoreItem xmlns:ds="http://schemas.openxmlformats.org/officeDocument/2006/customXml" ds:itemID="{E8FC4A71-1270-4618-BE3B-C44459B1937E}"/>
</file>

<file path=customXml/itemProps3.xml><?xml version="1.0" encoding="utf-8"?>
<ds:datastoreItem xmlns:ds="http://schemas.openxmlformats.org/officeDocument/2006/customXml" ds:itemID="{5EAA94DE-95C9-4500-9007-39B185E80F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1578</TotalTime>
  <Words>2844</Words>
  <Application>Microsoft Office PowerPoint</Application>
  <PresentationFormat>On-screen Show (4:3)</PresentationFormat>
  <Paragraphs>494</Paragraphs>
  <Slides>52</Slides>
  <Notes>20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52</vt:i4>
      </vt:variant>
    </vt:vector>
  </HeadingPairs>
  <TitlesOfParts>
    <vt:vector size="62" baseType="lpstr">
      <vt:lpstr>Arial</vt:lpstr>
      <vt:lpstr>Calibri</vt:lpstr>
      <vt:lpstr>Calibri Light</vt:lpstr>
      <vt:lpstr>Lucida Grande</vt:lpstr>
      <vt:lpstr>Symbol</vt:lpstr>
      <vt:lpstr>Times New Roman</vt:lpstr>
      <vt:lpstr>Verdana</vt:lpstr>
      <vt:lpstr>Verdana Italic</vt:lpstr>
      <vt:lpstr>Wingdings 2</vt:lpstr>
      <vt:lpstr>Retrospect</vt:lpstr>
      <vt:lpstr>PowerPoint Presentation</vt:lpstr>
      <vt:lpstr>Module 7  Welcome                 </vt:lpstr>
      <vt:lpstr>Module 7  Program                 </vt:lpstr>
      <vt:lpstr> If Bowen is  ‘not working’                 </vt:lpstr>
      <vt:lpstr>Is it my fault?                  </vt:lpstr>
      <vt:lpstr>Is it the client’s fault?                  </vt:lpstr>
      <vt:lpstr>Is there an underlying issue?                  </vt:lpstr>
      <vt:lpstr>  For Practical sessions:                 </vt:lpstr>
      <vt:lpstr>  Points of competency                 </vt:lpstr>
      <vt:lpstr>Evaluation format            </vt:lpstr>
      <vt:lpstr>Scenario 1                 </vt:lpstr>
      <vt:lpstr>Morning Tea              </vt:lpstr>
      <vt:lpstr>Scenario 2               </vt:lpstr>
      <vt:lpstr>Scenario 3                </vt:lpstr>
      <vt:lpstr>Pressure and Tissue Tension              </vt:lpstr>
      <vt:lpstr>Transportability of Bowen             </vt:lpstr>
      <vt:lpstr>Lunch          </vt:lpstr>
      <vt:lpstr>Scenario 4           </vt:lpstr>
      <vt:lpstr>Scenario 5             </vt:lpstr>
      <vt:lpstr>Scenario 6              </vt:lpstr>
      <vt:lpstr>Scenario 7              </vt:lpstr>
      <vt:lpstr>Scenario 8              </vt:lpstr>
      <vt:lpstr>Scenario 9              </vt:lpstr>
      <vt:lpstr>Scenario 10              </vt:lpstr>
      <vt:lpstr>END OF DAY</vt:lpstr>
      <vt:lpstr>Module 7  Welcome back Day 2                  </vt:lpstr>
      <vt:lpstr>Scenario 11              </vt:lpstr>
      <vt:lpstr>Scenario 12              </vt:lpstr>
      <vt:lpstr>Scenario 13              </vt:lpstr>
      <vt:lpstr>Morning tea              </vt:lpstr>
      <vt:lpstr>Scenario 14              </vt:lpstr>
      <vt:lpstr>Scenario 15              </vt:lpstr>
      <vt:lpstr>Scenario 16              </vt:lpstr>
      <vt:lpstr>Scenario 17              </vt:lpstr>
      <vt:lpstr>Lunch  </vt:lpstr>
      <vt:lpstr>Becoming a practitioner      </vt:lpstr>
      <vt:lpstr>Presenting Bowen            </vt:lpstr>
      <vt:lpstr>Your presentation         </vt:lpstr>
      <vt:lpstr>Your approach with the client               </vt:lpstr>
      <vt:lpstr>Clinic Presentation           </vt:lpstr>
      <vt:lpstr>Client Aftercare           </vt:lpstr>
      <vt:lpstr>Client records              </vt:lpstr>
      <vt:lpstr>Resources to consider                </vt:lpstr>
      <vt:lpstr>To Complete Certificate in Bowen Therapy - International          </vt:lpstr>
      <vt:lpstr>PowerPoint Presentation</vt:lpstr>
      <vt:lpstr>To get ready for business              </vt:lpstr>
      <vt:lpstr>PowerPoint Presentation</vt:lpstr>
      <vt:lpstr>PowerPoint Presentation</vt:lpstr>
      <vt:lpstr>PowerPoint Presentation</vt:lpstr>
      <vt:lpstr>Where to next          </vt:lpstr>
      <vt:lpstr>Where you could go…                 </vt:lpstr>
      <vt:lpstr>CONGRATULATIONS  End of Module 7 </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Debermis</dc:creator>
  <cp:lastModifiedBy>Bowen Training Office</cp:lastModifiedBy>
  <cp:revision>260</cp:revision>
  <dcterms:created xsi:type="dcterms:W3CDTF">2015-10-20T05:53:30Z</dcterms:created>
  <dcterms:modified xsi:type="dcterms:W3CDTF">2022-09-01T01:39:57Z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0x01010011809A4C9FB4784FB7578D0621B7D751</vt:lpwstr>
  </property>
  <property fmtid="{D5CDD505-2E9C-101B-9397-08002B2CF9AE}" pid="3" name="Order">
    <vt:r8>756200</vt:r8>
  </property>
  <property fmtid="{D5CDD505-2E9C-101B-9397-08002B2CF9AE}" pid="4" name="MediaServiceImageTags">
    <vt:lpwstr/>
  </property>
</Properties>
</file>